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5" r:id="rId13"/>
    <p:sldId id="267" r:id="rId14"/>
    <p:sldId id="268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74" r:id="rId25"/>
    <p:sldId id="287" r:id="rId26"/>
    <p:sldId id="288" r:id="rId27"/>
    <p:sldId id="289" r:id="rId28"/>
    <p:sldId id="290" r:id="rId29"/>
    <p:sldId id="282" r:id="rId30"/>
    <p:sldId id="283" r:id="rId31"/>
    <p:sldId id="291" r:id="rId32"/>
    <p:sldId id="292" r:id="rId33"/>
    <p:sldId id="284" r:id="rId34"/>
    <p:sldId id="285" r:id="rId35"/>
    <p:sldId id="293" r:id="rId36"/>
    <p:sldId id="294" r:id="rId37"/>
    <p:sldId id="295" r:id="rId38"/>
    <p:sldId id="296" r:id="rId39"/>
    <p:sldId id="28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296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43B8B-114B-794A-B7B0-CAD28D9A36E8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DEB2-7FFD-6048-8070-919157C38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226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8300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69503" cy="184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56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98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84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1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802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4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44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89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74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02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F841-C886-374D-AACB-B6C129915F8D}" type="datetimeFigureOut">
              <a:rPr lang="en-US" smtClean="0"/>
              <a:pPr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326A-3A0C-DB46-B5AC-F808F00A1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23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Discovery of a </a:t>
            </a:r>
            <a:r>
              <a:rPr lang="en-US" sz="2800" dirty="0" smtClean="0"/>
              <a:t>(possible) </a:t>
            </a:r>
            <a:r>
              <a:rPr lang="en-US" dirty="0" smtClean="0"/>
              <a:t>Higgs Boson at the LHC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474" y="3886200"/>
            <a:ext cx="8194842" cy="1752600"/>
          </a:xfrm>
        </p:spPr>
        <p:txBody>
          <a:bodyPr/>
          <a:lstStyle/>
          <a:p>
            <a:r>
              <a:rPr lang="en-US" dirty="0" smtClean="0"/>
              <a:t>Amitabh Lath</a:t>
            </a:r>
          </a:p>
          <a:p>
            <a:r>
              <a:rPr lang="en-US" dirty="0" smtClean="0"/>
              <a:t>Rutgers, The State University of New Jersey</a:t>
            </a:r>
          </a:p>
          <a:p>
            <a:r>
              <a:rPr lang="en-US" dirty="0" smtClean="0"/>
              <a:t>August 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215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gs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274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cison_ew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101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007" y="518873"/>
            <a:ext cx="4601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high precision Electro-Weak  measurements.</a:t>
            </a:r>
          </a:p>
          <a:p>
            <a:endParaRPr lang="en-US" sz="2400" dirty="0"/>
          </a:p>
          <a:p>
            <a:r>
              <a:rPr lang="en-US" sz="2400" dirty="0" smtClean="0"/>
              <a:t>They give you the top mass.</a:t>
            </a:r>
          </a:p>
          <a:p>
            <a:endParaRPr lang="en-US" dirty="0"/>
          </a:p>
          <a:p>
            <a:r>
              <a:rPr lang="en-US" sz="2400" b="1" dirty="0" smtClean="0"/>
              <a:t>If you already know the top mass, then…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005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cison_ew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101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007" y="518873"/>
            <a:ext cx="4601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high precision Electro-Weak  measurements.</a:t>
            </a:r>
          </a:p>
          <a:p>
            <a:endParaRPr lang="en-US" sz="2400" dirty="0"/>
          </a:p>
          <a:p>
            <a:r>
              <a:rPr lang="en-US" sz="2400" dirty="0" smtClean="0"/>
              <a:t>They give you the top mass.</a:t>
            </a:r>
          </a:p>
          <a:p>
            <a:endParaRPr lang="en-US" dirty="0"/>
          </a:p>
          <a:p>
            <a:r>
              <a:rPr lang="en-US" sz="2400" b="1" dirty="0" smtClean="0"/>
              <a:t>If you already know the top mass, then…</a:t>
            </a:r>
          </a:p>
        </p:txBody>
      </p:sp>
      <p:pic>
        <p:nvPicPr>
          <p:cNvPr id="4" name="Picture 3" descr="higgs_depend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0103" y="3459746"/>
            <a:ext cx="5107123" cy="32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84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m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11611" y="669073"/>
            <a:ext cx="63627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626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wkhig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9700" y="114882"/>
            <a:ext cx="9004300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223" y="6240131"/>
            <a:ext cx="810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Precision Electro-Weak gives nice “window” on the Higgs Mass.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32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gsprodmo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10037"/>
            <a:ext cx="9144000" cy="5969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6460" y="0"/>
            <a:ext cx="4070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Higgs Production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655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gsB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42496"/>
            <a:ext cx="9144000" cy="5915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2804" y="0"/>
            <a:ext cx="3187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Higgs Decay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25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gsstrate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32852"/>
            <a:ext cx="9144000" cy="5925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4993" y="79534"/>
            <a:ext cx="5305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Higgs hunting strategy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669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det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87411"/>
            <a:ext cx="9144000" cy="6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350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3" y="702025"/>
            <a:ext cx="4438687" cy="557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966" y="117249"/>
            <a:ext cx="75410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we measure Standard Model stuff well?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387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Statement by CERN DG on 7/4</a:t>
            </a:r>
            <a:endParaRPr lang="en-US" dirty="0"/>
          </a:p>
        </p:txBody>
      </p:sp>
      <p:pic>
        <p:nvPicPr>
          <p:cNvPr id="3" name="Picture 2" descr="ro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2315" y="986507"/>
            <a:ext cx="7673473" cy="57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77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3" y="702025"/>
            <a:ext cx="4438687" cy="557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966" y="117249"/>
            <a:ext cx="75410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we measure Standard Model stuff well?</a:t>
            </a:r>
            <a:endParaRPr lang="en-US" sz="3200" dirty="0"/>
          </a:p>
        </p:txBody>
      </p:sp>
      <p:pic>
        <p:nvPicPr>
          <p:cNvPr id="4" name="Picture 3" descr="ewkxsc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9413" y="1066800"/>
            <a:ext cx="6451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65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3" y="702025"/>
            <a:ext cx="4438687" cy="557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966" y="117249"/>
            <a:ext cx="75410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we measure Standard Model stuff well?</a:t>
            </a:r>
            <a:endParaRPr lang="en-US" sz="3200" dirty="0"/>
          </a:p>
        </p:txBody>
      </p:sp>
      <p:pic>
        <p:nvPicPr>
          <p:cNvPr id="4" name="Picture 3" descr="ewkxsc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9413" y="1066800"/>
            <a:ext cx="6451600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9" y="1066800"/>
            <a:ext cx="4806244" cy="44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201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3" y="702025"/>
            <a:ext cx="4438687" cy="557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966" y="117249"/>
            <a:ext cx="75410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we measure Standard Model stuff well?</a:t>
            </a:r>
            <a:endParaRPr lang="en-US" sz="3200" dirty="0"/>
          </a:p>
        </p:txBody>
      </p:sp>
      <p:pic>
        <p:nvPicPr>
          <p:cNvPr id="4" name="Picture 3" descr="ewkxsc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9413" y="1066800"/>
            <a:ext cx="6451600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9" y="1066800"/>
            <a:ext cx="4806244" cy="4417861"/>
          </a:xfrm>
          <a:prstGeom prst="rect">
            <a:avLst/>
          </a:prstGeom>
        </p:spPr>
      </p:pic>
      <p:pic>
        <p:nvPicPr>
          <p:cNvPr id="8" name="Picture 7" descr="dimuonSpectrum_40pb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60411" y="1941689"/>
            <a:ext cx="6375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778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4803" y="702025"/>
            <a:ext cx="4438687" cy="557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966" y="117249"/>
            <a:ext cx="75410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we measure Standard Model stuff well?</a:t>
            </a:r>
            <a:endParaRPr lang="en-US" sz="3200" dirty="0"/>
          </a:p>
        </p:txBody>
      </p:sp>
      <p:pic>
        <p:nvPicPr>
          <p:cNvPr id="4" name="Picture 3" descr="ewkxsc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9413" y="1066800"/>
            <a:ext cx="6451600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9" y="1066800"/>
            <a:ext cx="4806244" cy="4417861"/>
          </a:xfrm>
          <a:prstGeom prst="rect">
            <a:avLst/>
          </a:prstGeom>
        </p:spPr>
      </p:pic>
      <p:pic>
        <p:nvPicPr>
          <p:cNvPr id="8" name="Picture 7" descr="dimuonSpectrum_40pb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60411" y="1941689"/>
            <a:ext cx="6375400" cy="445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0444" y="3513667"/>
            <a:ext cx="71753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Standard Model in hand.  Let’s proceed to Higgs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34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c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629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m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354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VB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0873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7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8609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8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049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01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Statement by CERN DG on 7/4</a:t>
            </a:r>
            <a:endParaRPr lang="en-US" dirty="0"/>
          </a:p>
        </p:txBody>
      </p:sp>
      <p:pic>
        <p:nvPicPr>
          <p:cNvPr id="3" name="Picture 2" descr="ro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2315" y="986507"/>
            <a:ext cx="7673473" cy="5716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5158" y="3298600"/>
            <a:ext cx="640561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What’ he talking about?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931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excl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4533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pvalu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461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6137" y="1611780"/>
            <a:ext cx="6336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solidFill>
                  <a:prstClr val="black"/>
                </a:solidFill>
              </a:rPr>
              <a:t>H </a:t>
            </a:r>
            <a:r>
              <a:rPr lang="en-US" sz="6000" dirty="0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n-US" sz="6000" dirty="0" smtClean="0">
                <a:solidFill>
                  <a:prstClr val="black"/>
                </a:solidFill>
              </a:rPr>
              <a:t> ZZ </a:t>
            </a:r>
            <a:r>
              <a:rPr lang="en-US" sz="6000" dirty="0" smtClean="0">
                <a:solidFill>
                  <a:prstClr val="black"/>
                </a:solidFill>
                <a:sym typeface="Wingdings"/>
              </a:rPr>
              <a:t> 4leptons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782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979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400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resul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853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me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93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mela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0107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melas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17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_me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39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63361" y="6155207"/>
            <a:ext cx="7151040" cy="46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98" tIns="41799" rIns="83598" bIns="41799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9"/>
              </a:spcBef>
              <a:buSzPct val="99000"/>
            </a:pPr>
            <a:r>
              <a:rPr lang="en-GB" sz="2500" b="1" dirty="0">
                <a:solidFill>
                  <a:srgbClr val="008000"/>
                </a:solidFill>
                <a:latin typeface="Comic Sans MS" charset="0"/>
              </a:rPr>
              <a:t>Isn</a:t>
            </a:r>
            <a:r>
              <a:rPr lang="en-GB" altLang="en-GB" sz="2500" b="1" dirty="0">
                <a:solidFill>
                  <a:srgbClr val="008000"/>
                </a:solidFill>
                <a:latin typeface="Comic Sans MS" charset="0"/>
              </a:rPr>
              <a:t>’</a:t>
            </a:r>
            <a:r>
              <a:rPr lang="en-GB" sz="2500" b="1" dirty="0">
                <a:solidFill>
                  <a:srgbClr val="008000"/>
                </a:solidFill>
                <a:latin typeface="Comic Sans MS" charset="0"/>
              </a:rPr>
              <a:t>t this good enough?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736" y="954124"/>
            <a:ext cx="4123503" cy="52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789" y="157946"/>
            <a:ext cx="8116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Why do we need the Higgs Boson?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6746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lim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4919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zzlimit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45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plushz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8357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ventyeil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41111"/>
            <a:ext cx="9144000" cy="4565052"/>
          </a:xfrm>
          <a:prstGeom prst="rect">
            <a:avLst/>
          </a:prstGeom>
        </p:spPr>
      </p:pic>
      <p:pic>
        <p:nvPicPr>
          <p:cNvPr id="3" name="Picture 2" descr="heventyeild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527779"/>
            <a:ext cx="3398768" cy="3330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2111" y="5630333"/>
            <a:ext cx="4809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ymbol" charset="2"/>
                <a:cs typeface="Symbol" charset="2"/>
              </a:rPr>
              <a:t>g</a:t>
            </a:r>
            <a:r>
              <a:rPr lang="en-US" sz="3200" dirty="0" err="1" smtClean="0">
                <a:latin typeface="Symbol" charset="2"/>
                <a:cs typeface="Symbol" charset="2"/>
              </a:rPr>
              <a:t>g</a:t>
            </a:r>
            <a:r>
              <a:rPr lang="en-US" sz="3200" dirty="0" smtClean="0">
                <a:latin typeface="Symbol" charset="2"/>
                <a:cs typeface="Symbol" charset="2"/>
              </a:rPr>
              <a:t>, </a:t>
            </a:r>
            <a:r>
              <a:rPr lang="en-US" sz="3200" dirty="0" smtClean="0"/>
              <a:t>ZZ modes most sensitive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563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tals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3007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m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057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5119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sh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87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shz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550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spva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8000" y="0"/>
            <a:ext cx="8119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67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46375" y="842963"/>
          <a:ext cx="3975100" cy="4819650"/>
        </p:xfrm>
        <a:graphic>
          <a:graphicData uri="http://schemas.openxmlformats.org/presentationml/2006/ole">
            <p:oleObj spid="_x0000_s7178" r:id="rId3" imgW="1409400" imgH="162540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20588" y="236440"/>
            <a:ext cx="526778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63"/>
              </a:spcBef>
              <a:buSzPct val="99000"/>
            </a:pPr>
            <a:r>
              <a:rPr lang="en-GB" sz="3200" b="1" dirty="0">
                <a:solidFill>
                  <a:srgbClr val="3333CC"/>
                </a:solidFill>
                <a:latin typeface="Comic Sans MS" charset="0"/>
              </a:rPr>
              <a:t>Go back </a:t>
            </a:r>
            <a:r>
              <a:rPr lang="en-GB" sz="3200" b="1" dirty="0" smtClean="0">
                <a:solidFill>
                  <a:srgbClr val="3333CC"/>
                </a:solidFill>
                <a:latin typeface="Comic Sans MS" charset="0"/>
              </a:rPr>
              <a:t>100+ </a:t>
            </a:r>
            <a:r>
              <a:rPr lang="en-GB" sz="3200" b="1" dirty="0">
                <a:solidFill>
                  <a:srgbClr val="3333CC"/>
                </a:solidFill>
                <a:latin typeface="Comic Sans MS" charset="0"/>
              </a:rPr>
              <a:t>years . . .</a:t>
            </a:r>
            <a:r>
              <a:rPr lang="en-GB" sz="3200" b="1" dirty="0">
                <a:solidFill>
                  <a:srgbClr val="008000"/>
                </a:solidFill>
                <a:latin typeface="Comic Sans MS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0630" y="5998229"/>
            <a:ext cx="48395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663"/>
              </a:spcBef>
              <a:buSzPct val="99000"/>
            </a:pPr>
            <a:r>
              <a:rPr lang="en-GB" sz="3200" b="1" dirty="0">
                <a:solidFill>
                  <a:srgbClr val="008000"/>
                </a:solidFill>
                <a:latin typeface="Comic Sans MS" charset="0"/>
              </a:rPr>
              <a:t>Isn</a:t>
            </a:r>
            <a:r>
              <a:rPr lang="en-GB" altLang="en-GB" sz="3200" b="1" dirty="0">
                <a:solidFill>
                  <a:srgbClr val="008000"/>
                </a:solidFill>
                <a:latin typeface="Comic Sans MS" charset="0"/>
              </a:rPr>
              <a:t>’</a:t>
            </a:r>
            <a:r>
              <a:rPr lang="en-GB" sz="3200" b="1" dirty="0">
                <a:solidFill>
                  <a:srgbClr val="008000"/>
                </a:solidFill>
                <a:latin typeface="Comic Sans MS" charset="0"/>
              </a:rPr>
              <a:t>t this good enough?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9316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760096" y="-237156"/>
            <a:ext cx="5637919" cy="867833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We do not know what it is at 125-126 </a:t>
            </a:r>
            <a:r>
              <a:rPr lang="en-US" dirty="0" err="1" smtClean="0"/>
              <a:t>GeV</a:t>
            </a:r>
            <a:r>
              <a:rPr lang="en-US" dirty="0" smtClean="0"/>
              <a:t>/c^2.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It may be THE Higgs Boson, or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It may be A Higgs Boson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We need to measure its couplings to known particles.	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It should couple to t, b, W, Z in predictable ways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We need to measure its spin (Higgs has 0 spin).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Note that cosmology needs a scalar (spin 0) field for inflation to work.   But that’s another can </a:t>
            </a:r>
            <a:r>
              <a:rPr lang="en-US" smtClean="0"/>
              <a:t>of worms…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360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rmi_the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327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e_ce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15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xsc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264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wktopm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45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301</Words>
  <Application>Microsoft Macintosh PowerPoint</Application>
  <PresentationFormat>On-screen Show (4:3)</PresentationFormat>
  <Paragraphs>43</Paragraphs>
  <Slides>50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Discovery of a (possible) Higgs Boson at the LHC </vt:lpstr>
      <vt:lpstr>Statement by CERN DG on 7/4</vt:lpstr>
      <vt:lpstr>Statement by CERN DG on 7/4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What Now?</vt:lpstr>
    </vt:vector>
  </TitlesOfParts>
  <Company>Rutgers University Dept of Physics and Astronomy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of a (possible) Higgs Boson at the LHC </dc:title>
  <dc:creator>Amit Lath</dc:creator>
  <cp:lastModifiedBy>Steve  Schnetzer</cp:lastModifiedBy>
  <cp:revision>20</cp:revision>
  <dcterms:created xsi:type="dcterms:W3CDTF">2012-08-08T18:30:44Z</dcterms:created>
  <dcterms:modified xsi:type="dcterms:W3CDTF">2012-08-08T18:31:52Z</dcterms:modified>
</cp:coreProperties>
</file>