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4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5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6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7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1019" r:id="rId2"/>
    <p:sldId id="1002" r:id="rId3"/>
    <p:sldId id="1049" r:id="rId4"/>
    <p:sldId id="1024" r:id="rId5"/>
    <p:sldId id="1022" r:id="rId6"/>
    <p:sldId id="948" r:id="rId7"/>
    <p:sldId id="984" r:id="rId8"/>
    <p:sldId id="1023" r:id="rId9"/>
    <p:sldId id="1025" r:id="rId10"/>
    <p:sldId id="1037" r:id="rId11"/>
    <p:sldId id="1038" r:id="rId12"/>
    <p:sldId id="1027" r:id="rId13"/>
    <p:sldId id="1029" r:id="rId14"/>
    <p:sldId id="1028" r:id="rId15"/>
    <p:sldId id="1039" r:id="rId16"/>
    <p:sldId id="1030" r:id="rId17"/>
    <p:sldId id="1042" r:id="rId18"/>
    <p:sldId id="1032" r:id="rId19"/>
    <p:sldId id="1048" r:id="rId20"/>
    <p:sldId id="942" r:id="rId21"/>
    <p:sldId id="1011" r:id="rId22"/>
    <p:sldId id="1005" r:id="rId23"/>
    <p:sldId id="1017" r:id="rId24"/>
    <p:sldId id="956" r:id="rId25"/>
    <p:sldId id="1033" r:id="rId26"/>
  </p:sldIdLst>
  <p:sldSz cx="9144000" cy="6858000" type="screen4x3"/>
  <p:notesSz cx="7099300" cy="10234613"/>
  <p:custDataLst>
    <p:tags r:id="rId29"/>
  </p:custDataLst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accent2"/>
        </a:solidFill>
        <a:latin typeface="Arial" charset="0"/>
        <a:ea typeface="ＭＳ Ｐゴシック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accent2"/>
        </a:solidFill>
        <a:latin typeface="Arial" charset="0"/>
        <a:ea typeface="ＭＳ Ｐゴシック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accent2"/>
        </a:solidFill>
        <a:latin typeface="Arial" charset="0"/>
        <a:ea typeface="ＭＳ Ｐゴシック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accent2"/>
        </a:solidFill>
        <a:latin typeface="Arial" charset="0"/>
        <a:ea typeface="ＭＳ Ｐゴシック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accent2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accent2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accent2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accent2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accent2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33"/>
    <a:srgbClr val="BBE0E3"/>
    <a:srgbClr val="A3A3E0"/>
    <a:srgbClr val="0000CC"/>
    <a:srgbClr val="000000"/>
    <a:srgbClr val="0033CC"/>
    <a:srgbClr val="339933"/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595" autoAdjust="0"/>
  </p:normalViewPr>
  <p:slideViewPr>
    <p:cSldViewPr>
      <p:cViewPr varScale="1">
        <p:scale>
          <a:sx n="78" d="100"/>
          <a:sy n="78" d="100"/>
        </p:scale>
        <p:origin x="117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3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76917" cy="51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8" tIns="47416" rIns="94828" bIns="47416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727" y="0"/>
            <a:ext cx="3076917" cy="51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8" tIns="47416" rIns="94828" bIns="4741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2F03078E-2999-4C8F-9BDE-41473294AB1A}" type="datetime1">
              <a:rPr lang="fr-FR"/>
              <a:pPr>
                <a:defRPr/>
              </a:pPr>
              <a:t>07/03/2014</a:t>
            </a:fld>
            <a:endParaRPr lang="fr-FR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721900"/>
            <a:ext cx="3076917" cy="51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8" tIns="47416" rIns="94828" bIns="47416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727" y="9721900"/>
            <a:ext cx="3076917" cy="51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8" tIns="47416" rIns="94828" bIns="4741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EE50FE60-3BDA-4706-A172-9AFD5A2746E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095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76917" cy="51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8" tIns="47416" rIns="94828" bIns="4741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727" y="0"/>
            <a:ext cx="3076917" cy="51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8" tIns="47416" rIns="94828" bIns="474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1" y="4861769"/>
            <a:ext cx="5679440" cy="460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8" tIns="47416" rIns="94828" bIns="474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Click to edit Master text styles</a:t>
            </a:r>
          </a:p>
          <a:p>
            <a:pPr lvl="1"/>
            <a:r>
              <a:rPr lang="fr-FR" noProof="0" smtClean="0"/>
              <a:t>Second level</a:t>
            </a:r>
          </a:p>
          <a:p>
            <a:pPr lvl="2"/>
            <a:r>
              <a:rPr lang="fr-FR" noProof="0" smtClean="0"/>
              <a:t>Third level</a:t>
            </a:r>
          </a:p>
          <a:p>
            <a:pPr lvl="3"/>
            <a:r>
              <a:rPr lang="fr-FR" noProof="0" smtClean="0"/>
              <a:t>Fourth level</a:t>
            </a:r>
          </a:p>
          <a:p>
            <a:pPr lvl="4"/>
            <a:r>
              <a:rPr lang="fr-FR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1900"/>
            <a:ext cx="3076917" cy="51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8" tIns="47416" rIns="94828" bIns="4741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727" y="9721900"/>
            <a:ext cx="3076917" cy="51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8" tIns="47416" rIns="94828" bIns="474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E1F5E64-FA61-425D-B4FA-012F7C9B9D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941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823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385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263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838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38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4238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1438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1F072D-4DF3-41F8-915A-C4ACE86A77E1}" type="slidenum">
              <a:rPr lang="fr-FR" altLang="en-US" sz="1400"/>
              <a:pPr>
                <a:spcBef>
                  <a:spcPct val="0"/>
                </a:spcBef>
              </a:pPr>
              <a:t>1</a:t>
            </a:fld>
            <a:endParaRPr lang="fr-FR" altLang="en-US" sz="14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736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4020726" y="9721900"/>
            <a:ext cx="3076917" cy="51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32" tIns="47416" rIns="94832" bIns="47416" anchor="b"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5471821B-0290-410D-8BC4-375FB181C693}" type="slidenum">
              <a:rPr lang="fr-FR" sz="1200">
                <a:solidFill>
                  <a:schemeClr val="tx1"/>
                </a:solidFill>
              </a:rPr>
              <a:pPr algn="r" eaLnBrk="1" hangingPunct="1"/>
              <a:t>2</a:t>
            </a:fld>
            <a:endParaRPr lang="fr-F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435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 txBox="1">
            <a:spLocks noGrp="1"/>
          </p:cNvSpPr>
          <p:nvPr/>
        </p:nvSpPr>
        <p:spPr bwMode="auto">
          <a:xfrm>
            <a:off x="4020728" y="9721900"/>
            <a:ext cx="3076917" cy="51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8" tIns="47416" rIns="94828" bIns="47416" anchor="b"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CD98E553-2F47-4698-AA4C-FF5FE34EF766}" type="slidenum">
              <a:rPr lang="fr-FR" sz="1200">
                <a:solidFill>
                  <a:schemeClr val="tx1"/>
                </a:solidFill>
              </a:rPr>
              <a:pPr algn="r" eaLnBrk="1" hangingPunct="1"/>
              <a:t>3</a:t>
            </a:fld>
            <a:endParaRPr lang="fr-F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08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4020728" y="9721900"/>
            <a:ext cx="3076917" cy="51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8" tIns="47416" rIns="94828" bIns="47416" anchor="b"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1F2DB72-CEB4-4F9C-9BB0-F0112E483065}" type="slidenum">
              <a:rPr lang="en-US" sz="1200">
                <a:solidFill>
                  <a:srgbClr val="000000"/>
                </a:solidFill>
              </a:rPr>
              <a:pPr algn="r" eaLnBrk="1" hangingPunct="1"/>
              <a:t>7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1" y="4861772"/>
            <a:ext cx="5679440" cy="46062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5799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823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385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263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838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38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4238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1438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3B725F-3EED-4177-B79A-335A91286294}" type="slidenum">
              <a:rPr lang="en-US" altLang="fr-FR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9</a:t>
            </a:fld>
            <a:endParaRPr lang="en-US" altLang="fr-FR">
              <a:ea typeface="ＭＳ Ｐゴシック" panose="020B0600070205080204" pitchFamily="34" charset="-128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4100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659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70487" indent="-296342" eaLnBrk="0" hangingPunct="0">
              <a:defRPr sz="21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85366" indent="-237074" eaLnBrk="0" hangingPunct="0">
              <a:defRPr sz="21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59513" indent="-237074" eaLnBrk="0" hangingPunct="0">
              <a:defRPr sz="21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133660" indent="-237074" eaLnBrk="0" hangingPunct="0">
              <a:defRPr sz="21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607806" indent="-237074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3081953" indent="-237074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556099" indent="-237074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4030245" indent="-237074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0DC6F11-A572-4470-9A53-872F46B97884}" type="slidenum">
              <a:rPr lang="en-US" sz="1200" smtClean="0">
                <a:solidFill>
                  <a:schemeClr val="tx1"/>
                </a:solidFill>
              </a:rPr>
              <a:pPr eaLnBrk="1" hangingPunct="1"/>
              <a:t>19</a:t>
            </a:fld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1" y="4861772"/>
            <a:ext cx="5679440" cy="46062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39760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70487" indent="-296342" eaLnBrk="0" hangingPunct="0">
              <a:defRPr sz="21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85366" indent="-237074" eaLnBrk="0" hangingPunct="0">
              <a:defRPr sz="21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59513" indent="-237074" eaLnBrk="0" hangingPunct="0">
              <a:defRPr sz="21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133660" indent="-237074" eaLnBrk="0" hangingPunct="0">
              <a:defRPr sz="21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607806" indent="-237074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3081953" indent="-237074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556099" indent="-237074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4030245" indent="-237074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D8F1BF1-98E4-47AF-B0AE-CB638A185B8F}" type="slidenum">
              <a:rPr lang="fr-FR" sz="1200" smtClean="0">
                <a:solidFill>
                  <a:schemeClr val="tx1"/>
                </a:solidFill>
              </a:rPr>
              <a:pPr eaLnBrk="1" hangingPunct="1"/>
              <a:t>24</a:t>
            </a:fld>
            <a:endParaRPr lang="fr-FR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21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23F7B-FD7F-42A3-A8C5-642CC532649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446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EAD97-3FD3-40D3-8644-B77977F82E4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55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6A12F-4564-4BB3-A837-02B59D74327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82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D0786-F2C7-46DD-8DF1-C32A3A375FA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59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A65F0-A14B-4CF7-BA11-9CB2A284981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29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46AC0-D1FC-4895-9170-192FD4A16B4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950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70A47-EA8B-4364-B63F-514205EA765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880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8013C-14E7-437C-BB2E-A5DFC2B1094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1597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767DF-DB44-4427-B30E-7D9AB1826CF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87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B8774-5931-4544-909D-0F36BE47E82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937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A961E-510F-42B8-8426-354BE90BE5C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17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fr-FR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6AC25441-940A-480C-98FB-126EBA765F9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image" Target="../media/image74.png"/><Relationship Id="rId18" Type="http://schemas.openxmlformats.org/officeDocument/2006/relationships/image" Target="../media/image79.emf"/><Relationship Id="rId3" Type="http://schemas.openxmlformats.org/officeDocument/2006/relationships/tags" Target="../tags/tag107.xml"/><Relationship Id="rId21" Type="http://schemas.openxmlformats.org/officeDocument/2006/relationships/image" Target="../media/image82.emf"/><Relationship Id="rId7" Type="http://schemas.openxmlformats.org/officeDocument/2006/relationships/tags" Target="../tags/tag111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78.emf"/><Relationship Id="rId2" Type="http://schemas.openxmlformats.org/officeDocument/2006/relationships/tags" Target="../tags/tag106.xml"/><Relationship Id="rId16" Type="http://schemas.openxmlformats.org/officeDocument/2006/relationships/image" Target="../media/image77.emf"/><Relationship Id="rId20" Type="http://schemas.openxmlformats.org/officeDocument/2006/relationships/image" Target="../media/image81.emf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5" Type="http://schemas.openxmlformats.org/officeDocument/2006/relationships/tags" Target="../tags/tag109.xml"/><Relationship Id="rId15" Type="http://schemas.openxmlformats.org/officeDocument/2006/relationships/image" Target="../media/image76.emf"/><Relationship Id="rId10" Type="http://schemas.openxmlformats.org/officeDocument/2006/relationships/tags" Target="../tags/tag114.xml"/><Relationship Id="rId19" Type="http://schemas.openxmlformats.org/officeDocument/2006/relationships/image" Target="../media/image80.emf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image" Target="../media/image75.png"/><Relationship Id="rId22" Type="http://schemas.openxmlformats.org/officeDocument/2006/relationships/image" Target="../media/image8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13" Type="http://schemas.openxmlformats.org/officeDocument/2006/relationships/image" Target="../media/image89.emf"/><Relationship Id="rId3" Type="http://schemas.openxmlformats.org/officeDocument/2006/relationships/tags" Target="../tags/tag118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88.emf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image" Target="../media/image87.png"/><Relationship Id="rId5" Type="http://schemas.openxmlformats.org/officeDocument/2006/relationships/tags" Target="../tags/tag120.xml"/><Relationship Id="rId10" Type="http://schemas.openxmlformats.org/officeDocument/2006/relationships/image" Target="../media/image86.emf"/><Relationship Id="rId4" Type="http://schemas.openxmlformats.org/officeDocument/2006/relationships/tags" Target="../tags/tag119.xml"/><Relationship Id="rId9" Type="http://schemas.openxmlformats.org/officeDocument/2006/relationships/image" Target="../media/image85.emf"/><Relationship Id="rId14" Type="http://schemas.openxmlformats.org/officeDocument/2006/relationships/image" Target="../media/image9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image" Target="../media/image94.emf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12" Type="http://schemas.openxmlformats.org/officeDocument/2006/relationships/image" Target="../media/image93.emf"/><Relationship Id="rId2" Type="http://schemas.openxmlformats.org/officeDocument/2006/relationships/tags" Target="../tags/tag123.xml"/><Relationship Id="rId16" Type="http://schemas.openxmlformats.org/officeDocument/2006/relationships/image" Target="../media/image97.emf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image" Target="../media/image92.emf"/><Relationship Id="rId5" Type="http://schemas.openxmlformats.org/officeDocument/2006/relationships/tags" Target="../tags/tag126.xml"/><Relationship Id="rId15" Type="http://schemas.openxmlformats.org/officeDocument/2006/relationships/image" Target="../media/image96.emf"/><Relationship Id="rId10" Type="http://schemas.openxmlformats.org/officeDocument/2006/relationships/image" Target="../media/image91.emf"/><Relationship Id="rId4" Type="http://schemas.openxmlformats.org/officeDocument/2006/relationships/tags" Target="../tags/tag125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9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01.emf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image" Target="../media/image100.emf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image" Target="../media/image92.emf"/><Relationship Id="rId5" Type="http://schemas.openxmlformats.org/officeDocument/2006/relationships/tags" Target="../tags/tag134.xml"/><Relationship Id="rId15" Type="http://schemas.openxmlformats.org/officeDocument/2006/relationships/image" Target="../media/image103.emf"/><Relationship Id="rId10" Type="http://schemas.openxmlformats.org/officeDocument/2006/relationships/image" Target="../media/image99.emf"/><Relationship Id="rId4" Type="http://schemas.openxmlformats.org/officeDocument/2006/relationships/tags" Target="../tags/tag133.xml"/><Relationship Id="rId9" Type="http://schemas.openxmlformats.org/officeDocument/2006/relationships/image" Target="../media/image98.emf"/><Relationship Id="rId14" Type="http://schemas.openxmlformats.org/officeDocument/2006/relationships/image" Target="../media/image10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emf"/><Relationship Id="rId3" Type="http://schemas.openxmlformats.org/officeDocument/2006/relationships/tags" Target="../tags/tag139.xml"/><Relationship Id="rId7" Type="http://schemas.openxmlformats.org/officeDocument/2006/relationships/image" Target="../media/image105.emf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image" Target="../media/image98.emf"/><Relationship Id="rId5" Type="http://schemas.openxmlformats.org/officeDocument/2006/relationships/image" Target="../media/image104.png"/><Relationship Id="rId4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11.png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image" Target="../media/image110.png"/><Relationship Id="rId2" Type="http://schemas.openxmlformats.org/officeDocument/2006/relationships/tags" Target="../tags/tag141.xml"/><Relationship Id="rId16" Type="http://schemas.openxmlformats.org/officeDocument/2006/relationships/image" Target="../media/image114.emf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image" Target="../media/image109.png"/><Relationship Id="rId5" Type="http://schemas.openxmlformats.org/officeDocument/2006/relationships/tags" Target="../tags/tag144.xml"/><Relationship Id="rId15" Type="http://schemas.openxmlformats.org/officeDocument/2006/relationships/image" Target="../media/image113.emf"/><Relationship Id="rId10" Type="http://schemas.openxmlformats.org/officeDocument/2006/relationships/image" Target="../media/image108.png"/><Relationship Id="rId4" Type="http://schemas.openxmlformats.org/officeDocument/2006/relationships/tags" Target="../tags/tag143.xml"/><Relationship Id="rId9" Type="http://schemas.openxmlformats.org/officeDocument/2006/relationships/image" Target="../media/image107.png"/><Relationship Id="rId14" Type="http://schemas.openxmlformats.org/officeDocument/2006/relationships/image" Target="../media/image11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image" Target="../media/image118.png"/><Relationship Id="rId18" Type="http://schemas.openxmlformats.org/officeDocument/2006/relationships/image" Target="../media/image60.png"/><Relationship Id="rId3" Type="http://schemas.openxmlformats.org/officeDocument/2006/relationships/tags" Target="../tags/tag149.xml"/><Relationship Id="rId7" Type="http://schemas.openxmlformats.org/officeDocument/2006/relationships/tags" Target="../tags/tag153.xml"/><Relationship Id="rId12" Type="http://schemas.openxmlformats.org/officeDocument/2006/relationships/image" Target="../media/image117.png"/><Relationship Id="rId17" Type="http://schemas.openxmlformats.org/officeDocument/2006/relationships/image" Target="../media/image121.png"/><Relationship Id="rId2" Type="http://schemas.openxmlformats.org/officeDocument/2006/relationships/tags" Target="../tags/tag148.xml"/><Relationship Id="rId16" Type="http://schemas.openxmlformats.org/officeDocument/2006/relationships/image" Target="../media/image61.png"/><Relationship Id="rId20" Type="http://schemas.openxmlformats.org/officeDocument/2006/relationships/image" Target="../media/image123.emf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image" Target="../media/image116.png"/><Relationship Id="rId5" Type="http://schemas.openxmlformats.org/officeDocument/2006/relationships/tags" Target="../tags/tag151.xml"/><Relationship Id="rId15" Type="http://schemas.openxmlformats.org/officeDocument/2006/relationships/image" Target="../media/image120.png"/><Relationship Id="rId10" Type="http://schemas.openxmlformats.org/officeDocument/2006/relationships/image" Target="../media/image115.png"/><Relationship Id="rId19" Type="http://schemas.openxmlformats.org/officeDocument/2006/relationships/image" Target="../media/image122.emf"/><Relationship Id="rId4" Type="http://schemas.openxmlformats.org/officeDocument/2006/relationships/tags" Target="../tags/tag150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28.png"/><Relationship Id="rId3" Type="http://schemas.openxmlformats.org/officeDocument/2006/relationships/tags" Target="../tags/tag157.xml"/><Relationship Id="rId7" Type="http://schemas.openxmlformats.org/officeDocument/2006/relationships/tags" Target="../tags/tag161.xml"/><Relationship Id="rId12" Type="http://schemas.openxmlformats.org/officeDocument/2006/relationships/image" Target="../media/image127.emf"/><Relationship Id="rId17" Type="http://schemas.openxmlformats.org/officeDocument/2006/relationships/image" Target="../media/image132.emf"/><Relationship Id="rId2" Type="http://schemas.openxmlformats.org/officeDocument/2006/relationships/tags" Target="../tags/tag156.xml"/><Relationship Id="rId16" Type="http://schemas.openxmlformats.org/officeDocument/2006/relationships/image" Target="../media/image131.emf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image" Target="../media/image126.emf"/><Relationship Id="rId5" Type="http://schemas.openxmlformats.org/officeDocument/2006/relationships/tags" Target="../tags/tag159.xml"/><Relationship Id="rId15" Type="http://schemas.openxmlformats.org/officeDocument/2006/relationships/image" Target="../media/image130.emf"/><Relationship Id="rId10" Type="http://schemas.openxmlformats.org/officeDocument/2006/relationships/image" Target="../media/image125.emf"/><Relationship Id="rId4" Type="http://schemas.openxmlformats.org/officeDocument/2006/relationships/tags" Target="../tags/tag158.xml"/><Relationship Id="rId9" Type="http://schemas.openxmlformats.org/officeDocument/2006/relationships/image" Target="../media/image124.emf"/><Relationship Id="rId14" Type="http://schemas.openxmlformats.org/officeDocument/2006/relationships/image" Target="../media/image1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13" Type="http://schemas.openxmlformats.org/officeDocument/2006/relationships/image" Target="../media/image134.png"/><Relationship Id="rId18" Type="http://schemas.openxmlformats.org/officeDocument/2006/relationships/image" Target="../media/image137.emf"/><Relationship Id="rId3" Type="http://schemas.openxmlformats.org/officeDocument/2006/relationships/tags" Target="../tags/tag164.xml"/><Relationship Id="rId21" Type="http://schemas.openxmlformats.org/officeDocument/2006/relationships/image" Target="../media/image140.emf"/><Relationship Id="rId7" Type="http://schemas.openxmlformats.org/officeDocument/2006/relationships/tags" Target="../tags/tag168.xml"/><Relationship Id="rId12" Type="http://schemas.openxmlformats.org/officeDocument/2006/relationships/image" Target="../media/image133.png"/><Relationship Id="rId17" Type="http://schemas.openxmlformats.org/officeDocument/2006/relationships/image" Target="../media/image127.emf"/><Relationship Id="rId2" Type="http://schemas.openxmlformats.org/officeDocument/2006/relationships/tags" Target="../tags/tag163.xml"/><Relationship Id="rId16" Type="http://schemas.openxmlformats.org/officeDocument/2006/relationships/image" Target="../media/image126.emf"/><Relationship Id="rId20" Type="http://schemas.openxmlformats.org/officeDocument/2006/relationships/image" Target="../media/image139.emf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66.xml"/><Relationship Id="rId15" Type="http://schemas.openxmlformats.org/officeDocument/2006/relationships/image" Target="../media/image136.emf"/><Relationship Id="rId10" Type="http://schemas.openxmlformats.org/officeDocument/2006/relationships/tags" Target="../tags/tag171.xml"/><Relationship Id="rId19" Type="http://schemas.openxmlformats.org/officeDocument/2006/relationships/image" Target="../media/image138.emf"/><Relationship Id="rId4" Type="http://schemas.openxmlformats.org/officeDocument/2006/relationships/tags" Target="../tags/tag165.xml"/><Relationship Id="rId9" Type="http://schemas.openxmlformats.org/officeDocument/2006/relationships/tags" Target="../tags/tag170.xml"/><Relationship Id="rId14" Type="http://schemas.openxmlformats.org/officeDocument/2006/relationships/image" Target="../media/image135.emf"/><Relationship Id="rId22" Type="http://schemas.openxmlformats.org/officeDocument/2006/relationships/image" Target="../media/image14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tags" Target="../tags/tag184.xml"/><Relationship Id="rId18" Type="http://schemas.openxmlformats.org/officeDocument/2006/relationships/image" Target="../media/image142.png"/><Relationship Id="rId26" Type="http://schemas.openxmlformats.org/officeDocument/2006/relationships/image" Target="../media/image149.emf"/><Relationship Id="rId3" Type="http://schemas.openxmlformats.org/officeDocument/2006/relationships/tags" Target="../tags/tag174.xml"/><Relationship Id="rId21" Type="http://schemas.openxmlformats.org/officeDocument/2006/relationships/image" Target="../media/image144.emf"/><Relationship Id="rId7" Type="http://schemas.openxmlformats.org/officeDocument/2006/relationships/tags" Target="../tags/tag178.xml"/><Relationship Id="rId12" Type="http://schemas.openxmlformats.org/officeDocument/2006/relationships/tags" Target="../tags/tag183.xml"/><Relationship Id="rId17" Type="http://schemas.openxmlformats.org/officeDocument/2006/relationships/notesSlide" Target="../notesSlides/notesSlide6.xml"/><Relationship Id="rId25" Type="http://schemas.openxmlformats.org/officeDocument/2006/relationships/image" Target="../media/image148.emf"/><Relationship Id="rId2" Type="http://schemas.openxmlformats.org/officeDocument/2006/relationships/tags" Target="../tags/tag173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143.png"/><Relationship Id="rId29" Type="http://schemas.openxmlformats.org/officeDocument/2006/relationships/image" Target="../media/image150.emf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24" Type="http://schemas.openxmlformats.org/officeDocument/2006/relationships/image" Target="../media/image147.emf"/><Relationship Id="rId5" Type="http://schemas.openxmlformats.org/officeDocument/2006/relationships/tags" Target="../tags/tag176.xml"/><Relationship Id="rId15" Type="http://schemas.openxmlformats.org/officeDocument/2006/relationships/tags" Target="../tags/tag186.xml"/><Relationship Id="rId23" Type="http://schemas.openxmlformats.org/officeDocument/2006/relationships/image" Target="../media/image146.emf"/><Relationship Id="rId28" Type="http://schemas.openxmlformats.org/officeDocument/2006/relationships/image" Target="../media/image127.emf"/><Relationship Id="rId10" Type="http://schemas.openxmlformats.org/officeDocument/2006/relationships/tags" Target="../tags/tag181.xml"/><Relationship Id="rId19" Type="http://schemas.openxmlformats.org/officeDocument/2006/relationships/image" Target="../media/image61.png"/><Relationship Id="rId31" Type="http://schemas.openxmlformats.org/officeDocument/2006/relationships/image" Target="../media/image152.emf"/><Relationship Id="rId4" Type="http://schemas.openxmlformats.org/officeDocument/2006/relationships/tags" Target="../tags/tag175.xml"/><Relationship Id="rId9" Type="http://schemas.openxmlformats.org/officeDocument/2006/relationships/tags" Target="../tags/tag180.xml"/><Relationship Id="rId14" Type="http://schemas.openxmlformats.org/officeDocument/2006/relationships/tags" Target="../tags/tag185.xml"/><Relationship Id="rId22" Type="http://schemas.openxmlformats.org/officeDocument/2006/relationships/image" Target="../media/image145.png"/><Relationship Id="rId27" Type="http://schemas.openxmlformats.org/officeDocument/2006/relationships/image" Target="../media/image126.emf"/><Relationship Id="rId30" Type="http://schemas.openxmlformats.org/officeDocument/2006/relationships/image" Target="../media/image15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13" Type="http://schemas.openxmlformats.org/officeDocument/2006/relationships/image" Target="../media/image153.emf"/><Relationship Id="rId18" Type="http://schemas.openxmlformats.org/officeDocument/2006/relationships/image" Target="../media/image158.emf"/><Relationship Id="rId3" Type="http://schemas.openxmlformats.org/officeDocument/2006/relationships/tags" Target="../tags/tag189.xml"/><Relationship Id="rId21" Type="http://schemas.openxmlformats.org/officeDocument/2006/relationships/image" Target="../media/image161.emf"/><Relationship Id="rId7" Type="http://schemas.openxmlformats.org/officeDocument/2006/relationships/tags" Target="../tags/tag193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57.emf"/><Relationship Id="rId2" Type="http://schemas.openxmlformats.org/officeDocument/2006/relationships/tags" Target="../tags/tag188.xml"/><Relationship Id="rId16" Type="http://schemas.openxmlformats.org/officeDocument/2006/relationships/image" Target="../media/image156.emf"/><Relationship Id="rId20" Type="http://schemas.openxmlformats.org/officeDocument/2006/relationships/image" Target="../media/image160.emf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5" Type="http://schemas.openxmlformats.org/officeDocument/2006/relationships/tags" Target="../tags/tag191.xml"/><Relationship Id="rId15" Type="http://schemas.openxmlformats.org/officeDocument/2006/relationships/image" Target="../media/image155.emf"/><Relationship Id="rId23" Type="http://schemas.openxmlformats.org/officeDocument/2006/relationships/image" Target="../media/image163.emf"/><Relationship Id="rId10" Type="http://schemas.openxmlformats.org/officeDocument/2006/relationships/tags" Target="../tags/tag196.xml"/><Relationship Id="rId19" Type="http://schemas.openxmlformats.org/officeDocument/2006/relationships/image" Target="../media/image159.emf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image" Target="../media/image154.emf"/><Relationship Id="rId22" Type="http://schemas.openxmlformats.org/officeDocument/2006/relationships/image" Target="../media/image162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05.xml"/><Relationship Id="rId13" Type="http://schemas.openxmlformats.org/officeDocument/2006/relationships/image" Target="../media/image164.emf"/><Relationship Id="rId18" Type="http://schemas.openxmlformats.org/officeDocument/2006/relationships/image" Target="../media/image168.emf"/><Relationship Id="rId3" Type="http://schemas.openxmlformats.org/officeDocument/2006/relationships/tags" Target="../tags/tag200.xml"/><Relationship Id="rId21" Type="http://schemas.openxmlformats.org/officeDocument/2006/relationships/image" Target="../media/image171.emf"/><Relationship Id="rId7" Type="http://schemas.openxmlformats.org/officeDocument/2006/relationships/tags" Target="../tags/tag204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67.emf"/><Relationship Id="rId2" Type="http://schemas.openxmlformats.org/officeDocument/2006/relationships/tags" Target="../tags/tag199.xml"/><Relationship Id="rId16" Type="http://schemas.openxmlformats.org/officeDocument/2006/relationships/image" Target="../media/image156.emf"/><Relationship Id="rId20" Type="http://schemas.openxmlformats.org/officeDocument/2006/relationships/image" Target="../media/image170.emf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11" Type="http://schemas.openxmlformats.org/officeDocument/2006/relationships/tags" Target="../tags/tag208.xml"/><Relationship Id="rId5" Type="http://schemas.openxmlformats.org/officeDocument/2006/relationships/tags" Target="../tags/tag202.xml"/><Relationship Id="rId15" Type="http://schemas.openxmlformats.org/officeDocument/2006/relationships/image" Target="../media/image166.emf"/><Relationship Id="rId10" Type="http://schemas.openxmlformats.org/officeDocument/2006/relationships/tags" Target="../tags/tag207.xml"/><Relationship Id="rId19" Type="http://schemas.openxmlformats.org/officeDocument/2006/relationships/image" Target="../media/image169.emf"/><Relationship Id="rId4" Type="http://schemas.openxmlformats.org/officeDocument/2006/relationships/tags" Target="../tags/tag201.xml"/><Relationship Id="rId9" Type="http://schemas.openxmlformats.org/officeDocument/2006/relationships/tags" Target="../tags/tag206.xml"/><Relationship Id="rId14" Type="http://schemas.openxmlformats.org/officeDocument/2006/relationships/image" Target="../media/image165.emf"/><Relationship Id="rId22" Type="http://schemas.openxmlformats.org/officeDocument/2006/relationships/image" Target="../media/image172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emf"/><Relationship Id="rId3" Type="http://schemas.openxmlformats.org/officeDocument/2006/relationships/tags" Target="../tags/tag21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75.emf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11" Type="http://schemas.openxmlformats.org/officeDocument/2006/relationships/image" Target="../media/image22.png"/><Relationship Id="rId5" Type="http://schemas.openxmlformats.org/officeDocument/2006/relationships/tags" Target="../tags/tag213.xml"/><Relationship Id="rId10" Type="http://schemas.openxmlformats.org/officeDocument/2006/relationships/image" Target="../media/image21.png"/><Relationship Id="rId4" Type="http://schemas.openxmlformats.org/officeDocument/2006/relationships/tags" Target="../tags/tag212.xml"/><Relationship Id="rId9" Type="http://schemas.openxmlformats.org/officeDocument/2006/relationships/image" Target="../media/image174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emf"/><Relationship Id="rId3" Type="http://schemas.openxmlformats.org/officeDocument/2006/relationships/tags" Target="../tags/tag217.xml"/><Relationship Id="rId7" Type="http://schemas.openxmlformats.org/officeDocument/2006/relationships/image" Target="../media/image177.png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image" Target="../media/image176.em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80.emf"/><Relationship Id="rId4" Type="http://schemas.openxmlformats.org/officeDocument/2006/relationships/tags" Target="../tags/tag218.xml"/><Relationship Id="rId9" Type="http://schemas.openxmlformats.org/officeDocument/2006/relationships/image" Target="../media/image179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221.xml"/><Relationship Id="rId7" Type="http://schemas.openxmlformats.org/officeDocument/2006/relationships/tags" Target="../tags/tag225.xml"/><Relationship Id="rId12" Type="http://schemas.openxmlformats.org/officeDocument/2006/relationships/tags" Target="../tags/tag230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tags" Target="../tags/tag229.xml"/><Relationship Id="rId5" Type="http://schemas.openxmlformats.org/officeDocument/2006/relationships/tags" Target="../tags/tag223.xml"/><Relationship Id="rId15" Type="http://schemas.openxmlformats.org/officeDocument/2006/relationships/image" Target="../media/image21.png"/><Relationship Id="rId10" Type="http://schemas.openxmlformats.org/officeDocument/2006/relationships/tags" Target="../tags/tag228.xml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8.emf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7.em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6.emf"/><Relationship Id="rId5" Type="http://schemas.openxmlformats.org/officeDocument/2006/relationships/tags" Target="../tags/tag6.xml"/><Relationship Id="rId15" Type="http://schemas.openxmlformats.org/officeDocument/2006/relationships/image" Target="../media/image10.emf"/><Relationship Id="rId10" Type="http://schemas.openxmlformats.org/officeDocument/2006/relationships/image" Target="../media/image5.emf"/><Relationship Id="rId4" Type="http://schemas.openxmlformats.org/officeDocument/2006/relationships/tags" Target="../tags/tag5.xml"/><Relationship Id="rId9" Type="http://schemas.openxmlformats.org/officeDocument/2006/relationships/image" Target="../media/image4.png"/><Relationship Id="rId1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20.xml"/><Relationship Id="rId18" Type="http://schemas.openxmlformats.org/officeDocument/2006/relationships/tags" Target="../tags/tag25.xml"/><Relationship Id="rId26" Type="http://schemas.openxmlformats.org/officeDocument/2006/relationships/tags" Target="../tags/tag33.xml"/><Relationship Id="rId39" Type="http://schemas.openxmlformats.org/officeDocument/2006/relationships/image" Target="../media/image15.png"/><Relationship Id="rId3" Type="http://schemas.openxmlformats.org/officeDocument/2006/relationships/tags" Target="../tags/tag10.xml"/><Relationship Id="rId21" Type="http://schemas.openxmlformats.org/officeDocument/2006/relationships/tags" Target="../tags/tag28.xml"/><Relationship Id="rId34" Type="http://schemas.openxmlformats.org/officeDocument/2006/relationships/slideLayout" Target="../slideLayouts/slideLayout7.xml"/><Relationship Id="rId42" Type="http://schemas.openxmlformats.org/officeDocument/2006/relationships/image" Target="../media/image18.png"/><Relationship Id="rId47" Type="http://schemas.openxmlformats.org/officeDocument/2006/relationships/image" Target="../media/image23.png"/><Relationship Id="rId50" Type="http://schemas.openxmlformats.org/officeDocument/2006/relationships/image" Target="../media/image26.png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tags" Target="../tags/tag24.xml"/><Relationship Id="rId25" Type="http://schemas.openxmlformats.org/officeDocument/2006/relationships/tags" Target="../tags/tag32.xml"/><Relationship Id="rId33" Type="http://schemas.openxmlformats.org/officeDocument/2006/relationships/tags" Target="../tags/tag40.xml"/><Relationship Id="rId38" Type="http://schemas.openxmlformats.org/officeDocument/2006/relationships/image" Target="../media/image14.png"/><Relationship Id="rId46" Type="http://schemas.openxmlformats.org/officeDocument/2006/relationships/image" Target="../media/image22.png"/><Relationship Id="rId2" Type="http://schemas.openxmlformats.org/officeDocument/2006/relationships/tags" Target="../tags/tag9.xml"/><Relationship Id="rId16" Type="http://schemas.openxmlformats.org/officeDocument/2006/relationships/tags" Target="../tags/tag23.xml"/><Relationship Id="rId20" Type="http://schemas.openxmlformats.org/officeDocument/2006/relationships/tags" Target="../tags/tag27.xml"/><Relationship Id="rId29" Type="http://schemas.openxmlformats.org/officeDocument/2006/relationships/tags" Target="../tags/tag36.xml"/><Relationship Id="rId41" Type="http://schemas.openxmlformats.org/officeDocument/2006/relationships/image" Target="../media/image17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tags" Target="../tags/tag31.xml"/><Relationship Id="rId32" Type="http://schemas.openxmlformats.org/officeDocument/2006/relationships/tags" Target="../tags/tag39.xml"/><Relationship Id="rId37" Type="http://schemas.openxmlformats.org/officeDocument/2006/relationships/image" Target="../media/image13.png"/><Relationship Id="rId40" Type="http://schemas.openxmlformats.org/officeDocument/2006/relationships/image" Target="../media/image16.png"/><Relationship Id="rId45" Type="http://schemas.openxmlformats.org/officeDocument/2006/relationships/image" Target="../media/image21.png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23" Type="http://schemas.openxmlformats.org/officeDocument/2006/relationships/tags" Target="../tags/tag30.xml"/><Relationship Id="rId28" Type="http://schemas.openxmlformats.org/officeDocument/2006/relationships/tags" Target="../tags/tag35.xml"/><Relationship Id="rId36" Type="http://schemas.openxmlformats.org/officeDocument/2006/relationships/image" Target="../media/image12.png"/><Relationship Id="rId49" Type="http://schemas.openxmlformats.org/officeDocument/2006/relationships/image" Target="../media/image25.emf"/><Relationship Id="rId10" Type="http://schemas.openxmlformats.org/officeDocument/2006/relationships/tags" Target="../tags/tag17.xml"/><Relationship Id="rId19" Type="http://schemas.openxmlformats.org/officeDocument/2006/relationships/tags" Target="../tags/tag26.xml"/><Relationship Id="rId31" Type="http://schemas.openxmlformats.org/officeDocument/2006/relationships/tags" Target="../tags/tag38.xml"/><Relationship Id="rId44" Type="http://schemas.openxmlformats.org/officeDocument/2006/relationships/image" Target="../media/image20.emf"/><Relationship Id="rId52" Type="http://schemas.openxmlformats.org/officeDocument/2006/relationships/image" Target="../media/image28.emf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tags" Target="../tags/tag29.xml"/><Relationship Id="rId27" Type="http://schemas.openxmlformats.org/officeDocument/2006/relationships/tags" Target="../tags/tag34.xml"/><Relationship Id="rId30" Type="http://schemas.openxmlformats.org/officeDocument/2006/relationships/tags" Target="../tags/tag37.xml"/><Relationship Id="rId35" Type="http://schemas.openxmlformats.org/officeDocument/2006/relationships/image" Target="../media/image11.jpeg"/><Relationship Id="rId43" Type="http://schemas.openxmlformats.org/officeDocument/2006/relationships/image" Target="../media/image19.png"/><Relationship Id="rId48" Type="http://schemas.openxmlformats.org/officeDocument/2006/relationships/image" Target="../media/image24.emf"/><Relationship Id="rId8" Type="http://schemas.openxmlformats.org/officeDocument/2006/relationships/tags" Target="../tags/tag15.xml"/><Relationship Id="rId51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image" Target="../media/image22.png"/><Relationship Id="rId3" Type="http://schemas.openxmlformats.org/officeDocument/2006/relationships/tags" Target="../tags/tag43.xml"/><Relationship Id="rId21" Type="http://schemas.openxmlformats.org/officeDocument/2006/relationships/image" Target="../media/image30.png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image" Target="../media/image34.png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image" Target="../media/image29.png"/><Relationship Id="rId29" Type="http://schemas.openxmlformats.org/officeDocument/2006/relationships/image" Target="../media/image37.emf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image" Target="../media/image33.emf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image" Target="../media/image32.emf"/><Relationship Id="rId28" Type="http://schemas.openxmlformats.org/officeDocument/2006/relationships/image" Target="../media/image36.png"/><Relationship Id="rId10" Type="http://schemas.openxmlformats.org/officeDocument/2006/relationships/tags" Target="../tags/tag50.xml"/><Relationship Id="rId19" Type="http://schemas.openxmlformats.org/officeDocument/2006/relationships/slideLayout" Target="../slideLayouts/slideLayout6.xml"/><Relationship Id="rId31" Type="http://schemas.openxmlformats.org/officeDocument/2006/relationships/image" Target="../media/image39.emf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image" Target="../media/image31.png"/><Relationship Id="rId27" Type="http://schemas.openxmlformats.org/officeDocument/2006/relationships/image" Target="../media/image35.png"/><Relationship Id="rId30" Type="http://schemas.openxmlformats.org/officeDocument/2006/relationships/image" Target="../media/image3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tags" Target="../tags/tag71.xml"/><Relationship Id="rId18" Type="http://schemas.openxmlformats.org/officeDocument/2006/relationships/tags" Target="../tags/tag76.xml"/><Relationship Id="rId26" Type="http://schemas.openxmlformats.org/officeDocument/2006/relationships/image" Target="../media/image43.png"/><Relationship Id="rId3" Type="http://schemas.openxmlformats.org/officeDocument/2006/relationships/tags" Target="../tags/tag61.xml"/><Relationship Id="rId21" Type="http://schemas.openxmlformats.org/officeDocument/2006/relationships/tags" Target="../tags/tag79.xml"/><Relationship Id="rId34" Type="http://schemas.openxmlformats.org/officeDocument/2006/relationships/image" Target="../media/image36.png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tags" Target="../tags/tag75.xml"/><Relationship Id="rId25" Type="http://schemas.openxmlformats.org/officeDocument/2006/relationships/image" Target="../media/image42.png"/><Relationship Id="rId33" Type="http://schemas.openxmlformats.org/officeDocument/2006/relationships/image" Target="../media/image35.png"/><Relationship Id="rId2" Type="http://schemas.openxmlformats.org/officeDocument/2006/relationships/tags" Target="../tags/tag60.xml"/><Relationship Id="rId16" Type="http://schemas.openxmlformats.org/officeDocument/2006/relationships/tags" Target="../tags/tag74.xml"/><Relationship Id="rId20" Type="http://schemas.openxmlformats.org/officeDocument/2006/relationships/tags" Target="../tags/tag78.xml"/><Relationship Id="rId29" Type="http://schemas.openxmlformats.org/officeDocument/2006/relationships/image" Target="../media/image15.png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24" Type="http://schemas.openxmlformats.org/officeDocument/2006/relationships/image" Target="../media/image41.png"/><Relationship Id="rId32" Type="http://schemas.openxmlformats.org/officeDocument/2006/relationships/image" Target="../media/image22.png"/><Relationship Id="rId37" Type="http://schemas.openxmlformats.org/officeDocument/2006/relationships/image" Target="../media/image48.emf"/><Relationship Id="rId5" Type="http://schemas.openxmlformats.org/officeDocument/2006/relationships/tags" Target="../tags/tag63.xml"/><Relationship Id="rId15" Type="http://schemas.openxmlformats.org/officeDocument/2006/relationships/tags" Target="../tags/tag73.xml"/><Relationship Id="rId23" Type="http://schemas.openxmlformats.org/officeDocument/2006/relationships/image" Target="../media/image40.png"/><Relationship Id="rId28" Type="http://schemas.openxmlformats.org/officeDocument/2006/relationships/image" Target="../media/image14.png"/><Relationship Id="rId36" Type="http://schemas.openxmlformats.org/officeDocument/2006/relationships/image" Target="../media/image47.emf"/><Relationship Id="rId10" Type="http://schemas.openxmlformats.org/officeDocument/2006/relationships/tags" Target="../tags/tag68.xml"/><Relationship Id="rId19" Type="http://schemas.openxmlformats.org/officeDocument/2006/relationships/tags" Target="../tags/tag77.xml"/><Relationship Id="rId31" Type="http://schemas.openxmlformats.org/officeDocument/2006/relationships/image" Target="../media/image45.png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Relationship Id="rId22" Type="http://schemas.openxmlformats.org/officeDocument/2006/relationships/slideLayout" Target="../slideLayouts/slideLayout1.xml"/><Relationship Id="rId27" Type="http://schemas.openxmlformats.org/officeDocument/2006/relationships/image" Target="../media/image44.png"/><Relationship Id="rId30" Type="http://schemas.openxmlformats.org/officeDocument/2006/relationships/image" Target="../media/image16.png"/><Relationship Id="rId35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tags" Target="../tags/tag92.xml"/><Relationship Id="rId18" Type="http://schemas.openxmlformats.org/officeDocument/2006/relationships/image" Target="../media/image49.png"/><Relationship Id="rId26" Type="http://schemas.openxmlformats.org/officeDocument/2006/relationships/image" Target="../media/image55.png"/><Relationship Id="rId3" Type="http://schemas.openxmlformats.org/officeDocument/2006/relationships/tags" Target="../tags/tag82.xml"/><Relationship Id="rId21" Type="http://schemas.openxmlformats.org/officeDocument/2006/relationships/image" Target="../media/image42.png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17" Type="http://schemas.openxmlformats.org/officeDocument/2006/relationships/notesSlide" Target="../notesSlides/notesSlide4.xml"/><Relationship Id="rId25" Type="http://schemas.openxmlformats.org/officeDocument/2006/relationships/image" Target="../media/image54.emf"/><Relationship Id="rId2" Type="http://schemas.openxmlformats.org/officeDocument/2006/relationships/tags" Target="../tags/tag81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41.png"/><Relationship Id="rId29" Type="http://schemas.openxmlformats.org/officeDocument/2006/relationships/image" Target="../media/image58.emf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24" Type="http://schemas.openxmlformats.org/officeDocument/2006/relationships/image" Target="../media/image53.emf"/><Relationship Id="rId32" Type="http://schemas.openxmlformats.org/officeDocument/2006/relationships/image" Target="../media/image61.png"/><Relationship Id="rId5" Type="http://schemas.openxmlformats.org/officeDocument/2006/relationships/tags" Target="../tags/tag84.xml"/><Relationship Id="rId15" Type="http://schemas.openxmlformats.org/officeDocument/2006/relationships/tags" Target="../tags/tag94.xml"/><Relationship Id="rId23" Type="http://schemas.openxmlformats.org/officeDocument/2006/relationships/image" Target="../media/image52.png"/><Relationship Id="rId28" Type="http://schemas.openxmlformats.org/officeDocument/2006/relationships/image" Target="../media/image57.emf"/><Relationship Id="rId10" Type="http://schemas.openxmlformats.org/officeDocument/2006/relationships/tags" Target="../tags/tag89.xml"/><Relationship Id="rId19" Type="http://schemas.openxmlformats.org/officeDocument/2006/relationships/image" Target="../media/image50.png"/><Relationship Id="rId31" Type="http://schemas.openxmlformats.org/officeDocument/2006/relationships/image" Target="../media/image60.png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tags" Target="../tags/tag93.xml"/><Relationship Id="rId22" Type="http://schemas.openxmlformats.org/officeDocument/2006/relationships/image" Target="../media/image51.png"/><Relationship Id="rId27" Type="http://schemas.openxmlformats.org/officeDocument/2006/relationships/image" Target="../media/image56.png"/><Relationship Id="rId30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tags" Target="../tags/tag97.xml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6.png"/><Relationship Id="rId5" Type="http://schemas.openxmlformats.org/officeDocument/2006/relationships/tags" Target="../tags/tag99.xml"/><Relationship Id="rId10" Type="http://schemas.openxmlformats.org/officeDocument/2006/relationships/image" Target="../media/image65.png"/><Relationship Id="rId4" Type="http://schemas.openxmlformats.org/officeDocument/2006/relationships/tags" Target="../tags/tag98.xml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3.emf"/><Relationship Id="rId3" Type="http://schemas.openxmlformats.org/officeDocument/2006/relationships/tags" Target="../tags/tag102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60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9.png"/><Relationship Id="rId5" Type="http://schemas.openxmlformats.org/officeDocument/2006/relationships/tags" Target="../tags/tag104.xml"/><Relationship Id="rId10" Type="http://schemas.openxmlformats.org/officeDocument/2006/relationships/image" Target="../media/image72.png"/><Relationship Id="rId4" Type="http://schemas.openxmlformats.org/officeDocument/2006/relationships/tags" Target="../tags/tag103.xml"/><Relationship Id="rId9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73263"/>
            <a:ext cx="9036050" cy="1470025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FF0000"/>
                </a:solidFill>
              </a:rPr>
              <a:t>Status of Spectral Problem in planar  N=4 SYM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3716338"/>
            <a:ext cx="6224588" cy="649287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solidFill>
                  <a:schemeClr val="hlink"/>
                </a:solidFill>
              </a:rPr>
              <a:t>Vladimir Kazakov    (ENS,Paris)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563938" y="5157788"/>
            <a:ext cx="55260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 Collaborations with</a:t>
            </a:r>
            <a:r>
              <a:rPr lang="en-US" altLang="en-US" sz="1400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:   Nikolay </a:t>
            </a:r>
            <a:r>
              <a:rPr lang="en-US" altLang="en-US" sz="1400" dirty="0" err="1">
                <a:solidFill>
                  <a:srgbClr val="00B050"/>
                </a:solidFill>
                <a:ea typeface="ＭＳ Ｐゴシック" panose="020B0600070205080204" pitchFamily="34" charset="-128"/>
              </a:rPr>
              <a:t>Gromov</a:t>
            </a:r>
            <a:r>
              <a:rPr lang="en-US" altLang="en-US" sz="1400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       (King’s College, London)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                                    Sebastien </a:t>
            </a:r>
            <a:r>
              <a:rPr lang="en-US" altLang="en-US" sz="1400" dirty="0" err="1">
                <a:solidFill>
                  <a:srgbClr val="00B050"/>
                </a:solidFill>
                <a:ea typeface="ＭＳ Ｐゴシック" panose="020B0600070205080204" pitchFamily="34" charset="-128"/>
              </a:rPr>
              <a:t>Leurent</a:t>
            </a:r>
            <a:r>
              <a:rPr lang="en-US" altLang="en-US" sz="1400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   (Dijon University)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                                    </a:t>
            </a:r>
            <a:r>
              <a:rPr lang="en-US" altLang="en-US" sz="1400" dirty="0" err="1">
                <a:solidFill>
                  <a:srgbClr val="00B050"/>
                </a:solidFill>
                <a:ea typeface="ＭＳ Ｐゴシック" panose="020B0600070205080204" pitchFamily="34" charset="-128"/>
              </a:rPr>
              <a:t>Dimytro</a:t>
            </a:r>
            <a:r>
              <a:rPr lang="en-US" altLang="en-US" sz="1400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solidFill>
                  <a:srgbClr val="00B050"/>
                </a:solidFill>
                <a:ea typeface="ＭＳ Ｐゴシック" panose="020B0600070205080204" pitchFamily="34" charset="-128"/>
              </a:rPr>
              <a:t>Volin</a:t>
            </a:r>
            <a:r>
              <a:rPr lang="en-US" altLang="en-US" sz="1400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           (Trinity College, Dublin)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2916238" y="188913"/>
            <a:ext cx="36718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000" b="1">
                <a:solidFill>
                  <a:srgbClr val="6BA42C"/>
                </a:solidFill>
                <a:latin typeface="Mathematica6" panose="00000400000000000000" pitchFamily="2" charset="0"/>
                <a:cs typeface="AngsanaUPC" panose="02020603050405020304" pitchFamily="18" charset="-34"/>
              </a:rPr>
              <a:t>Rutgers University seminar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000" b="1">
                <a:solidFill>
                  <a:srgbClr val="6BA42C"/>
                </a:solidFill>
                <a:latin typeface="Mathematica6" panose="00000400000000000000" pitchFamily="2" charset="0"/>
                <a:cs typeface="AngsanaUPC" panose="02020603050405020304" pitchFamily="18" charset="-34"/>
              </a:rPr>
              <a:t>        February,25, 2014 </a:t>
            </a:r>
            <a:r>
              <a:rPr lang="fr-FR" altLang="en-US" sz="2800" b="1">
                <a:solidFill>
                  <a:srgbClr val="6BA42C"/>
                </a:solidFill>
                <a:latin typeface="Mathematica6" panose="00000400000000000000" pitchFamily="2" charset="0"/>
                <a:cs typeface="AngsanaUPC" panose="02020603050405020304" pitchFamily="18" charset="-34"/>
              </a:rPr>
              <a:t>   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5" y="6383550"/>
            <a:ext cx="1238250" cy="438150"/>
          </a:xfrm>
          <a:prstGeom prst="rect">
            <a:avLst/>
          </a:prstGeom>
        </p:spPr>
      </p:pic>
      <p:pic>
        <p:nvPicPr>
          <p:cNvPr id="7" name="Picture 2" descr="logo E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6993"/>
            <a:ext cx="8572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erc.europa.eu/sites/default/files/content/LOGO-ER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668" y="5639591"/>
            <a:ext cx="1280620" cy="122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9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71901" y="182099"/>
            <a:ext cx="8229600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Q-system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Image 10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739861" y="3331961"/>
            <a:ext cx="5112504" cy="437254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 bwMode="auto">
          <a:xfrm>
            <a:off x="329602" y="2915870"/>
            <a:ext cx="52987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sz="2000" dirty="0" smtClean="0">
                <a:solidFill>
                  <a:srgbClr val="1014A4"/>
                </a:solidFill>
              </a:rPr>
              <a:t>     -form encodes all Q-functions with     indices:</a:t>
            </a:r>
            <a:endParaRPr lang="en-US" sz="2000" dirty="0">
              <a:solidFill>
                <a:srgbClr val="1014A4"/>
              </a:solidFill>
            </a:endParaRPr>
          </a:p>
        </p:txBody>
      </p:sp>
      <p:pic>
        <p:nvPicPr>
          <p:cNvPr id="10" name="Image 9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0" y="3004220"/>
            <a:ext cx="762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71" name="ZoneTexte 70"/>
          <p:cNvSpPr txBox="1"/>
          <p:nvPr/>
        </p:nvSpPr>
        <p:spPr bwMode="auto">
          <a:xfrm>
            <a:off x="434281" y="5261138"/>
            <a:ext cx="26484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sz="2000" dirty="0" smtClean="0">
                <a:solidFill>
                  <a:srgbClr val="1014A4"/>
                </a:solidFill>
              </a:rPr>
              <a:t>   Example  for </a:t>
            </a:r>
            <a:r>
              <a:rPr lang="en-US" sz="2000" dirty="0" err="1" smtClean="0">
                <a:solidFill>
                  <a:srgbClr val="1014A4"/>
                </a:solidFill>
              </a:rPr>
              <a:t>gl</a:t>
            </a:r>
            <a:r>
              <a:rPr lang="en-US" sz="2000" dirty="0" smtClean="0">
                <a:solidFill>
                  <a:srgbClr val="1014A4"/>
                </a:solidFill>
              </a:rPr>
              <a:t>(2) :</a:t>
            </a:r>
            <a:endParaRPr lang="en-US" sz="2000" dirty="0">
              <a:solidFill>
                <a:srgbClr val="1014A4"/>
              </a:solidFill>
            </a:endParaRPr>
          </a:p>
        </p:txBody>
      </p:sp>
      <p:pic>
        <p:nvPicPr>
          <p:cNvPr id="73" name="Image 72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674" y="3007400"/>
            <a:ext cx="762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67" name="Rectangle 30"/>
          <p:cNvSpPr>
            <a:spLocks noChangeArrowheads="1"/>
          </p:cNvSpPr>
          <p:nvPr/>
        </p:nvSpPr>
        <p:spPr bwMode="auto">
          <a:xfrm>
            <a:off x="6444208" y="-10834"/>
            <a:ext cx="2566728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050" b="1" dirty="0" err="1">
                <a:solidFill>
                  <a:srgbClr val="00CC00"/>
                </a:solidFill>
              </a:rPr>
              <a:t>Krichever,Lipan</a:t>
            </a:r>
            <a:r>
              <a:rPr lang="en-GB" sz="1050" b="1" dirty="0">
                <a:solidFill>
                  <a:srgbClr val="00CC00"/>
                </a:solidFill>
              </a:rPr>
              <a:t>, </a:t>
            </a:r>
            <a:r>
              <a:rPr lang="en-GB" sz="1050" b="1" dirty="0" err="1" smtClean="0">
                <a:solidFill>
                  <a:srgbClr val="00CC00"/>
                </a:solidFill>
              </a:rPr>
              <a:t>Wiegmann,Zabrodin</a:t>
            </a:r>
            <a:endParaRPr lang="en-GB" sz="1050" b="1" dirty="0" smtClean="0">
              <a:solidFill>
                <a:srgbClr val="00CC00"/>
              </a:solidFill>
            </a:endParaRPr>
          </a:p>
          <a:p>
            <a:pPr algn="l"/>
            <a:r>
              <a:rPr lang="en-GB" sz="1050" b="1" dirty="0" err="1" smtClean="0">
                <a:solidFill>
                  <a:srgbClr val="00CC00"/>
                </a:solidFill>
              </a:rPr>
              <a:t>Gromov</a:t>
            </a:r>
            <a:r>
              <a:rPr lang="en-GB" sz="1050" b="1" dirty="0" smtClean="0">
                <a:solidFill>
                  <a:srgbClr val="00CC00"/>
                </a:solidFill>
              </a:rPr>
              <a:t>, Vieira </a:t>
            </a:r>
          </a:p>
          <a:p>
            <a:pPr algn="l"/>
            <a:r>
              <a:rPr lang="en-GB" sz="1050" b="1" dirty="0" smtClean="0">
                <a:solidFill>
                  <a:srgbClr val="00CC00"/>
                </a:solidFill>
              </a:rPr>
              <a:t>V.K., </a:t>
            </a:r>
            <a:r>
              <a:rPr lang="en-GB" sz="1050" b="1" dirty="0" err="1" smtClean="0">
                <a:solidFill>
                  <a:srgbClr val="00CC00"/>
                </a:solidFill>
              </a:rPr>
              <a:t>Leurent</a:t>
            </a:r>
            <a:r>
              <a:rPr lang="en-GB" sz="1050" b="1" dirty="0" smtClean="0">
                <a:solidFill>
                  <a:srgbClr val="00CC00"/>
                </a:solidFill>
              </a:rPr>
              <a:t>, </a:t>
            </a:r>
            <a:r>
              <a:rPr lang="en-GB" sz="1050" b="1" dirty="0" err="1" smtClean="0">
                <a:solidFill>
                  <a:srgbClr val="00CC00"/>
                </a:solidFill>
              </a:rPr>
              <a:t>Volin</a:t>
            </a:r>
            <a:r>
              <a:rPr lang="en-GB" sz="1050" b="1" dirty="0" smtClean="0">
                <a:solidFill>
                  <a:srgbClr val="00CC00"/>
                </a:solidFill>
              </a:rPr>
              <a:t>.</a:t>
            </a:r>
          </a:p>
        </p:txBody>
      </p:sp>
      <p:sp>
        <p:nvSpPr>
          <p:cNvPr id="66" name="ZoneTexte 65"/>
          <p:cNvSpPr txBox="1"/>
          <p:nvPr/>
        </p:nvSpPr>
        <p:spPr bwMode="auto">
          <a:xfrm>
            <a:off x="353362" y="3851974"/>
            <a:ext cx="48223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sz="2000" dirty="0" smtClean="0">
                <a:solidFill>
                  <a:srgbClr val="1014A4"/>
                </a:solidFill>
              </a:rPr>
              <a:t>     </a:t>
            </a:r>
            <a:r>
              <a:rPr lang="en-US" dirty="0" smtClean="0">
                <a:solidFill>
                  <a:srgbClr val="1014A4"/>
                </a:solidFill>
              </a:rPr>
              <a:t>Multi-index Q-function</a:t>
            </a:r>
            <a:r>
              <a:rPr lang="en-US" sz="2000" dirty="0" smtClean="0">
                <a:solidFill>
                  <a:srgbClr val="1014A4"/>
                </a:solidFill>
              </a:rPr>
              <a:t>: coefficient of</a:t>
            </a:r>
            <a:endParaRPr lang="en-US" sz="2000" dirty="0">
              <a:solidFill>
                <a:srgbClr val="1014A4"/>
              </a:solidFill>
            </a:endParaRPr>
          </a:p>
        </p:txBody>
      </p:sp>
      <p:pic>
        <p:nvPicPr>
          <p:cNvPr id="8" name="Image 7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069" y="5296796"/>
            <a:ext cx="48006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70" name="Image 69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608" y="4492476"/>
            <a:ext cx="39751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3" name="Image 2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92" y="3933411"/>
            <a:ext cx="20828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77" name="ZoneTexte 76"/>
          <p:cNvSpPr txBox="1"/>
          <p:nvPr/>
        </p:nvSpPr>
        <p:spPr bwMode="auto">
          <a:xfrm>
            <a:off x="421999" y="5764777"/>
            <a:ext cx="31967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sz="2000" dirty="0" smtClean="0">
                <a:solidFill>
                  <a:srgbClr val="1014A4"/>
                </a:solidFill>
              </a:rPr>
              <a:t> </a:t>
            </a:r>
            <a:r>
              <a:rPr lang="en-US" dirty="0">
                <a:solidFill>
                  <a:srgbClr val="1014A4"/>
                </a:solidFill>
              </a:rPr>
              <a:t>  </a:t>
            </a:r>
            <a:r>
              <a:rPr lang="en-US" dirty="0" err="1" smtClean="0">
                <a:solidFill>
                  <a:srgbClr val="1014A4"/>
                </a:solidFill>
              </a:rPr>
              <a:t>Plücker’s</a:t>
            </a:r>
            <a:r>
              <a:rPr lang="en-US" dirty="0" smtClean="0">
                <a:solidFill>
                  <a:srgbClr val="1014A4"/>
                </a:solidFill>
              </a:rPr>
              <a:t>  QQ-relations:</a:t>
            </a:r>
            <a:endParaRPr lang="en-US" sz="2000" dirty="0">
              <a:solidFill>
                <a:srgbClr val="1014A4"/>
              </a:solidFill>
            </a:endParaRPr>
          </a:p>
        </p:txBody>
      </p:sp>
      <p:pic>
        <p:nvPicPr>
          <p:cNvPr id="79" name="Image 78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96" y="5841806"/>
            <a:ext cx="29083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80" name="ZoneTexte 79"/>
          <p:cNvSpPr txBox="1"/>
          <p:nvPr/>
        </p:nvSpPr>
        <p:spPr bwMode="auto">
          <a:xfrm>
            <a:off x="467544" y="6341258"/>
            <a:ext cx="67796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sz="2000" dirty="0" smtClean="0">
                <a:solidFill>
                  <a:srgbClr val="1014A4"/>
                </a:solidFill>
              </a:rPr>
              <a:t> </a:t>
            </a:r>
            <a:r>
              <a:rPr lang="en-US" dirty="0">
                <a:solidFill>
                  <a:srgbClr val="1014A4"/>
                </a:solidFill>
              </a:rPr>
              <a:t>  </a:t>
            </a:r>
            <a:r>
              <a:rPr lang="en-US" dirty="0" smtClean="0">
                <a:solidFill>
                  <a:srgbClr val="1014A4"/>
                </a:solidFill>
              </a:rPr>
              <a:t>Any  Q-function can be expressed through N basic ones</a:t>
            </a:r>
            <a:endParaRPr lang="en-US" sz="2000" dirty="0">
              <a:solidFill>
                <a:srgbClr val="1014A4"/>
              </a:solidFill>
            </a:endParaRPr>
          </a:p>
        </p:txBody>
      </p:sp>
      <p:sp>
        <p:nvSpPr>
          <p:cNvPr id="81" name="TextBox 89"/>
          <p:cNvSpPr txBox="1">
            <a:spLocks noChangeArrowheads="1"/>
          </p:cNvSpPr>
          <p:nvPr/>
        </p:nvSpPr>
        <p:spPr bwMode="auto">
          <a:xfrm>
            <a:off x="323527" y="1052736"/>
            <a:ext cx="53981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dirty="0" smtClean="0">
                <a:solidFill>
                  <a:srgbClr val="1014A4"/>
                </a:solidFill>
              </a:rPr>
              <a:t>  Basis: N-vector of single-index Q-functions</a:t>
            </a:r>
          </a:p>
        </p:txBody>
      </p:sp>
      <p:sp>
        <p:nvSpPr>
          <p:cNvPr id="83" name="TextBox 89"/>
          <p:cNvSpPr txBox="1">
            <a:spLocks noChangeArrowheads="1"/>
          </p:cNvSpPr>
          <p:nvPr/>
        </p:nvSpPr>
        <p:spPr bwMode="auto">
          <a:xfrm>
            <a:off x="353363" y="1707930"/>
            <a:ext cx="4532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014A4"/>
                </a:solidFill>
              </a:rPr>
              <a:t>Other N-vectors obtained by shifts:</a:t>
            </a:r>
          </a:p>
        </p:txBody>
      </p:sp>
      <p:pic>
        <p:nvPicPr>
          <p:cNvPr id="84" name="Image 83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096" y="1694041"/>
            <a:ext cx="3543548" cy="34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5" name="Image 4"/>
          <p:cNvPicPr>
            <a:picLocks/>
          </p:cNvPicPr>
          <p:nvPr>
            <p:custDataLst>
              <p:tags r:id="rId9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68298"/>
            <a:ext cx="3612134" cy="59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6" name="Image 5"/>
          <p:cNvPicPr>
            <a:picLocks/>
          </p:cNvPicPr>
          <p:nvPr>
            <p:custDataLst>
              <p:tags r:id="rId10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360" y="1142674"/>
            <a:ext cx="30226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6981146" y="2188541"/>
            <a:ext cx="2023852" cy="1343907"/>
            <a:chOff x="6981146" y="2188541"/>
            <a:chExt cx="2023852" cy="1343907"/>
          </a:xfrm>
        </p:grpSpPr>
        <p:sp>
          <p:nvSpPr>
            <p:cNvPr id="75" name="Text Box 18"/>
            <p:cNvSpPr txBox="1">
              <a:spLocks noChangeArrowheads="1"/>
            </p:cNvSpPr>
            <p:nvPr/>
          </p:nvSpPr>
          <p:spPr bwMode="auto">
            <a:xfrm>
              <a:off x="7427922" y="2244797"/>
              <a:ext cx="11303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FontTx/>
                <a:buNone/>
              </a:pPr>
              <a:r>
                <a:rPr lang="en-GB" altLang="en-US" sz="1600" dirty="0">
                  <a:solidFill>
                    <a:srgbClr val="1014A4"/>
                  </a:solidFill>
                  <a:ea typeface="ＭＳ Ｐゴシック" panose="020B0600070205080204" pitchFamily="34" charset="-128"/>
                </a:rPr>
                <a:t>Notations:</a:t>
              </a:r>
            </a:p>
          </p:txBody>
        </p:sp>
        <p:pic>
          <p:nvPicPr>
            <p:cNvPr id="4" name="Image 3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712" y="2566806"/>
              <a:ext cx="1790700" cy="939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sp>
          <p:nvSpPr>
            <p:cNvPr id="7" name="Rectangle à coins arrondis 6"/>
            <p:cNvSpPr/>
            <p:nvPr/>
          </p:nvSpPr>
          <p:spPr>
            <a:xfrm>
              <a:off x="6981146" y="2188541"/>
              <a:ext cx="2023852" cy="1343907"/>
            </a:xfrm>
            <a:prstGeom prst="roundRect">
              <a:avLst/>
            </a:prstGeom>
            <a:solidFill>
              <a:srgbClr val="A3A3E0">
                <a:alpha val="41961"/>
              </a:srgbClr>
            </a:solidFill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4" name="TextBox 89"/>
          <p:cNvSpPr txBox="1">
            <a:spLocks noChangeArrowheads="1"/>
          </p:cNvSpPr>
          <p:nvPr/>
        </p:nvSpPr>
        <p:spPr bwMode="auto">
          <a:xfrm>
            <a:off x="353362" y="2327587"/>
            <a:ext cx="17619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014A4"/>
                </a:solidFill>
              </a:rPr>
              <a:t>One-form:</a:t>
            </a:r>
          </a:p>
        </p:txBody>
      </p:sp>
    </p:spTree>
    <p:extLst>
      <p:ext uri="{BB962C8B-B14F-4D97-AF65-F5344CB8AC3E}">
        <p14:creationId xmlns:p14="http://schemas.microsoft.com/office/powerpoint/2010/main" val="176155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1" grpId="0"/>
      <p:bldP spid="66" grpId="0"/>
      <p:bldP spid="77" grpId="0"/>
      <p:bldP spid="80" grpId="0"/>
      <p:bldP spid="81" grpId="0"/>
      <p:bldP spid="8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8313" y="350838"/>
            <a:ext cx="8229600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(M|K)-graded Q-system</a:t>
            </a:r>
          </a:p>
        </p:txBody>
      </p:sp>
      <p:sp>
        <p:nvSpPr>
          <p:cNvPr id="67" name="Rectangle 30"/>
          <p:cNvSpPr>
            <a:spLocks noChangeArrowheads="1"/>
          </p:cNvSpPr>
          <p:nvPr/>
        </p:nvSpPr>
        <p:spPr bwMode="auto">
          <a:xfrm>
            <a:off x="7156384" y="34710"/>
            <a:ext cx="2079415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050" b="1" dirty="0" err="1" smtClean="0">
                <a:solidFill>
                  <a:srgbClr val="00CC00"/>
                </a:solidFill>
              </a:rPr>
              <a:t>Tsuboi</a:t>
            </a:r>
            <a:endParaRPr lang="en-GB" sz="1050" b="1" dirty="0" smtClean="0">
              <a:solidFill>
                <a:srgbClr val="00CC00"/>
              </a:solidFill>
            </a:endParaRPr>
          </a:p>
          <a:p>
            <a:pPr algn="l"/>
            <a:r>
              <a:rPr lang="en-GB" sz="1050" b="1" dirty="0" err="1" smtClean="0">
                <a:solidFill>
                  <a:srgbClr val="00CC00"/>
                </a:solidFill>
              </a:rPr>
              <a:t>Gromov,V.K</a:t>
            </a:r>
            <a:r>
              <a:rPr lang="en-GB" sz="1050" b="1" dirty="0" smtClean="0">
                <a:solidFill>
                  <a:srgbClr val="00CC00"/>
                </a:solidFill>
              </a:rPr>
              <a:t>., </a:t>
            </a:r>
            <a:r>
              <a:rPr lang="en-GB" sz="1050" b="1" dirty="0" err="1" smtClean="0">
                <a:solidFill>
                  <a:srgbClr val="00CC00"/>
                </a:solidFill>
              </a:rPr>
              <a:t>Leurent</a:t>
            </a:r>
            <a:r>
              <a:rPr lang="en-GB" sz="1050" b="1" dirty="0" smtClean="0">
                <a:solidFill>
                  <a:srgbClr val="00CC00"/>
                </a:solidFill>
              </a:rPr>
              <a:t>, </a:t>
            </a:r>
            <a:r>
              <a:rPr lang="en-GB" sz="1050" b="1" dirty="0" err="1" smtClean="0">
                <a:solidFill>
                  <a:srgbClr val="00CC00"/>
                </a:solidFill>
              </a:rPr>
              <a:t>Tsuboi</a:t>
            </a:r>
            <a:endParaRPr lang="en-GB" sz="1050" b="1" dirty="0">
              <a:solidFill>
                <a:srgbClr val="00CC00"/>
              </a:solidFill>
            </a:endParaRPr>
          </a:p>
          <a:p>
            <a:pPr algn="l"/>
            <a:r>
              <a:rPr lang="en-GB" sz="1050" b="1" dirty="0" smtClean="0">
                <a:solidFill>
                  <a:srgbClr val="00CC00"/>
                </a:solidFill>
              </a:rPr>
              <a:t>V.K.,</a:t>
            </a:r>
            <a:r>
              <a:rPr lang="en-GB" sz="1050" b="1" dirty="0" err="1" smtClean="0">
                <a:solidFill>
                  <a:srgbClr val="00CC00"/>
                </a:solidFill>
              </a:rPr>
              <a:t>Leurent,Volin</a:t>
            </a:r>
            <a:endParaRPr lang="en-US" sz="1050" dirty="0"/>
          </a:p>
        </p:txBody>
      </p:sp>
      <p:sp>
        <p:nvSpPr>
          <p:cNvPr id="13" name="ZoneTexte 12"/>
          <p:cNvSpPr txBox="1"/>
          <p:nvPr/>
        </p:nvSpPr>
        <p:spPr bwMode="auto">
          <a:xfrm>
            <a:off x="395536" y="1196752"/>
            <a:ext cx="474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sz="2000" dirty="0" smtClean="0">
                <a:solidFill>
                  <a:srgbClr val="1014A4"/>
                </a:solidFill>
              </a:rPr>
              <a:t>     </a:t>
            </a:r>
            <a:r>
              <a:rPr lang="en-US" dirty="0" smtClean="0">
                <a:solidFill>
                  <a:srgbClr val="1014A4"/>
                </a:solidFill>
              </a:rPr>
              <a:t>Notations in terms of sets of indices</a:t>
            </a:r>
            <a:r>
              <a:rPr lang="en-US" sz="2000" dirty="0" smtClean="0">
                <a:solidFill>
                  <a:srgbClr val="1014A4"/>
                </a:solidFill>
              </a:rPr>
              <a:t>:</a:t>
            </a:r>
            <a:endParaRPr lang="en-US" sz="2000" dirty="0">
              <a:solidFill>
                <a:srgbClr val="1014A4"/>
              </a:solidFill>
            </a:endParaRPr>
          </a:p>
        </p:txBody>
      </p:sp>
      <p:sp>
        <p:nvSpPr>
          <p:cNvPr id="65" name="ZoneTexte 64"/>
          <p:cNvSpPr txBox="1"/>
          <p:nvPr/>
        </p:nvSpPr>
        <p:spPr bwMode="auto">
          <a:xfrm>
            <a:off x="349241" y="2089250"/>
            <a:ext cx="3098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sz="2000" dirty="0" smtClean="0">
                <a:solidFill>
                  <a:srgbClr val="1014A4"/>
                </a:solidFill>
              </a:rPr>
              <a:t>     Split M+N indices as  </a:t>
            </a:r>
            <a:endParaRPr lang="en-US" sz="2000" dirty="0">
              <a:solidFill>
                <a:srgbClr val="1014A4"/>
              </a:solidFill>
            </a:endParaRPr>
          </a:p>
        </p:txBody>
      </p:sp>
      <p:pic>
        <p:nvPicPr>
          <p:cNvPr id="70" name="Image 6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27" y="3613114"/>
            <a:ext cx="38989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75" name="ZoneTexte 74"/>
          <p:cNvSpPr txBox="1"/>
          <p:nvPr/>
        </p:nvSpPr>
        <p:spPr bwMode="auto">
          <a:xfrm>
            <a:off x="414153" y="3068960"/>
            <a:ext cx="88216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sz="2000" dirty="0" smtClean="0">
                <a:solidFill>
                  <a:srgbClr val="1014A4"/>
                </a:solidFill>
              </a:rPr>
              <a:t>     </a:t>
            </a:r>
            <a:r>
              <a:rPr lang="en-US" dirty="0" smtClean="0">
                <a:solidFill>
                  <a:srgbClr val="1014A4"/>
                </a:solidFill>
              </a:rPr>
              <a:t>Grading = re-labeling</a:t>
            </a:r>
            <a:r>
              <a:rPr lang="en-US" sz="2000" dirty="0" smtClean="0">
                <a:solidFill>
                  <a:srgbClr val="1014A4"/>
                </a:solidFill>
              </a:rPr>
              <a:t> of F-indices (subset → complimentary subset of F)</a:t>
            </a:r>
            <a:endParaRPr lang="en-US" sz="2000" dirty="0">
              <a:solidFill>
                <a:srgbClr val="1014A4"/>
              </a:solidFill>
            </a:endParaRPr>
          </a:p>
        </p:txBody>
      </p:sp>
      <p:sp>
        <p:nvSpPr>
          <p:cNvPr id="79" name="ZoneTexte 78"/>
          <p:cNvSpPr txBox="1"/>
          <p:nvPr/>
        </p:nvSpPr>
        <p:spPr bwMode="auto">
          <a:xfrm>
            <a:off x="395536" y="3964994"/>
            <a:ext cx="27863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sz="2000" dirty="0" smtClean="0">
                <a:solidFill>
                  <a:srgbClr val="1014A4"/>
                </a:solidFill>
              </a:rPr>
              <a:t>     Examples for (4|4):</a:t>
            </a:r>
            <a:endParaRPr lang="en-US" sz="2000" dirty="0">
              <a:solidFill>
                <a:srgbClr val="1014A4"/>
              </a:solidFill>
            </a:endParaRPr>
          </a:p>
        </p:txBody>
      </p:sp>
      <p:sp>
        <p:nvSpPr>
          <p:cNvPr id="81" name="ZoneTexte 80"/>
          <p:cNvSpPr txBox="1"/>
          <p:nvPr/>
        </p:nvSpPr>
        <p:spPr bwMode="auto">
          <a:xfrm>
            <a:off x="422782" y="5637595"/>
            <a:ext cx="79656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sz="2000" dirty="0" smtClean="0">
                <a:solidFill>
                  <a:srgbClr val="1014A4"/>
                </a:solidFill>
              </a:rPr>
              <a:t>    Same QQ-relations involving 2 indices of same grading.</a:t>
            </a:r>
          </a:p>
          <a:p>
            <a:pPr algn="l" eaLnBrk="1" hangingPunct="1">
              <a:buFontTx/>
              <a:buChar char="•"/>
            </a:pPr>
            <a:r>
              <a:rPr lang="en-US" dirty="0">
                <a:solidFill>
                  <a:srgbClr val="1014A4"/>
                </a:solidFill>
              </a:rPr>
              <a:t> </a:t>
            </a:r>
            <a:r>
              <a:rPr lang="en-US" dirty="0" smtClean="0">
                <a:solidFill>
                  <a:srgbClr val="1014A4"/>
                </a:solidFill>
              </a:rPr>
              <a:t>   New type of QQ-relations </a:t>
            </a:r>
            <a:r>
              <a:rPr lang="en-US" dirty="0" err="1" smtClean="0">
                <a:solidFill>
                  <a:srgbClr val="1014A4"/>
                </a:solidFill>
              </a:rPr>
              <a:t>involwing</a:t>
            </a:r>
            <a:r>
              <a:rPr lang="en-US" dirty="0" smtClean="0">
                <a:solidFill>
                  <a:srgbClr val="1014A4"/>
                </a:solidFill>
              </a:rPr>
              <a:t> 2 indices of opposite grading:</a:t>
            </a:r>
            <a:endParaRPr lang="en-US" dirty="0">
              <a:solidFill>
                <a:srgbClr val="1014A4"/>
              </a:solidFill>
            </a:endParaRPr>
          </a:p>
        </p:txBody>
      </p:sp>
      <p:pic>
        <p:nvPicPr>
          <p:cNvPr id="83" name="Image 8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250" y="6373068"/>
            <a:ext cx="38608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93" name="Image 92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077072"/>
            <a:ext cx="5417454" cy="2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6641529" y="3573016"/>
            <a:ext cx="1130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1014A4"/>
                </a:solidFill>
                <a:ea typeface="ＭＳ Ｐゴシック" panose="020B0600070205080204" pitchFamily="34" charset="-128"/>
              </a:rPr>
              <a:t>Gauge:</a:t>
            </a:r>
          </a:p>
        </p:txBody>
      </p:sp>
      <p:pic>
        <p:nvPicPr>
          <p:cNvPr id="17" name="Image 10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21" y="3675026"/>
            <a:ext cx="13366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31" y="2584357"/>
            <a:ext cx="8212882" cy="28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451368" y="4426756"/>
            <a:ext cx="31845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altLang="en-US" sz="1800" dirty="0" smtClean="0">
                <a:solidFill>
                  <a:srgbClr val="1014A4"/>
                </a:solidFill>
                <a:ea typeface="ＭＳ Ｐゴシック" panose="020B0600070205080204" pitchFamily="34" charset="-128"/>
              </a:rPr>
              <a:t>  Graded forms:</a:t>
            </a:r>
            <a:endParaRPr lang="en-GB" altLang="en-US" sz="1800" dirty="0">
              <a:solidFill>
                <a:srgbClr val="1014A4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24" name="Image 23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56" y="4973106"/>
            <a:ext cx="75819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4" name="Image 3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486" y="1632866"/>
            <a:ext cx="7454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29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5" grpId="0"/>
      <p:bldP spid="75" grpId="0"/>
      <p:bldP spid="79" grpId="0"/>
      <p:bldP spid="16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34925" y="44450"/>
            <a:ext cx="8229600" cy="706438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C00000"/>
                </a:solidFill>
                <a:cs typeface="Arial" panose="020B0604020202020204" pitchFamily="34" charset="0"/>
              </a:rPr>
              <a:t>Graded (non)determinant relations</a:t>
            </a:r>
            <a:endParaRPr lang="fr-FR" altLang="en-US" sz="2800" dirty="0" smtClean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541779" y="940813"/>
            <a:ext cx="66945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altLang="en-US" sz="1800" dirty="0" smtClean="0">
                <a:solidFill>
                  <a:srgbClr val="1014A4"/>
                </a:solidFill>
                <a:ea typeface="ＭＳ Ｐゴシック" panose="020B0600070205080204" pitchFamily="34" charset="-128"/>
              </a:rPr>
              <a:t>  All Q-functions expressed </a:t>
            </a:r>
            <a:r>
              <a:rPr lang="en-GB" altLang="en-US" sz="1800" dirty="0" smtClean="0">
                <a:solidFill>
                  <a:srgbClr val="1014A4"/>
                </a:solidFill>
              </a:rPr>
              <a:t>by</a:t>
            </a:r>
            <a:r>
              <a:rPr lang="en-GB" altLang="en-US" sz="1800" dirty="0" smtClean="0">
                <a:solidFill>
                  <a:srgbClr val="1014A4"/>
                </a:solidFill>
                <a:ea typeface="ＭＳ Ｐゴシック" panose="020B0600070205080204" pitchFamily="34" charset="-128"/>
              </a:rPr>
              <a:t> determinants  of double-indexed</a:t>
            </a:r>
          </a:p>
          <a:p>
            <a:pPr algn="l">
              <a:spcBef>
                <a:spcPct val="0"/>
              </a:spcBef>
              <a:buNone/>
            </a:pPr>
            <a:r>
              <a:rPr lang="en-GB" altLang="en-US" sz="1800" dirty="0">
                <a:solidFill>
                  <a:srgbClr val="1014A4"/>
                </a:solidFill>
              </a:rPr>
              <a:t> </a:t>
            </a:r>
            <a:r>
              <a:rPr lang="en-GB" altLang="en-US" sz="1800" dirty="0" smtClean="0">
                <a:solidFill>
                  <a:srgbClr val="1014A4"/>
                </a:solidFill>
              </a:rPr>
              <a:t>  and 8 basic single indexed   </a:t>
            </a:r>
            <a:endParaRPr lang="en-GB" altLang="en-US" sz="1800" dirty="0">
              <a:solidFill>
                <a:srgbClr val="1014A4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555702" y="3361717"/>
            <a:ext cx="1130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rgbClr val="1014A4"/>
                </a:solidFill>
                <a:ea typeface="ＭＳ Ｐゴシック" panose="020B0600070205080204" pitchFamily="34" charset="-128"/>
              </a:rPr>
              <a:t>Examples:</a:t>
            </a:r>
          </a:p>
        </p:txBody>
      </p:sp>
      <p:sp>
        <p:nvSpPr>
          <p:cNvPr id="73739" name="Flèche droite 11"/>
          <p:cNvSpPr>
            <a:spLocks noChangeArrowheads="1"/>
          </p:cNvSpPr>
          <p:nvPr/>
        </p:nvSpPr>
        <p:spPr bwMode="auto">
          <a:xfrm>
            <a:off x="3707904" y="5587578"/>
            <a:ext cx="409575" cy="209550"/>
          </a:xfrm>
          <a:prstGeom prst="rightArrow">
            <a:avLst>
              <a:gd name="adj1" fmla="val 50000"/>
              <a:gd name="adj2" fmla="val 503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538098" y="4126822"/>
            <a:ext cx="832541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altLang="en-US" sz="1800" dirty="0" smtClean="0">
                <a:solidFill>
                  <a:srgbClr val="1014A4"/>
                </a:solidFill>
                <a:ea typeface="ＭＳ Ｐゴシック" panose="020B0600070205080204" pitchFamily="34" charset="-128"/>
              </a:rPr>
              <a:t>  </a:t>
            </a:r>
            <a:r>
              <a:rPr lang="en-GB" altLang="en-US" sz="1800" dirty="0">
                <a:solidFill>
                  <a:srgbClr val="1014A4"/>
                </a:solidFill>
              </a:rPr>
              <a:t>I</a:t>
            </a:r>
            <a:r>
              <a:rPr lang="en-GB" altLang="en-US" sz="1800" dirty="0" smtClean="0">
                <a:solidFill>
                  <a:srgbClr val="1014A4"/>
                </a:solidFill>
                <a:ea typeface="ＭＳ Ｐゴシック" panose="020B0600070205080204" pitchFamily="34" charset="-128"/>
              </a:rPr>
              <a:t>mportant double-index Q-function                    cannot be expressed through    </a:t>
            </a:r>
          </a:p>
          <a:p>
            <a:pPr algn="l">
              <a:spcBef>
                <a:spcPct val="0"/>
              </a:spcBef>
              <a:buNone/>
            </a:pPr>
            <a:r>
              <a:rPr lang="en-GB" altLang="en-US" sz="1800" dirty="0">
                <a:solidFill>
                  <a:srgbClr val="1014A4"/>
                </a:solidFill>
              </a:rPr>
              <a:t> </a:t>
            </a:r>
            <a:r>
              <a:rPr lang="en-GB" altLang="en-US" sz="1800" dirty="0" smtClean="0">
                <a:solidFill>
                  <a:srgbClr val="1014A4"/>
                </a:solidFill>
              </a:rPr>
              <a:t>   the basic single-index functions by </a:t>
            </a:r>
            <a:r>
              <a:rPr lang="en-GB" altLang="en-US" sz="1800" dirty="0" smtClean="0">
                <a:solidFill>
                  <a:srgbClr val="1014A4"/>
                </a:solidFill>
                <a:ea typeface="ＭＳ Ｐゴシック" panose="020B0600070205080204" pitchFamily="34" charset="-128"/>
              </a:rPr>
              <a:t>determinants.</a:t>
            </a:r>
          </a:p>
          <a:p>
            <a:pPr algn="l">
              <a:spcBef>
                <a:spcPct val="0"/>
              </a:spcBef>
              <a:buNone/>
            </a:pPr>
            <a:r>
              <a:rPr lang="en-GB" altLang="en-US" sz="1800" dirty="0">
                <a:solidFill>
                  <a:srgbClr val="1014A4"/>
                </a:solidFill>
              </a:rPr>
              <a:t> </a:t>
            </a:r>
            <a:r>
              <a:rPr lang="en-GB" altLang="en-US" sz="1800" dirty="0" smtClean="0">
                <a:solidFill>
                  <a:srgbClr val="1014A4"/>
                </a:solidFill>
              </a:rPr>
              <a:t>  </a:t>
            </a:r>
            <a:r>
              <a:rPr lang="en-GB" altLang="en-US" sz="1800" dirty="0" smtClean="0">
                <a:solidFill>
                  <a:srgbClr val="1014A4"/>
                </a:solidFill>
                <a:ea typeface="ＭＳ Ｐゴシック" panose="020B0600070205080204" pitchFamily="34" charset="-128"/>
              </a:rPr>
              <a:t> Instead we have to solve a  QQ relation</a:t>
            </a:r>
          </a:p>
        </p:txBody>
      </p:sp>
      <p:pic>
        <p:nvPicPr>
          <p:cNvPr id="4" name="Imag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345757"/>
            <a:ext cx="43561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5" name="Image 4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966" y="977674"/>
            <a:ext cx="4445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6" name="Image 5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94" y="5511603"/>
            <a:ext cx="18796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10" name="Image 9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104" y="5030165"/>
            <a:ext cx="46482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11" name="Image 10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104" y="5797128"/>
            <a:ext cx="47244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31" name="Image 30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136" y="4155590"/>
            <a:ext cx="4445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14" name="Image 13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6"/>
            <a:ext cx="50165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23" name="Image 22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554" y="3162548"/>
            <a:ext cx="46355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65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737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314325" y="57150"/>
            <a:ext cx="8229600" cy="706438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C00000"/>
                </a:solidFill>
                <a:cs typeface="Arial" panose="020B0604020202020204" pitchFamily="34" charset="0"/>
              </a:rPr>
              <a:t>Hodge (*) duality transformation</a:t>
            </a:r>
            <a:endParaRPr lang="fr-FR" altLang="en-US" sz="2800" dirty="0" smtClean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75779" name="Imag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7" y="6711694"/>
            <a:ext cx="11271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51866" y="2448907"/>
            <a:ext cx="4945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sz="1800" dirty="0">
                <a:solidFill>
                  <a:schemeClr val="accent2"/>
                </a:solidFill>
              </a:rPr>
              <a:t> </a:t>
            </a:r>
            <a:r>
              <a:rPr lang="en-GB" altLang="en-US" sz="1800" dirty="0" smtClean="0">
                <a:solidFill>
                  <a:schemeClr val="accent2"/>
                </a:solidFill>
              </a:rPr>
              <a:t>  Satisfy the same QQ-relations if we impose:</a:t>
            </a:r>
            <a:endParaRPr lang="en-GB" altLang="en-US" sz="1800" dirty="0">
              <a:solidFill>
                <a:schemeClr val="accent2"/>
              </a:solidFill>
            </a:endParaRPr>
          </a:p>
        </p:txBody>
      </p:sp>
      <p:pic>
        <p:nvPicPr>
          <p:cNvPr id="2" name="Image 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497873"/>
            <a:ext cx="2374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129343" y="3284984"/>
            <a:ext cx="91733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sz="1800" dirty="0">
                <a:solidFill>
                  <a:schemeClr val="accent2"/>
                </a:solidFill>
              </a:rPr>
              <a:t> </a:t>
            </a:r>
            <a:r>
              <a:rPr lang="en-GB" altLang="en-US" sz="1800" dirty="0" smtClean="0">
                <a:solidFill>
                  <a:schemeClr val="accent2"/>
                </a:solidFill>
              </a:rPr>
              <a:t>  From QQ-relations:          plays the role of “metric” relating indices in different </a:t>
            </a:r>
            <a:r>
              <a:rPr lang="en-GB" altLang="en-US" sz="1800" dirty="0" err="1" smtClean="0">
                <a:solidFill>
                  <a:schemeClr val="accent2"/>
                </a:solidFill>
              </a:rPr>
              <a:t>gradings</a:t>
            </a:r>
            <a:endParaRPr lang="en-GB" altLang="en-US" sz="1800" dirty="0">
              <a:solidFill>
                <a:schemeClr val="accent2"/>
              </a:solidFill>
            </a:endParaRPr>
          </a:p>
        </p:txBody>
      </p:sp>
      <p:pic>
        <p:nvPicPr>
          <p:cNvPr id="24" name="Image 23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828" y="3336816"/>
            <a:ext cx="4445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5" name="Image 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94" y="1748093"/>
            <a:ext cx="18034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129343" y="1339270"/>
            <a:ext cx="41504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sz="1800" dirty="0">
                <a:solidFill>
                  <a:schemeClr val="accent2"/>
                </a:solidFill>
              </a:rPr>
              <a:t> </a:t>
            </a:r>
            <a:r>
              <a:rPr lang="en-GB" altLang="en-US" sz="1800" dirty="0" smtClean="0">
                <a:solidFill>
                  <a:schemeClr val="accent2"/>
                </a:solidFill>
              </a:rPr>
              <a:t>  Hodge duality is a simple relabeling:</a:t>
            </a:r>
            <a:endParaRPr lang="en-GB" altLang="en-US" sz="1800" dirty="0">
              <a:solidFill>
                <a:schemeClr val="accent2"/>
              </a:solidFill>
            </a:endParaRPr>
          </a:p>
        </p:txBody>
      </p:sp>
      <p:pic>
        <p:nvPicPr>
          <p:cNvPr id="8" name="Image 7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887" y="1748093"/>
            <a:ext cx="16764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5185064" y="1721661"/>
            <a:ext cx="22097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rgbClr val="1014A4"/>
                </a:solidFill>
                <a:ea typeface="ＭＳ Ｐゴシック" panose="020B0600070205080204" pitchFamily="34" charset="-128"/>
              </a:rPr>
              <a:t>Example for (4|4):</a:t>
            </a:r>
            <a:endParaRPr lang="en-GB" altLang="en-US" sz="1800" dirty="0">
              <a:solidFill>
                <a:srgbClr val="1014A4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9" name="Image 8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78" y="3879921"/>
            <a:ext cx="13335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10" name="Image 9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22931"/>
            <a:ext cx="15113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08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9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34925" y="44450"/>
            <a:ext cx="8229600" cy="706438"/>
          </a:xfrm>
        </p:spPr>
        <p:txBody>
          <a:bodyPr/>
          <a:lstStyle/>
          <a:p>
            <a:pPr eaLnBrk="1" hangingPunct="1"/>
            <a:r>
              <a:rPr lang="en-US" altLang="en-US" sz="2800" dirty="0" err="1" smtClean="0">
                <a:solidFill>
                  <a:srgbClr val="C00000"/>
                </a:solidFill>
                <a:cs typeface="Arial" panose="020B0604020202020204" pitchFamily="34" charset="0"/>
              </a:rPr>
              <a:t>Hasse</a:t>
            </a:r>
            <a:r>
              <a:rPr lang="en-US" altLang="en-US" sz="2800" dirty="0" smtClean="0">
                <a:solidFill>
                  <a:srgbClr val="C00000"/>
                </a:solidFill>
                <a:cs typeface="Arial" panose="020B0604020202020204" pitchFamily="34" charset="0"/>
              </a:rPr>
              <a:t> diagram of (4|4) and QQ-relations</a:t>
            </a:r>
            <a:endParaRPr lang="fr-FR" altLang="en-US" sz="2800" dirty="0" smtClean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74756" name="Image 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7" y="780660"/>
            <a:ext cx="8895996" cy="43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Imag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175" y="6727825"/>
            <a:ext cx="11271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953" y="2708920"/>
            <a:ext cx="32131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3" name="Image 2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34" y="5145844"/>
            <a:ext cx="48387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155937" y="5733256"/>
            <a:ext cx="88088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l">
              <a:spcBef>
                <a:spcPct val="0"/>
              </a:spcBef>
            </a:pPr>
            <a:r>
              <a:rPr lang="en-GB" altLang="en-US" sz="1800" dirty="0">
                <a:solidFill>
                  <a:schemeClr val="accent2"/>
                </a:solidFill>
              </a:rPr>
              <a:t>A projection of the </a:t>
            </a:r>
            <a:r>
              <a:rPr lang="en-GB" altLang="en-US" sz="1800" dirty="0" err="1">
                <a:solidFill>
                  <a:schemeClr val="accent2"/>
                </a:solidFill>
              </a:rPr>
              <a:t>Hasse</a:t>
            </a:r>
            <a:r>
              <a:rPr lang="en-GB" altLang="en-US" sz="1800" dirty="0">
                <a:solidFill>
                  <a:schemeClr val="accent2"/>
                </a:solidFill>
              </a:rPr>
              <a:t> </a:t>
            </a:r>
            <a:r>
              <a:rPr lang="en-GB" altLang="en-US" sz="1800" dirty="0" smtClean="0">
                <a:solidFill>
                  <a:schemeClr val="accent2"/>
                </a:solidFill>
              </a:rPr>
              <a:t>diagram </a:t>
            </a:r>
            <a:r>
              <a:rPr lang="en-GB" altLang="en-US" sz="1800" dirty="0">
                <a:solidFill>
                  <a:schemeClr val="accent2"/>
                </a:solidFill>
              </a:rPr>
              <a:t>(left</a:t>
            </a:r>
            <a:r>
              <a:rPr lang="en-GB" altLang="en-US" sz="1800" dirty="0" smtClean="0">
                <a:solidFill>
                  <a:schemeClr val="accent2"/>
                </a:solidFill>
              </a:rPr>
              <a:t>): each node corresponds to  </a:t>
            </a:r>
            <a:r>
              <a:rPr lang="en-GB" altLang="en-US" sz="1800" dirty="0">
                <a:solidFill>
                  <a:schemeClr val="accent2"/>
                </a:solidFill>
              </a:rPr>
              <a:t>Q-functions </a:t>
            </a:r>
            <a:endParaRPr lang="en-GB" altLang="en-US" sz="1800" dirty="0" smtClean="0">
              <a:solidFill>
                <a:schemeClr val="accent2"/>
              </a:solidFill>
            </a:endParaRPr>
          </a:p>
          <a:p>
            <a:pPr algn="l">
              <a:spcBef>
                <a:spcPct val="0"/>
              </a:spcBef>
              <a:buNone/>
            </a:pPr>
            <a:r>
              <a:rPr lang="en-GB" altLang="en-US" sz="1800" dirty="0">
                <a:solidFill>
                  <a:schemeClr val="accent2"/>
                </a:solidFill>
              </a:rPr>
              <a:t> </a:t>
            </a:r>
            <a:r>
              <a:rPr lang="en-GB" altLang="en-US" sz="1800" dirty="0" smtClean="0">
                <a:solidFill>
                  <a:schemeClr val="accent2"/>
                </a:solidFill>
              </a:rPr>
              <a:t>   having </a:t>
            </a:r>
            <a:r>
              <a:rPr lang="en-GB" altLang="en-US" sz="1800" dirty="0">
                <a:solidFill>
                  <a:schemeClr val="accent2"/>
                </a:solidFill>
              </a:rPr>
              <a:t>the same number of </a:t>
            </a:r>
            <a:r>
              <a:rPr lang="en-GB" altLang="en-US" sz="1800" dirty="0" err="1">
                <a:solidFill>
                  <a:schemeClr val="accent2"/>
                </a:solidFill>
              </a:rPr>
              <a:t>bosonic</a:t>
            </a:r>
            <a:r>
              <a:rPr lang="en-GB" altLang="en-US" sz="1800" dirty="0">
                <a:solidFill>
                  <a:schemeClr val="accent2"/>
                </a:solidFill>
              </a:rPr>
              <a:t> </a:t>
            </a:r>
            <a:r>
              <a:rPr lang="en-GB" altLang="en-US" sz="1800" dirty="0" smtClean="0">
                <a:solidFill>
                  <a:schemeClr val="accent2"/>
                </a:solidFill>
              </a:rPr>
              <a:t>and </a:t>
            </a:r>
            <a:r>
              <a:rPr lang="en-GB" altLang="en-US" sz="1800" dirty="0" err="1" smtClean="0">
                <a:solidFill>
                  <a:schemeClr val="accent2"/>
                </a:solidFill>
              </a:rPr>
              <a:t>fermionic</a:t>
            </a:r>
            <a:r>
              <a:rPr lang="en-GB" altLang="en-US" sz="1800" dirty="0" smtClean="0">
                <a:solidFill>
                  <a:schemeClr val="accent2"/>
                </a:solidFill>
              </a:rPr>
              <a:t> indices</a:t>
            </a:r>
            <a:endParaRPr lang="en-GB" altLang="en-US" sz="1800" dirty="0">
              <a:solidFill>
                <a:schemeClr val="accent2"/>
              </a:solidFill>
            </a:endParaRPr>
          </a:p>
          <a:p>
            <a:pPr marL="285750" indent="-285750" algn="l">
              <a:spcBef>
                <a:spcPct val="0"/>
              </a:spcBef>
            </a:pPr>
            <a:r>
              <a:rPr lang="en-GB" altLang="en-US" sz="1800" dirty="0">
                <a:solidFill>
                  <a:schemeClr val="accent2"/>
                </a:solidFill>
              </a:rPr>
              <a:t>A more precise picture (right) of some small portions of this </a:t>
            </a:r>
            <a:r>
              <a:rPr lang="en-GB" altLang="en-US" sz="1800" dirty="0" smtClean="0">
                <a:solidFill>
                  <a:schemeClr val="accent2"/>
                </a:solidFill>
              </a:rPr>
              <a:t>diagram illustrates the</a:t>
            </a:r>
          </a:p>
          <a:p>
            <a:pPr algn="l">
              <a:spcBef>
                <a:spcPct val="0"/>
              </a:spcBef>
              <a:buNone/>
            </a:pPr>
            <a:r>
              <a:rPr lang="en-GB" altLang="en-US" sz="1800" dirty="0">
                <a:solidFill>
                  <a:schemeClr val="accent2"/>
                </a:solidFill>
              </a:rPr>
              <a:t> </a:t>
            </a:r>
            <a:r>
              <a:rPr lang="en-GB" altLang="en-US" sz="1800" dirty="0" smtClean="0">
                <a:solidFill>
                  <a:schemeClr val="accent2"/>
                </a:solidFill>
              </a:rPr>
              <a:t>   </a:t>
            </a:r>
            <a:r>
              <a:rPr lang="en-GB" altLang="en-US" sz="1800" dirty="0">
                <a:solidFill>
                  <a:schemeClr val="accent2"/>
                </a:solidFill>
              </a:rPr>
              <a:t>``facets'' (red) corresponding to </a:t>
            </a:r>
            <a:r>
              <a:rPr lang="en-GB" altLang="en-US" sz="1800" dirty="0" smtClean="0">
                <a:solidFill>
                  <a:schemeClr val="accent2"/>
                </a:solidFill>
              </a:rPr>
              <a:t>particular QQ-relations</a:t>
            </a:r>
            <a:endParaRPr lang="en-GB" alt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3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04" y="3416547"/>
            <a:ext cx="4091541" cy="2026276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71901" y="182099"/>
            <a:ext cx="8229600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Wronskian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solution of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Hirota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eq.</a:t>
            </a:r>
          </a:p>
        </p:txBody>
      </p:sp>
      <p:sp>
        <p:nvSpPr>
          <p:cNvPr id="65" name="ZoneTexte 64"/>
          <p:cNvSpPr txBox="1"/>
          <p:nvPr/>
        </p:nvSpPr>
        <p:spPr bwMode="auto">
          <a:xfrm>
            <a:off x="317134" y="3054116"/>
            <a:ext cx="55258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sz="2000" dirty="0" smtClean="0">
                <a:solidFill>
                  <a:srgbClr val="1014A4"/>
                </a:solidFill>
              </a:rPr>
              <a:t>   For  </a:t>
            </a:r>
            <a:r>
              <a:rPr lang="en-US" dirty="0" err="1" smtClean="0">
                <a:solidFill>
                  <a:srgbClr val="1014A4"/>
                </a:solidFill>
              </a:rPr>
              <a:t>su</a:t>
            </a:r>
            <a:r>
              <a:rPr lang="en-US" sz="2000" dirty="0" smtClean="0">
                <a:solidFill>
                  <a:srgbClr val="1014A4"/>
                </a:solidFill>
              </a:rPr>
              <a:t>(N) spin chain (half-strip) we impose: </a:t>
            </a:r>
            <a:endParaRPr lang="en-US" sz="2000" dirty="0">
              <a:solidFill>
                <a:srgbClr val="1014A4"/>
              </a:solidFill>
            </a:endParaRPr>
          </a:p>
        </p:txBody>
      </p:sp>
      <p:sp>
        <p:nvSpPr>
          <p:cNvPr id="67" name="Rectangle 30"/>
          <p:cNvSpPr>
            <a:spLocks noChangeArrowheads="1"/>
          </p:cNvSpPr>
          <p:nvPr/>
        </p:nvSpPr>
        <p:spPr bwMode="auto">
          <a:xfrm>
            <a:off x="0" y="5001869"/>
            <a:ext cx="134043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050" b="1" dirty="0" err="1" smtClean="0">
                <a:solidFill>
                  <a:srgbClr val="00CC00"/>
                </a:solidFill>
              </a:rPr>
              <a:t>Tsuboi</a:t>
            </a:r>
            <a:endParaRPr lang="en-GB" sz="1050" b="1" dirty="0">
              <a:solidFill>
                <a:srgbClr val="00CC00"/>
              </a:solidFill>
            </a:endParaRPr>
          </a:p>
          <a:p>
            <a:pPr algn="l"/>
            <a:r>
              <a:rPr lang="en-GB" sz="1050" b="1" dirty="0" smtClean="0">
                <a:solidFill>
                  <a:srgbClr val="00CC00"/>
                </a:solidFill>
              </a:rPr>
              <a:t>V.K.,</a:t>
            </a:r>
            <a:r>
              <a:rPr lang="en-GB" sz="1050" b="1" dirty="0" err="1" smtClean="0">
                <a:solidFill>
                  <a:srgbClr val="00CC00"/>
                </a:solidFill>
              </a:rPr>
              <a:t>Leurent,Volin</a:t>
            </a:r>
            <a:endParaRPr lang="en-US" sz="1050" dirty="0"/>
          </a:p>
        </p:txBody>
      </p:sp>
      <p:pic>
        <p:nvPicPr>
          <p:cNvPr id="14" name="Image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793" y="2219342"/>
            <a:ext cx="26543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16" name="Image 1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6" y="3572806"/>
            <a:ext cx="4978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69" name="TextBox 89"/>
          <p:cNvSpPr txBox="1">
            <a:spLocks noChangeArrowheads="1"/>
          </p:cNvSpPr>
          <p:nvPr/>
        </p:nvSpPr>
        <p:spPr bwMode="auto">
          <a:xfrm>
            <a:off x="317134" y="920875"/>
            <a:ext cx="881354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dirty="0" smtClean="0">
                <a:solidFill>
                  <a:srgbClr val="1014A4"/>
                </a:solidFill>
              </a:rPr>
              <a:t>  Example: solution of </a:t>
            </a:r>
            <a:r>
              <a:rPr lang="en-US" dirty="0" err="1" smtClean="0">
                <a:solidFill>
                  <a:srgbClr val="1014A4"/>
                </a:solidFill>
              </a:rPr>
              <a:t>Hirota</a:t>
            </a:r>
            <a:r>
              <a:rPr lang="en-US" dirty="0" smtClean="0">
                <a:solidFill>
                  <a:srgbClr val="1014A4"/>
                </a:solidFill>
              </a:rPr>
              <a:t> equation in a band of width N  in terms of  </a:t>
            </a:r>
          </a:p>
          <a:p>
            <a:pPr algn="l" eaLnBrk="1" hangingPunct="1"/>
            <a:r>
              <a:rPr lang="en-US" dirty="0">
                <a:solidFill>
                  <a:srgbClr val="1014A4"/>
                </a:solidFill>
              </a:rPr>
              <a:t> </a:t>
            </a:r>
            <a:r>
              <a:rPr lang="en-US" dirty="0" smtClean="0">
                <a:solidFill>
                  <a:srgbClr val="1014A4"/>
                </a:solidFill>
              </a:rPr>
              <a:t>   differential forms with 2N coefficient functions</a:t>
            </a:r>
            <a:r>
              <a:rPr lang="en-US" dirty="0" smtClean="0">
                <a:solidFill>
                  <a:schemeClr val="tx1"/>
                </a:solidFill>
              </a:rPr>
              <a:t>              </a:t>
            </a:r>
            <a:r>
              <a:rPr lang="en-US" dirty="0" smtClean="0">
                <a:solidFill>
                  <a:srgbClr val="1014A4"/>
                </a:solidFill>
              </a:rPr>
              <a:t> </a:t>
            </a:r>
          </a:p>
          <a:p>
            <a:pPr algn="l" eaLnBrk="1" hangingPunct="1"/>
            <a:r>
              <a:rPr lang="en-US" dirty="0" smtClean="0">
                <a:solidFill>
                  <a:srgbClr val="1014A4"/>
                </a:solidFill>
              </a:rPr>
              <a:t>    Solution combines dynamics of </a:t>
            </a:r>
            <a:r>
              <a:rPr lang="en-US" dirty="0" err="1" smtClean="0">
                <a:solidFill>
                  <a:srgbClr val="1014A4"/>
                </a:solidFill>
              </a:rPr>
              <a:t>gl</a:t>
            </a:r>
            <a:r>
              <a:rPr lang="en-US" dirty="0" smtClean="0">
                <a:solidFill>
                  <a:srgbClr val="1014A4"/>
                </a:solidFill>
              </a:rPr>
              <a:t>(N) representations and quantum fusion</a:t>
            </a:r>
            <a:r>
              <a:rPr lang="en-US" dirty="0">
                <a:solidFill>
                  <a:srgbClr val="1014A4"/>
                </a:solidFill>
              </a:rPr>
              <a:t>:</a:t>
            </a:r>
            <a:endParaRPr lang="en-US" dirty="0" smtClean="0">
              <a:solidFill>
                <a:srgbClr val="1014A4"/>
              </a:solidFill>
            </a:endParaRPr>
          </a:p>
        </p:txBody>
      </p:sp>
      <p:pic>
        <p:nvPicPr>
          <p:cNvPr id="74" name="Image 73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186" y="1289826"/>
            <a:ext cx="16637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77" name="Rectangle 76"/>
          <p:cNvSpPr/>
          <p:nvPr/>
        </p:nvSpPr>
        <p:spPr>
          <a:xfrm>
            <a:off x="5916819" y="2151886"/>
            <a:ext cx="1260648" cy="110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e 90"/>
          <p:cNvGrpSpPr>
            <a:grpSpLocks/>
          </p:cNvGrpSpPr>
          <p:nvPr/>
        </p:nvGrpSpPr>
        <p:grpSpPr bwMode="auto">
          <a:xfrm>
            <a:off x="6033517" y="1772816"/>
            <a:ext cx="3002979" cy="1613468"/>
            <a:chOff x="6391275" y="2428311"/>
            <a:chExt cx="3002979" cy="1613468"/>
          </a:xfrm>
        </p:grpSpPr>
        <p:grpSp>
          <p:nvGrpSpPr>
            <p:cNvPr id="79" name="Groupe 166"/>
            <p:cNvGrpSpPr>
              <a:grpSpLocks/>
            </p:cNvGrpSpPr>
            <p:nvPr/>
          </p:nvGrpSpPr>
          <p:grpSpPr bwMode="auto">
            <a:xfrm>
              <a:off x="6391275" y="2428311"/>
              <a:ext cx="2538413" cy="1613468"/>
              <a:chOff x="6391320" y="5000083"/>
              <a:chExt cx="2538398" cy="1613126"/>
            </a:xfrm>
          </p:grpSpPr>
          <p:cxnSp>
            <p:nvCxnSpPr>
              <p:cNvPr id="82" name="Straight Connector 64"/>
              <p:cNvCxnSpPr>
                <a:cxnSpLocks noChangeShapeType="1"/>
              </p:cNvCxnSpPr>
              <p:nvPr/>
            </p:nvCxnSpPr>
            <p:spPr bwMode="auto">
              <a:xfrm rot="16200000" flipV="1">
                <a:off x="8251641" y="6341082"/>
                <a:ext cx="319502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3" name="Straight Connector 61"/>
              <p:cNvCxnSpPr>
                <a:cxnSpLocks noChangeShapeType="1"/>
              </p:cNvCxnSpPr>
              <p:nvPr/>
            </p:nvCxnSpPr>
            <p:spPr bwMode="auto">
              <a:xfrm rot="16200000" flipV="1">
                <a:off x="7723892" y="6341082"/>
                <a:ext cx="319502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4" name="Straight Connector 6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987766" y="6341082"/>
                <a:ext cx="319502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5" name="Straight Connector 59"/>
              <p:cNvCxnSpPr>
                <a:cxnSpLocks noChangeShapeType="1"/>
              </p:cNvCxnSpPr>
              <p:nvPr/>
            </p:nvCxnSpPr>
            <p:spPr bwMode="auto">
              <a:xfrm rot="16200000" flipV="1">
                <a:off x="7196142" y="6341082"/>
                <a:ext cx="319502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6" name="Straight Connector 58"/>
              <p:cNvCxnSpPr>
                <a:cxnSpLocks noChangeShapeType="1"/>
              </p:cNvCxnSpPr>
              <p:nvPr/>
            </p:nvCxnSpPr>
            <p:spPr bwMode="auto">
              <a:xfrm rot="16200000" flipV="1">
                <a:off x="6932267" y="6341082"/>
                <a:ext cx="319502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7" name="Straight Connector 56"/>
              <p:cNvCxnSpPr>
                <a:cxnSpLocks noChangeShapeType="1"/>
              </p:cNvCxnSpPr>
              <p:nvPr/>
            </p:nvCxnSpPr>
            <p:spPr bwMode="auto">
              <a:xfrm rot="16200000" flipV="1">
                <a:off x="6668391" y="6341082"/>
                <a:ext cx="319502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8" name="Straight Connector 42"/>
              <p:cNvCxnSpPr>
                <a:cxnSpLocks noChangeShapeType="1"/>
              </p:cNvCxnSpPr>
              <p:nvPr/>
            </p:nvCxnSpPr>
            <p:spPr bwMode="auto">
              <a:xfrm rot="5400000">
                <a:off x="6825766" y="5624078"/>
                <a:ext cx="532503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9" name="Straight Connector 42"/>
              <p:cNvCxnSpPr>
                <a:cxnSpLocks noChangeShapeType="1"/>
              </p:cNvCxnSpPr>
              <p:nvPr/>
            </p:nvCxnSpPr>
            <p:spPr bwMode="auto">
              <a:xfrm rot="5400000">
                <a:off x="7089641" y="5624078"/>
                <a:ext cx="532503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0" name="Straight Connector 42"/>
              <p:cNvCxnSpPr>
                <a:cxnSpLocks noChangeShapeType="1"/>
              </p:cNvCxnSpPr>
              <p:nvPr/>
            </p:nvCxnSpPr>
            <p:spPr bwMode="auto">
              <a:xfrm rot="5400000">
                <a:off x="7617391" y="5624078"/>
                <a:ext cx="532503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" name="Straight Connector 42"/>
              <p:cNvCxnSpPr>
                <a:cxnSpLocks noChangeShapeType="1"/>
              </p:cNvCxnSpPr>
              <p:nvPr/>
            </p:nvCxnSpPr>
            <p:spPr bwMode="auto">
              <a:xfrm rot="5400000">
                <a:off x="7881265" y="5624078"/>
                <a:ext cx="532503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" name="Straight Connector 42"/>
              <p:cNvCxnSpPr>
                <a:cxnSpLocks noChangeShapeType="1"/>
              </p:cNvCxnSpPr>
              <p:nvPr/>
            </p:nvCxnSpPr>
            <p:spPr bwMode="auto">
              <a:xfrm rot="5400000">
                <a:off x="8145140" y="5624078"/>
                <a:ext cx="532503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3" name="Straight Arrow Connector 1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232050" y="5555333"/>
                <a:ext cx="681603" cy="837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4" name="TextBox 21"/>
              <p:cNvSpPr txBox="1">
                <a:spLocks noChangeArrowheads="1"/>
              </p:cNvSpPr>
              <p:nvPr/>
            </p:nvSpPr>
            <p:spPr bwMode="auto">
              <a:xfrm>
                <a:off x="7558596" y="5000083"/>
                <a:ext cx="150786" cy="183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r>
                  <a:rPr lang="en-US" sz="1800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95" name="TextBox 22"/>
              <p:cNvSpPr txBox="1">
                <a:spLocks noChangeArrowheads="1"/>
              </p:cNvSpPr>
              <p:nvPr/>
            </p:nvSpPr>
            <p:spPr bwMode="auto">
              <a:xfrm>
                <a:off x="8816629" y="6429396"/>
                <a:ext cx="113089" cy="183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r>
                  <a:rPr lang="en-US" sz="1800" dirty="0">
                    <a:solidFill>
                      <a:schemeClr val="tx1"/>
                    </a:solidFill>
                  </a:rPr>
                  <a:t>s</a:t>
                </a:r>
              </a:p>
            </p:txBody>
          </p:sp>
          <p:cxnSp>
            <p:nvCxnSpPr>
              <p:cNvPr id="96" name="Straight Connector 60"/>
              <p:cNvCxnSpPr>
                <a:cxnSpLocks noChangeShapeType="1"/>
              </p:cNvCxnSpPr>
              <p:nvPr/>
            </p:nvCxnSpPr>
            <p:spPr bwMode="auto">
              <a:xfrm rot="16200000" flipV="1">
                <a:off x="7422320" y="6341082"/>
                <a:ext cx="319502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7" name="Straight Connector 66"/>
              <p:cNvCxnSpPr>
                <a:cxnSpLocks noChangeShapeType="1"/>
              </p:cNvCxnSpPr>
              <p:nvPr/>
            </p:nvCxnSpPr>
            <p:spPr bwMode="auto">
              <a:xfrm rot="5400000">
                <a:off x="6721224" y="6038635"/>
                <a:ext cx="213001" cy="83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8" name="Straight Connector 67"/>
              <p:cNvCxnSpPr>
                <a:cxnSpLocks noChangeShapeType="1"/>
              </p:cNvCxnSpPr>
              <p:nvPr/>
            </p:nvCxnSpPr>
            <p:spPr bwMode="auto">
              <a:xfrm rot="5400000">
                <a:off x="6985098" y="6038635"/>
                <a:ext cx="213001" cy="83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" name="Straight Connector 68"/>
              <p:cNvCxnSpPr>
                <a:cxnSpLocks noChangeShapeType="1"/>
              </p:cNvCxnSpPr>
              <p:nvPr/>
            </p:nvCxnSpPr>
            <p:spPr bwMode="auto">
              <a:xfrm rot="5400000">
                <a:off x="7248973" y="6038635"/>
                <a:ext cx="213001" cy="83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0" name="Straight Connector 69"/>
              <p:cNvCxnSpPr>
                <a:cxnSpLocks noChangeShapeType="1"/>
              </p:cNvCxnSpPr>
              <p:nvPr/>
            </p:nvCxnSpPr>
            <p:spPr bwMode="auto">
              <a:xfrm rot="5400000">
                <a:off x="7467718" y="6038635"/>
                <a:ext cx="213001" cy="837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1" name="Straight Connector 70"/>
              <p:cNvCxnSpPr>
                <a:cxnSpLocks noChangeShapeType="1"/>
              </p:cNvCxnSpPr>
              <p:nvPr/>
            </p:nvCxnSpPr>
            <p:spPr bwMode="auto">
              <a:xfrm rot="5400000">
                <a:off x="7776723" y="6038635"/>
                <a:ext cx="213001" cy="83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" name="Straight Connector 71"/>
              <p:cNvCxnSpPr>
                <a:cxnSpLocks noChangeShapeType="1"/>
              </p:cNvCxnSpPr>
              <p:nvPr/>
            </p:nvCxnSpPr>
            <p:spPr bwMode="auto">
              <a:xfrm rot="5400000">
                <a:off x="8040597" y="6038635"/>
                <a:ext cx="213001" cy="83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" name="Straight Connector 72"/>
              <p:cNvCxnSpPr>
                <a:cxnSpLocks noChangeShapeType="1"/>
              </p:cNvCxnSpPr>
              <p:nvPr/>
            </p:nvCxnSpPr>
            <p:spPr bwMode="auto">
              <a:xfrm rot="5400000">
                <a:off x="8304473" y="6038635"/>
                <a:ext cx="213001" cy="83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4" name="Straight Connector 36"/>
              <p:cNvCxnSpPr>
                <a:cxnSpLocks noChangeShapeType="1"/>
              </p:cNvCxnSpPr>
              <p:nvPr/>
            </p:nvCxnSpPr>
            <p:spPr bwMode="auto">
              <a:xfrm rot="10800000">
                <a:off x="6571998" y="5357826"/>
                <a:ext cx="2078909" cy="805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5" name="Straight Connector 72"/>
              <p:cNvCxnSpPr>
                <a:cxnSpLocks noChangeShapeType="1"/>
              </p:cNvCxnSpPr>
              <p:nvPr/>
            </p:nvCxnSpPr>
            <p:spPr bwMode="auto">
              <a:xfrm>
                <a:off x="8632807" y="5357826"/>
                <a:ext cx="201309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" name="Straight Connector 72"/>
              <p:cNvCxnSpPr>
                <a:cxnSpLocks noChangeShapeType="1"/>
              </p:cNvCxnSpPr>
              <p:nvPr/>
            </p:nvCxnSpPr>
            <p:spPr bwMode="auto">
              <a:xfrm>
                <a:off x="6391320" y="5357826"/>
                <a:ext cx="201309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7" name="Straight Connector 42"/>
              <p:cNvCxnSpPr>
                <a:cxnSpLocks noChangeShapeType="1"/>
              </p:cNvCxnSpPr>
              <p:nvPr/>
            </p:nvCxnSpPr>
            <p:spPr bwMode="auto">
              <a:xfrm rot="5160000">
                <a:off x="6573764" y="5606078"/>
                <a:ext cx="532503" cy="360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8" name="Straight Connector 36"/>
              <p:cNvCxnSpPr>
                <a:cxnSpLocks noChangeShapeType="1"/>
              </p:cNvCxnSpPr>
              <p:nvPr/>
            </p:nvCxnSpPr>
            <p:spPr bwMode="auto">
              <a:xfrm rot="10800000">
                <a:off x="6610066" y="5572140"/>
                <a:ext cx="2078909" cy="805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9" name="Straight Connector 72"/>
              <p:cNvCxnSpPr>
                <a:cxnSpLocks noChangeShapeType="1"/>
              </p:cNvCxnSpPr>
              <p:nvPr/>
            </p:nvCxnSpPr>
            <p:spPr bwMode="auto">
              <a:xfrm>
                <a:off x="8670875" y="5572140"/>
                <a:ext cx="201309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0" name="Straight Connector 72"/>
              <p:cNvCxnSpPr>
                <a:cxnSpLocks noChangeShapeType="1"/>
              </p:cNvCxnSpPr>
              <p:nvPr/>
            </p:nvCxnSpPr>
            <p:spPr bwMode="auto">
              <a:xfrm>
                <a:off x="6429388" y="5572140"/>
                <a:ext cx="201309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1" name="Straight Connector 36"/>
              <p:cNvCxnSpPr>
                <a:cxnSpLocks noChangeShapeType="1"/>
              </p:cNvCxnSpPr>
              <p:nvPr/>
            </p:nvCxnSpPr>
            <p:spPr bwMode="auto">
              <a:xfrm rot="10800000">
                <a:off x="6610066" y="5785648"/>
                <a:ext cx="2078909" cy="805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2" name="Straight Connector 72"/>
              <p:cNvCxnSpPr>
                <a:cxnSpLocks noChangeShapeType="1"/>
              </p:cNvCxnSpPr>
              <p:nvPr/>
            </p:nvCxnSpPr>
            <p:spPr bwMode="auto">
              <a:xfrm>
                <a:off x="8670875" y="5785648"/>
                <a:ext cx="201309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" name="Straight Connector 72"/>
              <p:cNvCxnSpPr>
                <a:cxnSpLocks noChangeShapeType="1"/>
              </p:cNvCxnSpPr>
              <p:nvPr/>
            </p:nvCxnSpPr>
            <p:spPr bwMode="auto">
              <a:xfrm>
                <a:off x="6429388" y="5785648"/>
                <a:ext cx="201309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4" name="Straight Connector 36"/>
              <p:cNvCxnSpPr>
                <a:cxnSpLocks noChangeShapeType="1"/>
              </p:cNvCxnSpPr>
              <p:nvPr/>
            </p:nvCxnSpPr>
            <p:spPr bwMode="auto">
              <a:xfrm rot="10800000">
                <a:off x="6596162" y="6250858"/>
                <a:ext cx="2078909" cy="805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5" name="Straight Connector 72"/>
              <p:cNvCxnSpPr>
                <a:cxnSpLocks noChangeShapeType="1"/>
              </p:cNvCxnSpPr>
              <p:nvPr/>
            </p:nvCxnSpPr>
            <p:spPr bwMode="auto">
              <a:xfrm>
                <a:off x="8656971" y="6237380"/>
                <a:ext cx="201309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6" name="Straight Connector 72"/>
              <p:cNvCxnSpPr>
                <a:cxnSpLocks noChangeShapeType="1"/>
              </p:cNvCxnSpPr>
              <p:nvPr/>
            </p:nvCxnSpPr>
            <p:spPr bwMode="auto">
              <a:xfrm>
                <a:off x="6415484" y="6250858"/>
                <a:ext cx="201309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7" name="Straight Connector 36"/>
              <p:cNvCxnSpPr>
                <a:cxnSpLocks noChangeShapeType="1"/>
              </p:cNvCxnSpPr>
              <p:nvPr/>
            </p:nvCxnSpPr>
            <p:spPr bwMode="auto">
              <a:xfrm rot="10800000">
                <a:off x="6610066" y="6500028"/>
                <a:ext cx="2078909" cy="805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8" name="Straight Connector 72"/>
              <p:cNvCxnSpPr>
                <a:cxnSpLocks noChangeShapeType="1"/>
              </p:cNvCxnSpPr>
              <p:nvPr/>
            </p:nvCxnSpPr>
            <p:spPr bwMode="auto">
              <a:xfrm>
                <a:off x="8670875" y="6500028"/>
                <a:ext cx="201309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9" name="Straight Connector 72"/>
              <p:cNvCxnSpPr>
                <a:cxnSpLocks noChangeShapeType="1"/>
              </p:cNvCxnSpPr>
              <p:nvPr/>
            </p:nvCxnSpPr>
            <p:spPr bwMode="auto">
              <a:xfrm>
                <a:off x="6429388" y="6500028"/>
                <a:ext cx="201309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80" name="Accolade ouvrante 167"/>
            <p:cNvSpPr>
              <a:spLocks/>
            </p:cNvSpPr>
            <p:nvPr/>
          </p:nvSpPr>
          <p:spPr bwMode="auto">
            <a:xfrm rot="10800000">
              <a:off x="8963918" y="2785524"/>
              <a:ext cx="214312" cy="1179684"/>
            </a:xfrm>
            <a:prstGeom prst="leftBrace">
              <a:avLst>
                <a:gd name="adj1" fmla="val 8321"/>
                <a:gd name="adj2" fmla="val 51026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/>
              <a:endParaRPr lang="fr-FR" sz="2400"/>
            </a:p>
          </p:txBody>
        </p:sp>
        <p:pic>
          <p:nvPicPr>
            <p:cNvPr id="81" name="Image 88" descr="tmp.bmp"/>
            <p:cNvPicPr>
              <a:picLocks/>
            </p:cNvPicPr>
            <p:nvPr>
              <p:custDataLst>
                <p:tags r:id="rId7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8354" y="3271843"/>
              <a:ext cx="2159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0" name="Rectangle 119"/>
          <p:cNvSpPr/>
          <p:nvPr/>
        </p:nvSpPr>
        <p:spPr>
          <a:xfrm>
            <a:off x="5918021" y="2079201"/>
            <a:ext cx="1260648" cy="1170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79"/>
          <p:cNvSpPr>
            <a:spLocks noChangeArrowheads="1"/>
          </p:cNvSpPr>
          <p:nvPr/>
        </p:nvSpPr>
        <p:spPr bwMode="auto">
          <a:xfrm>
            <a:off x="7214637" y="2345799"/>
            <a:ext cx="838964" cy="900291"/>
          </a:xfrm>
          <a:prstGeom prst="rect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1" name="ZoneTexte 60"/>
          <p:cNvSpPr txBox="1"/>
          <p:nvPr/>
        </p:nvSpPr>
        <p:spPr bwMode="auto">
          <a:xfrm>
            <a:off x="419696" y="4109010"/>
            <a:ext cx="61274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sz="2000" dirty="0" smtClean="0">
                <a:solidFill>
                  <a:srgbClr val="1014A4"/>
                </a:solidFill>
              </a:rPr>
              <a:t>   </a:t>
            </a:r>
            <a:r>
              <a:rPr lang="en-US" dirty="0" smtClean="0">
                <a:solidFill>
                  <a:srgbClr val="1014A4"/>
                </a:solidFill>
              </a:rPr>
              <a:t>Solution of </a:t>
            </a:r>
            <a:r>
              <a:rPr lang="en-US" dirty="0" err="1" smtClean="0">
                <a:solidFill>
                  <a:srgbClr val="1014A4"/>
                </a:solidFill>
              </a:rPr>
              <a:t>Hirota</a:t>
            </a:r>
            <a:r>
              <a:rPr lang="en-US" dirty="0" smtClean="0">
                <a:solidFill>
                  <a:srgbClr val="1014A4"/>
                </a:solidFill>
              </a:rPr>
              <a:t> eq. for</a:t>
            </a:r>
            <a:r>
              <a:rPr lang="en-US" sz="2000" dirty="0" smtClean="0">
                <a:solidFill>
                  <a:srgbClr val="1014A4"/>
                </a:solidFill>
              </a:rPr>
              <a:t> (K</a:t>
            </a:r>
            <a:r>
              <a:rPr lang="en-US" sz="2000" baseline="-25000" dirty="0" smtClean="0">
                <a:solidFill>
                  <a:srgbClr val="1014A4"/>
                </a:solidFill>
              </a:rPr>
              <a:t>1</a:t>
            </a:r>
            <a:r>
              <a:rPr lang="en-US" sz="2000" dirty="0" smtClean="0">
                <a:solidFill>
                  <a:srgbClr val="1014A4"/>
                </a:solidFill>
              </a:rPr>
              <a:t>,K</a:t>
            </a:r>
            <a:r>
              <a:rPr lang="en-US" sz="2000" baseline="-25000" dirty="0" smtClean="0">
                <a:solidFill>
                  <a:srgbClr val="1014A4"/>
                </a:solidFill>
              </a:rPr>
              <a:t>2</a:t>
            </a:r>
            <a:r>
              <a:rPr lang="en-US" sz="2000" dirty="0" smtClean="0">
                <a:solidFill>
                  <a:srgbClr val="1014A4"/>
                </a:solidFill>
              </a:rPr>
              <a:t> | M</a:t>
            </a:r>
            <a:r>
              <a:rPr lang="en-US" sz="2000" baseline="-25000" dirty="0" smtClean="0">
                <a:solidFill>
                  <a:srgbClr val="1014A4"/>
                </a:solidFill>
              </a:rPr>
              <a:t>1</a:t>
            </a:r>
            <a:r>
              <a:rPr lang="en-US" sz="2000" dirty="0" smtClean="0">
                <a:solidFill>
                  <a:srgbClr val="1014A4"/>
                </a:solidFill>
              </a:rPr>
              <a:t>+M</a:t>
            </a:r>
            <a:r>
              <a:rPr lang="en-US" sz="2000" baseline="-25000" dirty="0" smtClean="0">
                <a:solidFill>
                  <a:srgbClr val="1014A4"/>
                </a:solidFill>
              </a:rPr>
              <a:t>2</a:t>
            </a:r>
            <a:r>
              <a:rPr lang="en-US" sz="2000" dirty="0" smtClean="0">
                <a:solidFill>
                  <a:srgbClr val="1014A4"/>
                </a:solidFill>
              </a:rPr>
              <a:t>)   T-hook</a:t>
            </a:r>
            <a:endParaRPr lang="en-US" sz="2000" dirty="0">
              <a:solidFill>
                <a:srgbClr val="1014A4"/>
              </a:solidFill>
            </a:endParaRPr>
          </a:p>
        </p:txBody>
      </p:sp>
      <p:pic>
        <p:nvPicPr>
          <p:cNvPr id="11" name="Image 10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01" y="4671669"/>
            <a:ext cx="43053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27" name="Image 26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91" y="5442823"/>
            <a:ext cx="52197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28" name="Image 27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852" y="5949280"/>
            <a:ext cx="2501911" cy="74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29" name="Accolade ouvrante 28"/>
          <p:cNvSpPr/>
          <p:nvPr/>
        </p:nvSpPr>
        <p:spPr bwMode="auto">
          <a:xfrm>
            <a:off x="882250" y="5453781"/>
            <a:ext cx="233366" cy="1215579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62" name="Rectangle 30"/>
          <p:cNvSpPr>
            <a:spLocks noChangeArrowheads="1"/>
          </p:cNvSpPr>
          <p:nvPr/>
        </p:nvSpPr>
        <p:spPr bwMode="auto">
          <a:xfrm>
            <a:off x="3915697" y="1878606"/>
            <a:ext cx="260359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050" b="1" dirty="0" err="1">
                <a:solidFill>
                  <a:srgbClr val="00CC00"/>
                </a:solidFill>
              </a:rPr>
              <a:t>Krichever,Lipan</a:t>
            </a:r>
            <a:r>
              <a:rPr lang="en-GB" sz="1050" b="1" dirty="0">
                <a:solidFill>
                  <a:srgbClr val="00CC00"/>
                </a:solidFill>
              </a:rPr>
              <a:t>, </a:t>
            </a:r>
            <a:r>
              <a:rPr lang="en-GB" sz="1050" b="1" dirty="0" err="1">
                <a:solidFill>
                  <a:srgbClr val="00CC00"/>
                </a:solidFill>
              </a:rPr>
              <a:t>Wiegmann,Zabrodin</a:t>
            </a:r>
            <a:r>
              <a:rPr lang="en-GB" sz="1050" b="1" dirty="0">
                <a:solidFill>
                  <a:srgbClr val="00CC00"/>
                </a:solidFill>
              </a:rPr>
              <a:t> </a:t>
            </a:r>
          </a:p>
        </p:txBody>
      </p:sp>
      <p:cxnSp>
        <p:nvCxnSpPr>
          <p:cNvPr id="4" name="Connecteur droit 3"/>
          <p:cNvCxnSpPr/>
          <p:nvPr/>
        </p:nvCxnSpPr>
        <p:spPr bwMode="auto">
          <a:xfrm flipH="1">
            <a:off x="6948264" y="4121365"/>
            <a:ext cx="1073226" cy="11006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Connecteur droit 63"/>
          <p:cNvCxnSpPr/>
          <p:nvPr/>
        </p:nvCxnSpPr>
        <p:spPr bwMode="auto">
          <a:xfrm>
            <a:off x="5991876" y="4284879"/>
            <a:ext cx="955257" cy="9138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7070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  <p:bldP spid="69" grpId="0"/>
      <p:bldP spid="77" grpId="0" animBg="1"/>
      <p:bldP spid="120" grpId="0" animBg="1"/>
      <p:bldP spid="121" grpId="0" animBg="1"/>
      <p:bldP spid="61" grpId="0"/>
      <p:bldP spid="29" grpId="0" animBg="1"/>
      <p:bldP spid="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458044" y="67759"/>
            <a:ext cx="8229600" cy="706438"/>
          </a:xfrm>
        </p:spPr>
        <p:txBody>
          <a:bodyPr/>
          <a:lstStyle/>
          <a:p>
            <a:pPr eaLnBrk="1" hangingPunct="1"/>
            <a:r>
              <a:rPr lang="en-US" altLang="en-US" sz="2800" dirty="0" err="1" smtClean="0">
                <a:solidFill>
                  <a:srgbClr val="C00000"/>
                </a:solidFill>
                <a:cs typeface="Arial" panose="020B0604020202020204" pitchFamily="34" charset="0"/>
              </a:rPr>
              <a:t>AdS</a:t>
            </a:r>
            <a:r>
              <a:rPr lang="en-US" altLang="en-US" sz="2800" dirty="0" smtClean="0">
                <a:solidFill>
                  <a:srgbClr val="C00000"/>
                </a:solidFill>
                <a:cs typeface="Arial" panose="020B0604020202020204" pitchFamily="34" charset="0"/>
              </a:rPr>
              <a:t>/CFT quantum spectral curve (Pµ-system)</a:t>
            </a:r>
            <a:endParaRPr lang="fr-FR" altLang="en-US" sz="2800" dirty="0" smtClean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565170" y="760094"/>
            <a:ext cx="84850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sz="1800" dirty="0">
                <a:solidFill>
                  <a:schemeClr val="accent2"/>
                </a:solidFill>
              </a:rPr>
              <a:t>  </a:t>
            </a:r>
            <a:r>
              <a:rPr lang="en-GB" altLang="en-US" sz="1800" dirty="0" smtClean="0">
                <a:solidFill>
                  <a:schemeClr val="accent2"/>
                </a:solidFill>
              </a:rPr>
              <a:t>Inspiration from </a:t>
            </a:r>
            <a:r>
              <a:rPr lang="en-GB" altLang="en-US" sz="1800" dirty="0" err="1" smtClean="0">
                <a:solidFill>
                  <a:schemeClr val="accent2"/>
                </a:solidFill>
              </a:rPr>
              <a:t>quasiclassics</a:t>
            </a:r>
            <a:r>
              <a:rPr lang="en-GB" altLang="en-US" sz="1800" dirty="0" smtClean="0">
                <a:solidFill>
                  <a:schemeClr val="accent2"/>
                </a:solidFill>
              </a:rPr>
              <a:t>: large u </a:t>
            </a:r>
            <a:r>
              <a:rPr lang="en-GB" altLang="en-US" sz="1800" dirty="0" err="1" smtClean="0">
                <a:solidFill>
                  <a:schemeClr val="accent2"/>
                </a:solidFill>
              </a:rPr>
              <a:t>asymptotics</a:t>
            </a:r>
            <a:r>
              <a:rPr lang="en-GB" altLang="en-US" sz="1800" dirty="0" smtClean="0">
                <a:solidFill>
                  <a:schemeClr val="accent2"/>
                </a:solidFill>
              </a:rPr>
              <a:t> of </a:t>
            </a:r>
            <a:r>
              <a:rPr lang="en-GB" altLang="en-US" sz="1800" dirty="0" err="1" smtClean="0">
                <a:solidFill>
                  <a:schemeClr val="accent2"/>
                </a:solidFill>
              </a:rPr>
              <a:t>quasimomenta</a:t>
            </a:r>
            <a:r>
              <a:rPr lang="en-GB" altLang="en-US" sz="1800" dirty="0" smtClean="0">
                <a:solidFill>
                  <a:schemeClr val="accent2"/>
                </a:solidFill>
              </a:rPr>
              <a:t> defined by</a:t>
            </a:r>
          </a:p>
          <a:p>
            <a:pPr algn="l" eaLnBrk="1" hangingPunct="1">
              <a:spcBef>
                <a:spcPct val="0"/>
              </a:spcBef>
              <a:buNone/>
            </a:pPr>
            <a:r>
              <a:rPr lang="en-GB" altLang="en-US" sz="1800" dirty="0">
                <a:solidFill>
                  <a:schemeClr val="accent2"/>
                </a:solidFill>
              </a:rPr>
              <a:t> </a:t>
            </a:r>
            <a:r>
              <a:rPr lang="en-GB" altLang="en-US" sz="1800" dirty="0" smtClean="0">
                <a:solidFill>
                  <a:schemeClr val="accent2"/>
                </a:solidFill>
              </a:rPr>
              <a:t>   </a:t>
            </a:r>
            <a:r>
              <a:rPr lang="en-GB" altLang="en-US" sz="1800" dirty="0" err="1" smtClean="0">
                <a:solidFill>
                  <a:schemeClr val="accent2"/>
                </a:solidFill>
              </a:rPr>
              <a:t>Cartan</a:t>
            </a:r>
            <a:r>
              <a:rPr lang="en-GB" altLang="en-US" sz="1800" dirty="0" smtClean="0">
                <a:solidFill>
                  <a:schemeClr val="accent2"/>
                </a:solidFill>
              </a:rPr>
              <a:t> charges of PSU(2,2|4):     </a:t>
            </a:r>
            <a:endParaRPr lang="en-GB" altLang="en-US" sz="1800" dirty="0">
              <a:solidFill>
                <a:schemeClr val="accent2"/>
              </a:solidFill>
            </a:endParaRPr>
          </a:p>
        </p:txBody>
      </p:sp>
      <p:pic>
        <p:nvPicPr>
          <p:cNvPr id="76804" name="Image 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1416260"/>
            <a:ext cx="61214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Image 3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82863"/>
            <a:ext cx="8707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331006" y="3068638"/>
            <a:ext cx="53816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sz="1800" dirty="0">
                <a:solidFill>
                  <a:schemeClr val="accent2"/>
                </a:solidFill>
              </a:rPr>
              <a:t>  Quantum analogues – single index </a:t>
            </a:r>
            <a:r>
              <a:rPr lang="en-GB" altLang="en-US" sz="1800" dirty="0" smtClean="0">
                <a:solidFill>
                  <a:schemeClr val="accent2"/>
                </a:solidFill>
              </a:rPr>
              <a:t>Q-functions:  </a:t>
            </a:r>
          </a:p>
          <a:p>
            <a:pPr algn="l" eaLnBrk="1" hangingPunct="1">
              <a:spcBef>
                <a:spcPct val="0"/>
              </a:spcBef>
              <a:buNone/>
            </a:pPr>
            <a:r>
              <a:rPr lang="en-GB" altLang="en-US" sz="1800" dirty="0" smtClean="0">
                <a:solidFill>
                  <a:schemeClr val="accent2"/>
                </a:solidFill>
              </a:rPr>
              <a:t>   also </a:t>
            </a:r>
            <a:r>
              <a:rPr lang="en-GB" altLang="en-US" sz="1800" dirty="0">
                <a:solidFill>
                  <a:schemeClr val="accent2"/>
                </a:solidFill>
              </a:rPr>
              <a:t>with only one cut on the defining sheet!</a:t>
            </a:r>
          </a:p>
        </p:txBody>
      </p:sp>
      <p:pic>
        <p:nvPicPr>
          <p:cNvPr id="76807" name="Image 6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3689350"/>
            <a:ext cx="5205413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Image 8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395913"/>
            <a:ext cx="65198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9" name="Image 9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732463"/>
            <a:ext cx="563403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424284" y="5000684"/>
            <a:ext cx="5803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800" dirty="0">
                <a:solidFill>
                  <a:schemeClr val="accent2"/>
                </a:solidFill>
              </a:rPr>
              <a:t>  From </a:t>
            </a:r>
            <a:r>
              <a:rPr lang="en-GB" altLang="en-US" sz="1800" dirty="0" err="1">
                <a:solidFill>
                  <a:schemeClr val="accent2"/>
                </a:solidFill>
              </a:rPr>
              <a:t>quasiclassical</a:t>
            </a:r>
            <a:r>
              <a:rPr lang="en-GB" altLang="en-US" sz="1800" dirty="0">
                <a:solidFill>
                  <a:schemeClr val="accent2"/>
                </a:solidFill>
              </a:rPr>
              <a:t>  </a:t>
            </a:r>
            <a:r>
              <a:rPr lang="en-GB" altLang="en-US" sz="1800" dirty="0" err="1">
                <a:solidFill>
                  <a:schemeClr val="accent2"/>
                </a:solidFill>
              </a:rPr>
              <a:t>asymptotics</a:t>
            </a:r>
            <a:r>
              <a:rPr lang="en-GB" altLang="en-US" sz="1800" dirty="0">
                <a:solidFill>
                  <a:schemeClr val="accent2"/>
                </a:solidFill>
              </a:rPr>
              <a:t> of quasi-momenta:</a:t>
            </a:r>
          </a:p>
        </p:txBody>
      </p:sp>
      <p:pic>
        <p:nvPicPr>
          <p:cNvPr id="76811" name="Image 10"/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422" y="3115454"/>
            <a:ext cx="2701925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e 14"/>
          <p:cNvGrpSpPr>
            <a:grpSpLocks/>
          </p:cNvGrpSpPr>
          <p:nvPr/>
        </p:nvGrpSpPr>
        <p:grpSpPr bwMode="auto">
          <a:xfrm>
            <a:off x="6831630" y="3646488"/>
            <a:ext cx="2276874" cy="534987"/>
            <a:chOff x="675586" y="1360485"/>
            <a:chExt cx="2267686" cy="1584176"/>
          </a:xfrm>
        </p:grpSpPr>
        <p:sp>
          <p:nvSpPr>
            <p:cNvPr id="16" name="Rectangle 15"/>
            <p:cNvSpPr/>
            <p:nvPr/>
          </p:nvSpPr>
          <p:spPr>
            <a:xfrm>
              <a:off x="778662" y="1360485"/>
              <a:ext cx="1849808" cy="1584176"/>
            </a:xfrm>
            <a:prstGeom prst="rect">
              <a:avLst/>
            </a:prstGeom>
            <a:solidFill>
              <a:srgbClr val="FFFF00"/>
            </a:solidFill>
            <a:ln w="9525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schemeClr val="accent2"/>
                </a:solidFill>
              </a:endParaRPr>
            </a:p>
          </p:txBody>
        </p:sp>
        <p:pic>
          <p:nvPicPr>
            <p:cNvPr id="76822" name="Picture 25" descr="tmp.bmp"/>
            <p:cNvPicPr>
              <a:picLocks/>
            </p:cNvPicPr>
            <p:nvPr>
              <p:custDataLst>
                <p:tags r:id="rId8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0303" y="1484782"/>
              <a:ext cx="145648" cy="297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6823" name="直線矢印コネクタ 8"/>
            <p:cNvCxnSpPr>
              <a:cxnSpLocks noChangeShapeType="1"/>
            </p:cNvCxnSpPr>
            <p:nvPr/>
          </p:nvCxnSpPr>
          <p:spPr bwMode="auto">
            <a:xfrm flipV="1">
              <a:off x="675586" y="2099360"/>
              <a:ext cx="2267686" cy="2093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24" name="直線矢印コネクタ 14"/>
            <p:cNvCxnSpPr>
              <a:cxnSpLocks noChangeShapeType="1"/>
            </p:cNvCxnSpPr>
            <p:nvPr/>
          </p:nvCxnSpPr>
          <p:spPr bwMode="auto">
            <a:xfrm flipV="1">
              <a:off x="1321396" y="2109825"/>
              <a:ext cx="630304" cy="10464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" name="Groupe 19"/>
          <p:cNvGrpSpPr>
            <a:grpSpLocks/>
          </p:cNvGrpSpPr>
          <p:nvPr/>
        </p:nvGrpSpPr>
        <p:grpSpPr bwMode="auto">
          <a:xfrm>
            <a:off x="6831630" y="4362450"/>
            <a:ext cx="2276874" cy="407988"/>
            <a:chOff x="7177001" y="3786123"/>
            <a:chExt cx="2267686" cy="1368152"/>
          </a:xfrm>
        </p:grpSpPr>
        <p:grpSp>
          <p:nvGrpSpPr>
            <p:cNvPr id="76815" name="Groupe 37"/>
            <p:cNvGrpSpPr>
              <a:grpSpLocks/>
            </p:cNvGrpSpPr>
            <p:nvPr/>
          </p:nvGrpSpPr>
          <p:grpSpPr bwMode="auto">
            <a:xfrm>
              <a:off x="7177001" y="3786123"/>
              <a:ext cx="2267686" cy="1368152"/>
              <a:chOff x="675586" y="1360485"/>
              <a:chExt cx="2267686" cy="1584176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777946" y="1360485"/>
                <a:ext cx="1850370" cy="1584176"/>
              </a:xfrm>
              <a:prstGeom prst="rect">
                <a:avLst/>
              </a:prstGeom>
              <a:solidFill>
                <a:srgbClr val="FFFF00"/>
              </a:solidFill>
              <a:ln w="9525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fr-FR">
                  <a:solidFill>
                    <a:schemeClr val="accent2"/>
                  </a:solidFill>
                </a:endParaRPr>
              </a:p>
            </p:txBody>
          </p:sp>
          <p:pic>
            <p:nvPicPr>
              <p:cNvPr id="76819" name="Picture 25" descr="tmp.bmp"/>
              <p:cNvPicPr>
                <a:picLocks/>
              </p:cNvPicPr>
              <p:nvPr>
                <p:custDataLst>
                  <p:tags r:id="rId7"/>
                </p:custDataLst>
              </p:nvPr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0303" y="1484784"/>
                <a:ext cx="145648" cy="445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76820" name="直線矢印コネクタ 8"/>
              <p:cNvCxnSpPr>
                <a:cxnSpLocks noChangeShapeType="1"/>
              </p:cNvCxnSpPr>
              <p:nvPr/>
            </p:nvCxnSpPr>
            <p:spPr bwMode="auto">
              <a:xfrm flipV="1">
                <a:off x="675586" y="2099360"/>
                <a:ext cx="2267686" cy="2093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76816" name="Connecteur droit avec flèche 46"/>
            <p:cNvCxnSpPr>
              <a:cxnSpLocks noChangeShapeType="1"/>
            </p:cNvCxnSpPr>
            <p:nvPr/>
          </p:nvCxnSpPr>
          <p:spPr bwMode="auto">
            <a:xfrm flipV="1">
              <a:off x="7280280" y="4442318"/>
              <a:ext cx="567709" cy="2352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17" name="Connecteur droit avec flèche 47"/>
            <p:cNvCxnSpPr>
              <a:cxnSpLocks noChangeShapeType="1"/>
            </p:cNvCxnSpPr>
            <p:nvPr/>
          </p:nvCxnSpPr>
          <p:spPr bwMode="auto">
            <a:xfrm flipH="1" flipV="1">
              <a:off x="8543230" y="4432347"/>
              <a:ext cx="600770" cy="1865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468313" y="6453188"/>
            <a:ext cx="6624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800" dirty="0">
                <a:solidFill>
                  <a:schemeClr val="accent2"/>
                </a:solidFill>
              </a:rPr>
              <a:t>  </a:t>
            </a:r>
            <a:r>
              <a:rPr lang="en-GB" altLang="en-US" sz="1800" dirty="0" err="1">
                <a:solidFill>
                  <a:schemeClr val="accent2"/>
                </a:solidFill>
              </a:rPr>
              <a:t>Asymptotics</a:t>
            </a:r>
            <a:r>
              <a:rPr lang="en-GB" altLang="en-US" sz="1800" dirty="0">
                <a:solidFill>
                  <a:schemeClr val="accent2"/>
                </a:solidFill>
              </a:rPr>
              <a:t> of all other Q-functions follow from QQ-relations.</a:t>
            </a:r>
          </a:p>
        </p:txBody>
      </p:sp>
      <p:pic>
        <p:nvPicPr>
          <p:cNvPr id="26" name="Содержимое 3" descr="ss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79" y="1671280"/>
            <a:ext cx="447224" cy="44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4" descr="sstmp.bmp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999" y="1648792"/>
            <a:ext cx="424218" cy="53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Содержимое 3" descr="sstmp.bmp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0" y="3655516"/>
            <a:ext cx="447224" cy="44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4" descr="sstmp.bmp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73" y="4205230"/>
            <a:ext cx="424218" cy="53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357494" y="-27384"/>
            <a:ext cx="27510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 dirty="0" err="1" smtClean="0">
                <a:solidFill>
                  <a:srgbClr val="00CC00"/>
                </a:solidFill>
              </a:rPr>
              <a:t>Gromov</a:t>
            </a:r>
            <a:r>
              <a:rPr lang="en-GB" sz="1200" b="1" dirty="0" smtClean="0">
                <a:solidFill>
                  <a:srgbClr val="00CC00"/>
                </a:solidFill>
              </a:rPr>
              <a:t>, V.K., </a:t>
            </a:r>
            <a:r>
              <a:rPr lang="en-GB" sz="1200" b="1" dirty="0" err="1" smtClean="0">
                <a:solidFill>
                  <a:srgbClr val="00CC00"/>
                </a:solidFill>
              </a:rPr>
              <a:t>Leurent</a:t>
            </a:r>
            <a:r>
              <a:rPr lang="en-GB" sz="1200" b="1" dirty="0" smtClean="0">
                <a:solidFill>
                  <a:srgbClr val="00CC00"/>
                </a:solidFill>
              </a:rPr>
              <a:t>, </a:t>
            </a:r>
            <a:r>
              <a:rPr lang="en-GB" sz="1200" b="1" dirty="0" err="1" smtClean="0">
                <a:solidFill>
                  <a:srgbClr val="00CC00"/>
                </a:solidFill>
              </a:rPr>
              <a:t>Volin</a:t>
            </a:r>
            <a:r>
              <a:rPr lang="en-GB" sz="1200" b="1" dirty="0" smtClean="0">
                <a:solidFill>
                  <a:srgbClr val="00CC00"/>
                </a:solidFill>
              </a:rPr>
              <a:t>  2013</a:t>
            </a:r>
            <a:endParaRPr lang="en-US" sz="1200" dirty="0"/>
          </a:p>
        </p:txBody>
      </p:sp>
      <p:pic>
        <p:nvPicPr>
          <p:cNvPr id="3" name="Image 2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740" y="4705350"/>
            <a:ext cx="485730" cy="20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4" name="Image 3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76" y="4705350"/>
            <a:ext cx="6604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250825" y="80963"/>
            <a:ext cx="8642350" cy="706437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C00000"/>
                </a:solidFill>
                <a:cs typeface="Arial" panose="020B0604020202020204" pitchFamily="34" charset="0"/>
              </a:rPr>
              <a:t>H*-symmetry between upper- and lower-analytic Q’s</a:t>
            </a:r>
            <a:endParaRPr lang="fr-FR" altLang="en-US" sz="2800" dirty="0" smtClean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07504" y="4413048"/>
            <a:ext cx="92406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GB" altLang="en-US" sz="1800" dirty="0" smtClean="0">
                <a:solidFill>
                  <a:schemeClr val="accent2"/>
                </a:solidFill>
              </a:rPr>
              <a:t>  Q-system</a:t>
            </a:r>
            <a:r>
              <a:rPr lang="en-GB" altLang="en-US" sz="1800" dirty="0">
                <a:solidFill>
                  <a:schemeClr val="accent2"/>
                </a:solidFill>
              </a:rPr>
              <a:t> </a:t>
            </a:r>
            <a:r>
              <a:rPr lang="en-GB" altLang="en-US" sz="1800" dirty="0" smtClean="0">
                <a:solidFill>
                  <a:schemeClr val="accent2"/>
                </a:solidFill>
              </a:rPr>
              <a:t>allows to choose all Q-functions upper-analytic or all  lower-analytic</a:t>
            </a:r>
          </a:p>
          <a:p>
            <a:pPr marL="285750" indent="-285750" algn="l" eaLnBrk="1" hangingPunct="1">
              <a:spcBef>
                <a:spcPct val="0"/>
              </a:spcBef>
              <a:defRPr/>
            </a:pPr>
            <a:r>
              <a:rPr lang="en-GB" altLang="en-US" sz="1800" dirty="0" smtClean="0">
                <a:solidFill>
                  <a:schemeClr val="accent2"/>
                </a:solidFill>
              </a:rPr>
              <a:t>Both representations should be physically equivalent → related by symmetries.</a:t>
            </a:r>
          </a:p>
          <a:p>
            <a:pPr marL="285750" indent="-285750" algn="l" eaLnBrk="1" hangingPunct="1">
              <a:spcBef>
                <a:spcPct val="0"/>
              </a:spcBef>
              <a:defRPr/>
            </a:pPr>
            <a:r>
              <a:rPr lang="en-GB" altLang="en-US" sz="1800" dirty="0" smtClean="0">
                <a:solidFill>
                  <a:schemeClr val="accent2"/>
                </a:solidFill>
              </a:rPr>
              <a:t>It is a combination of matrix and Hodge transformation, called H</a:t>
            </a:r>
            <a:r>
              <a:rPr lang="en-GB" altLang="en-US" sz="1800" dirty="0">
                <a:solidFill>
                  <a:schemeClr val="accent2"/>
                </a:solidFill>
              </a:rPr>
              <a:t>* (checked from </a:t>
            </a:r>
            <a:r>
              <a:rPr lang="en-GB" altLang="en-US" sz="1800" dirty="0" smtClean="0">
                <a:solidFill>
                  <a:schemeClr val="accent2"/>
                </a:solidFill>
              </a:rPr>
              <a:t>TBA!) </a:t>
            </a:r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179512" y="6197108"/>
            <a:ext cx="73741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sz="1800" dirty="0">
                <a:solidFill>
                  <a:schemeClr val="accent2"/>
                </a:solidFill>
              </a:rPr>
              <a:t> </a:t>
            </a:r>
            <a:r>
              <a:rPr lang="en-GB" altLang="en-US" sz="1800" dirty="0" smtClean="0">
                <a:solidFill>
                  <a:schemeClr val="accent2"/>
                </a:solidFill>
              </a:rPr>
              <a:t> Back </a:t>
            </a:r>
            <a:r>
              <a:rPr lang="en-GB" altLang="en-US" sz="1800" dirty="0">
                <a:solidFill>
                  <a:schemeClr val="accent2"/>
                </a:solidFill>
              </a:rPr>
              <a:t>to short </a:t>
            </a:r>
            <a:r>
              <a:rPr lang="en-GB" altLang="en-US" sz="1800" dirty="0" smtClean="0">
                <a:solidFill>
                  <a:schemeClr val="accent2"/>
                </a:solidFill>
              </a:rPr>
              <a:t>cuts: </a:t>
            </a:r>
            <a:r>
              <a:rPr lang="en-GB" altLang="en-US" sz="1800" dirty="0">
                <a:solidFill>
                  <a:schemeClr val="accent2"/>
                </a:solidFill>
              </a:rPr>
              <a:t>we </a:t>
            </a:r>
            <a:r>
              <a:rPr lang="en-GB" altLang="en-US" sz="1800" dirty="0" smtClean="0">
                <a:solidFill>
                  <a:schemeClr val="accent2"/>
                </a:solidFill>
              </a:rPr>
              <a:t>get </a:t>
            </a:r>
            <a:r>
              <a:rPr lang="en-GB" altLang="en-US" sz="1800" dirty="0">
                <a:solidFill>
                  <a:schemeClr val="accent2"/>
                </a:solidFill>
              </a:rPr>
              <a:t>the most important </a:t>
            </a:r>
            <a:r>
              <a:rPr lang="en-GB" altLang="en-US" sz="1800" dirty="0" smtClean="0">
                <a:solidFill>
                  <a:schemeClr val="accent2"/>
                </a:solidFill>
              </a:rPr>
              <a:t>relation of  Pµ-system: </a:t>
            </a:r>
            <a:endParaRPr lang="en-GB" altLang="en-US" sz="1800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3165" y="652626"/>
            <a:ext cx="41008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S</a:t>
            </a:r>
            <a:r>
              <a:rPr lang="en-GB" altLang="en-US" dirty="0" smtClean="0"/>
              <a:t>tructure </a:t>
            </a:r>
            <a:r>
              <a:rPr lang="en-GB" altLang="en-US" dirty="0"/>
              <a:t>of cuts of P-functions:</a:t>
            </a:r>
          </a:p>
        </p:txBody>
      </p:sp>
      <p:sp>
        <p:nvSpPr>
          <p:cNvPr id="94" name="Text Box 17"/>
          <p:cNvSpPr txBox="1">
            <a:spLocks noChangeArrowheads="1"/>
          </p:cNvSpPr>
          <p:nvPr/>
        </p:nvSpPr>
        <p:spPr bwMode="auto">
          <a:xfrm>
            <a:off x="179512" y="3259161"/>
            <a:ext cx="41576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sz="1800" dirty="0">
                <a:solidFill>
                  <a:schemeClr val="accent2"/>
                </a:solidFill>
              </a:rPr>
              <a:t>  We can “flip” all </a:t>
            </a:r>
            <a:r>
              <a:rPr lang="en-GB" altLang="en-US" sz="1800" dirty="0" smtClean="0">
                <a:solidFill>
                  <a:schemeClr val="accent2"/>
                </a:solidFill>
              </a:rPr>
              <a:t>short </a:t>
            </a:r>
            <a:r>
              <a:rPr lang="en-GB" altLang="en-US" sz="1800" dirty="0">
                <a:solidFill>
                  <a:schemeClr val="accent2"/>
                </a:solidFill>
              </a:rPr>
              <a:t>cuts to long </a:t>
            </a:r>
            <a:r>
              <a:rPr lang="en-GB" altLang="en-US" sz="1800" dirty="0" smtClean="0">
                <a:solidFill>
                  <a:schemeClr val="accent2"/>
                </a:solidFill>
              </a:rPr>
              <a:t> </a:t>
            </a:r>
          </a:p>
          <a:p>
            <a:pPr algn="l" eaLnBrk="1" hangingPunct="1">
              <a:spcBef>
                <a:spcPct val="0"/>
              </a:spcBef>
              <a:buNone/>
            </a:pPr>
            <a:r>
              <a:rPr lang="en-GB" altLang="en-US" sz="1800" dirty="0">
                <a:solidFill>
                  <a:schemeClr val="accent2"/>
                </a:solidFill>
              </a:rPr>
              <a:t> </a:t>
            </a:r>
            <a:r>
              <a:rPr lang="en-GB" altLang="en-US" sz="1800" dirty="0" smtClean="0">
                <a:solidFill>
                  <a:schemeClr val="accent2"/>
                </a:solidFill>
              </a:rPr>
              <a:t>   ones </a:t>
            </a:r>
            <a:r>
              <a:rPr lang="en-GB" altLang="en-US" sz="1800" dirty="0">
                <a:solidFill>
                  <a:schemeClr val="accent2"/>
                </a:solidFill>
              </a:rPr>
              <a:t>going through the </a:t>
            </a:r>
            <a:r>
              <a:rPr lang="en-GB" altLang="en-US" sz="1800" dirty="0" smtClean="0">
                <a:solidFill>
                  <a:schemeClr val="accent2"/>
                </a:solidFill>
              </a:rPr>
              <a:t>short cuts  </a:t>
            </a:r>
          </a:p>
          <a:p>
            <a:pPr algn="l" eaLnBrk="1" hangingPunct="1">
              <a:spcBef>
                <a:spcPct val="0"/>
              </a:spcBef>
              <a:buNone/>
            </a:pPr>
            <a:r>
              <a:rPr lang="en-GB" altLang="en-US" sz="1800" dirty="0">
                <a:solidFill>
                  <a:schemeClr val="accent2"/>
                </a:solidFill>
              </a:rPr>
              <a:t> </a:t>
            </a:r>
            <a:r>
              <a:rPr lang="en-GB" altLang="en-US" sz="1800" dirty="0" smtClean="0">
                <a:solidFill>
                  <a:schemeClr val="accent2"/>
                </a:solidFill>
              </a:rPr>
              <a:t>  from above  </a:t>
            </a:r>
            <a:r>
              <a:rPr lang="en-GB" altLang="en-US" sz="1800" dirty="0">
                <a:solidFill>
                  <a:schemeClr val="accent2"/>
                </a:solidFill>
              </a:rPr>
              <a:t>or from below. It gives </a:t>
            </a:r>
            <a:r>
              <a:rPr lang="en-GB" altLang="en-US" sz="1800" dirty="0" smtClean="0">
                <a:solidFill>
                  <a:schemeClr val="accent2"/>
                </a:solidFill>
              </a:rPr>
              <a:t> </a:t>
            </a:r>
          </a:p>
          <a:p>
            <a:pPr algn="l" eaLnBrk="1" hangingPunct="1">
              <a:spcBef>
                <a:spcPct val="0"/>
              </a:spcBef>
              <a:buNone/>
            </a:pPr>
            <a:r>
              <a:rPr lang="en-GB" altLang="en-US" sz="1800" dirty="0">
                <a:solidFill>
                  <a:schemeClr val="accent2"/>
                </a:solidFill>
              </a:rPr>
              <a:t> </a:t>
            </a:r>
            <a:r>
              <a:rPr lang="en-GB" altLang="en-US" sz="1800" dirty="0" smtClean="0">
                <a:solidFill>
                  <a:schemeClr val="accent2"/>
                </a:solidFill>
              </a:rPr>
              <a:t>  the </a:t>
            </a:r>
            <a:r>
              <a:rPr lang="en-GB" altLang="en-US" sz="1800" dirty="0">
                <a:solidFill>
                  <a:schemeClr val="accent2"/>
                </a:solidFill>
              </a:rPr>
              <a:t>upper or </a:t>
            </a:r>
            <a:r>
              <a:rPr lang="en-GB" altLang="en-US" sz="1800" dirty="0" smtClean="0">
                <a:solidFill>
                  <a:schemeClr val="accent2"/>
                </a:solidFill>
              </a:rPr>
              <a:t>lower-analytic P’s.   </a:t>
            </a:r>
          </a:p>
        </p:txBody>
      </p:sp>
      <p:pic>
        <p:nvPicPr>
          <p:cNvPr id="9" name="Image 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540" y="5397907"/>
            <a:ext cx="2204596" cy="2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96" name="Text Box 17"/>
          <p:cNvSpPr txBox="1">
            <a:spLocks noChangeArrowheads="1"/>
          </p:cNvSpPr>
          <p:nvPr/>
        </p:nvSpPr>
        <p:spPr bwMode="auto">
          <a:xfrm>
            <a:off x="179512" y="5777037"/>
            <a:ext cx="13933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sz="1800" dirty="0">
                <a:solidFill>
                  <a:schemeClr val="accent2"/>
                </a:solidFill>
              </a:rPr>
              <a:t>  </a:t>
            </a:r>
            <a:r>
              <a:rPr lang="en-GB" altLang="en-US" sz="1800" dirty="0" smtClean="0">
                <a:solidFill>
                  <a:schemeClr val="accent2"/>
                </a:solidFill>
              </a:rPr>
              <a:t>Similarly: </a:t>
            </a:r>
            <a:endParaRPr lang="en-GB" altLang="en-US" sz="1800" dirty="0">
              <a:solidFill>
                <a:schemeClr val="accent2"/>
              </a:solidFill>
            </a:endParaRPr>
          </a:p>
        </p:txBody>
      </p:sp>
      <p:sp>
        <p:nvSpPr>
          <p:cNvPr id="99" name="Text Box 17"/>
          <p:cNvSpPr txBox="1">
            <a:spLocks noChangeArrowheads="1"/>
          </p:cNvSpPr>
          <p:nvPr/>
        </p:nvSpPr>
        <p:spPr bwMode="auto">
          <a:xfrm>
            <a:off x="6605642" y="5661248"/>
            <a:ext cx="21595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None/>
            </a:pPr>
            <a:r>
              <a:rPr lang="en-GB" altLang="en-US" sz="1800" dirty="0" smtClean="0">
                <a:solidFill>
                  <a:schemeClr val="accent2"/>
                </a:solidFill>
              </a:rPr>
              <a:t>(true only for 4×4  </a:t>
            </a:r>
          </a:p>
          <a:p>
            <a:pPr algn="l" eaLnBrk="1" hangingPunct="1">
              <a:spcBef>
                <a:spcPct val="0"/>
              </a:spcBef>
              <a:buNone/>
            </a:pPr>
            <a:r>
              <a:rPr lang="en-GB" altLang="en-US" sz="1800" dirty="0" err="1" smtClean="0">
                <a:solidFill>
                  <a:schemeClr val="accent2"/>
                </a:solidFill>
              </a:rPr>
              <a:t>antisym</a:t>
            </a:r>
            <a:r>
              <a:rPr lang="en-GB" altLang="en-US" sz="1800" dirty="0" smtClean="0">
                <a:solidFill>
                  <a:schemeClr val="accent2"/>
                </a:solidFill>
              </a:rPr>
              <a:t>. matrices!)</a:t>
            </a:r>
            <a:endParaRPr lang="en-GB" altLang="en-US" sz="1800" dirty="0">
              <a:solidFill>
                <a:schemeClr val="accent2"/>
              </a:solidFill>
            </a:endParaRPr>
          </a:p>
        </p:txBody>
      </p:sp>
      <p:pic>
        <p:nvPicPr>
          <p:cNvPr id="15" name="Image 14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370918"/>
            <a:ext cx="1163447" cy="28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22" name="Image 21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542" y="6509564"/>
            <a:ext cx="1221619" cy="29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67" name="Image 1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762" y="6524509"/>
            <a:ext cx="2314826" cy="26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e 18"/>
          <p:cNvGrpSpPr/>
          <p:nvPr/>
        </p:nvGrpSpPr>
        <p:grpSpPr>
          <a:xfrm>
            <a:off x="3389031" y="2616457"/>
            <a:ext cx="5525364" cy="2022210"/>
            <a:chOff x="3389031" y="2616457"/>
            <a:chExt cx="5525364" cy="2022210"/>
          </a:xfrm>
        </p:grpSpPr>
        <p:sp>
          <p:nvSpPr>
            <p:cNvPr id="92" name="Parallélogramme 91"/>
            <p:cNvSpPr/>
            <p:nvPr/>
          </p:nvSpPr>
          <p:spPr>
            <a:xfrm rot="2110110">
              <a:off x="5990225" y="3280751"/>
              <a:ext cx="1456605" cy="789061"/>
            </a:xfrm>
            <a:prstGeom prst="parallelogram">
              <a:avLst>
                <a:gd name="adj" fmla="val 138670"/>
              </a:avLst>
            </a:prstGeom>
            <a:solidFill>
              <a:srgbClr val="BBE0E3"/>
            </a:solidFill>
            <a:ln w="9525">
              <a:prstDash val="lgDashDot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4542832" y="2616457"/>
              <a:ext cx="4371563" cy="2022210"/>
              <a:chOff x="4555995" y="2696468"/>
              <a:chExt cx="4371563" cy="2022210"/>
            </a:xfrm>
          </p:grpSpPr>
          <p:pic>
            <p:nvPicPr>
              <p:cNvPr id="77834" name="Image 188415"/>
              <p:cNvPicPr>
                <a:picLocks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75083" y="2794898"/>
                <a:ext cx="752475" cy="344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" name="Groupe 3"/>
              <p:cNvGrpSpPr/>
              <p:nvPr/>
            </p:nvGrpSpPr>
            <p:grpSpPr>
              <a:xfrm>
                <a:off x="4555995" y="2696468"/>
                <a:ext cx="3697117" cy="2022210"/>
                <a:chOff x="4555995" y="2696468"/>
                <a:chExt cx="3697117" cy="2022210"/>
              </a:xfrm>
            </p:grpSpPr>
            <p:cxnSp>
              <p:nvCxnSpPr>
                <p:cNvPr id="87" name="Connecteur droit 86"/>
                <p:cNvCxnSpPr/>
                <p:nvPr/>
              </p:nvCxnSpPr>
              <p:spPr bwMode="auto">
                <a:xfrm flipH="1" flipV="1">
                  <a:off x="5902295" y="3474855"/>
                  <a:ext cx="360040" cy="239906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oval" w="med" len="med"/>
                  <a:tailEnd type="none" w="med" len="med"/>
                </a:ln>
                <a:effectLst/>
              </p:spPr>
            </p:cxnSp>
            <p:sp>
              <p:nvSpPr>
                <p:cNvPr id="90" name="Parallélogramme 89"/>
                <p:cNvSpPr/>
                <p:nvPr/>
              </p:nvSpPr>
              <p:spPr>
                <a:xfrm rot="2110110">
                  <a:off x="4762480" y="3063718"/>
                  <a:ext cx="1390770" cy="789546"/>
                </a:xfrm>
                <a:prstGeom prst="parallelogram">
                  <a:avLst>
                    <a:gd name="adj" fmla="val 138670"/>
                  </a:avLst>
                </a:prstGeom>
                <a:solidFill>
                  <a:schemeClr val="accent1"/>
                </a:solidFill>
                <a:ln w="9525">
                  <a:prstDash val="lgDashDotDot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400" b="0" i="0" u="none" strike="noStrike" cap="none" normalizeH="0" baseline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7" name="Parallélogramme 56"/>
                <p:cNvSpPr/>
                <p:nvPr/>
              </p:nvSpPr>
              <p:spPr>
                <a:xfrm rot="16200000">
                  <a:off x="4234267" y="3204692"/>
                  <a:ext cx="1838572" cy="822123"/>
                </a:xfrm>
                <a:prstGeom prst="parallelogram">
                  <a:avLst>
                    <a:gd name="adj" fmla="val 68506"/>
                  </a:avLst>
                </a:prstGeom>
                <a:ln w="952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400" b="0" i="0" u="none" strike="noStrike" cap="none" normalizeH="0" baseline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8" name="Parallélogramme 57"/>
                <p:cNvSpPr/>
                <p:nvPr/>
              </p:nvSpPr>
              <p:spPr>
                <a:xfrm rot="16200000">
                  <a:off x="5519818" y="3250610"/>
                  <a:ext cx="1838572" cy="730287"/>
                </a:xfrm>
                <a:prstGeom prst="parallelogram">
                  <a:avLst>
                    <a:gd name="adj" fmla="val 68506"/>
                  </a:avLst>
                </a:prstGeom>
                <a:ln w="952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400" b="0" i="0" u="none" strike="noStrike" cap="none" normalizeH="0" baseline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59" name="Connecteur droit 58"/>
                <p:cNvCxnSpPr/>
                <p:nvPr/>
              </p:nvCxnSpPr>
              <p:spPr bwMode="auto">
                <a:xfrm>
                  <a:off x="5340305" y="3594808"/>
                  <a:ext cx="335688" cy="23681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oval" w="med" len="med"/>
                  <a:tailEnd type="none" w="med" len="med"/>
                </a:ln>
                <a:effectLst/>
              </p:spPr>
            </p:cxnSp>
            <p:cxnSp>
              <p:nvCxnSpPr>
                <p:cNvPr id="61" name="Connecteur droit 60"/>
                <p:cNvCxnSpPr/>
                <p:nvPr/>
              </p:nvCxnSpPr>
              <p:spPr bwMode="auto">
                <a:xfrm>
                  <a:off x="5331930" y="3830458"/>
                  <a:ext cx="335688" cy="23681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oval" w="med" len="med"/>
                  <a:tailEnd type="none" w="med" len="med"/>
                </a:ln>
                <a:effectLst/>
              </p:spPr>
            </p:cxnSp>
            <p:cxnSp>
              <p:nvCxnSpPr>
                <p:cNvPr id="62" name="Connecteur droit 61"/>
                <p:cNvCxnSpPr/>
                <p:nvPr/>
              </p:nvCxnSpPr>
              <p:spPr bwMode="auto">
                <a:xfrm flipH="1" flipV="1">
                  <a:off x="4582016" y="3336418"/>
                  <a:ext cx="360040" cy="239906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oval" w="med" len="med"/>
                  <a:tailEnd type="none" w="med" len="med"/>
                </a:ln>
                <a:effectLst/>
              </p:spPr>
            </p:cxnSp>
            <p:cxnSp>
              <p:nvCxnSpPr>
                <p:cNvPr id="63" name="Connecteur droit 62"/>
                <p:cNvCxnSpPr/>
                <p:nvPr/>
              </p:nvCxnSpPr>
              <p:spPr bwMode="auto">
                <a:xfrm flipH="1" flipV="1">
                  <a:off x="4555995" y="3052755"/>
                  <a:ext cx="360040" cy="239906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oval" w="med" len="med"/>
                  <a:tailEnd type="none" w="med" len="med"/>
                </a:ln>
                <a:effectLst/>
              </p:spPr>
            </p:cxnSp>
            <p:cxnSp>
              <p:nvCxnSpPr>
                <p:cNvPr id="64" name="Connecteur droit 63"/>
                <p:cNvCxnSpPr/>
                <p:nvPr/>
              </p:nvCxnSpPr>
              <p:spPr bwMode="auto">
                <a:xfrm flipH="1" flipV="1">
                  <a:off x="4562471" y="2817054"/>
                  <a:ext cx="360040" cy="239906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oval" w="med" len="med"/>
                  <a:tailEnd type="none" w="med" len="med"/>
                </a:ln>
                <a:effectLst/>
              </p:spPr>
            </p:cxnSp>
            <p:cxnSp>
              <p:nvCxnSpPr>
                <p:cNvPr id="65" name="Connecteur droit 64"/>
                <p:cNvCxnSpPr/>
                <p:nvPr/>
              </p:nvCxnSpPr>
              <p:spPr bwMode="auto">
                <a:xfrm>
                  <a:off x="6680631" y="4043067"/>
                  <a:ext cx="335688" cy="23681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oval" w="med" len="med"/>
                  <a:tailEnd type="none" w="med" len="med"/>
                </a:ln>
                <a:effectLst/>
              </p:spPr>
            </p:cxnSp>
            <p:cxnSp>
              <p:nvCxnSpPr>
                <p:cNvPr id="66" name="Connecteur droit 65"/>
                <p:cNvCxnSpPr/>
                <p:nvPr/>
              </p:nvCxnSpPr>
              <p:spPr bwMode="auto">
                <a:xfrm>
                  <a:off x="6669086" y="4233985"/>
                  <a:ext cx="335688" cy="23681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oval" w="med" len="med"/>
                  <a:tailEnd type="none" w="med" len="med"/>
                </a:ln>
                <a:effectLst/>
              </p:spPr>
            </p:cxnSp>
            <p:cxnSp>
              <p:nvCxnSpPr>
                <p:cNvPr id="81" name="Connecteur droit 80"/>
                <p:cNvCxnSpPr/>
                <p:nvPr/>
              </p:nvCxnSpPr>
              <p:spPr bwMode="auto">
                <a:xfrm>
                  <a:off x="6660175" y="3771291"/>
                  <a:ext cx="335688" cy="23681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oval" w="med" len="med"/>
                  <a:tailEnd type="none" w="med" len="med"/>
                </a:ln>
                <a:effectLst/>
              </p:spPr>
            </p:cxnSp>
            <p:cxnSp>
              <p:nvCxnSpPr>
                <p:cNvPr id="86" name="Connecteur droit 85"/>
                <p:cNvCxnSpPr/>
                <p:nvPr/>
              </p:nvCxnSpPr>
              <p:spPr bwMode="auto">
                <a:xfrm flipH="1" flipV="1">
                  <a:off x="5932403" y="3302892"/>
                  <a:ext cx="360040" cy="239906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oval" w="med" len="med"/>
                  <a:tailEnd type="none" w="med" len="med"/>
                </a:ln>
                <a:effectLst/>
              </p:spPr>
            </p:cxnSp>
            <p:cxnSp>
              <p:nvCxnSpPr>
                <p:cNvPr id="88" name="Connecteur droit 87"/>
                <p:cNvCxnSpPr/>
                <p:nvPr/>
              </p:nvCxnSpPr>
              <p:spPr bwMode="auto">
                <a:xfrm flipH="1" flipV="1">
                  <a:off x="5893658" y="3680697"/>
                  <a:ext cx="360040" cy="239906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oval" w="med" len="med"/>
                  <a:tailEnd type="none" w="med" len="med"/>
                </a:ln>
                <a:effectLst/>
              </p:spPr>
            </p:cxnSp>
            <p:sp>
              <p:nvSpPr>
                <p:cNvPr id="91" name="Parallélogramme 90"/>
                <p:cNvSpPr/>
                <p:nvPr/>
              </p:nvSpPr>
              <p:spPr>
                <a:xfrm rot="2110110">
                  <a:off x="6796507" y="3929617"/>
                  <a:ext cx="1456605" cy="789061"/>
                </a:xfrm>
                <a:prstGeom prst="parallelogram">
                  <a:avLst>
                    <a:gd name="adj" fmla="val 138670"/>
                  </a:avLst>
                </a:prstGeom>
                <a:solidFill>
                  <a:srgbClr val="BBE0E3"/>
                </a:solidFill>
                <a:ln w="9525">
                  <a:prstDash val="lgDashDotDot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400" b="0" i="0" u="none" strike="noStrike" cap="none" normalizeH="0" baseline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9" name="Parallélogramme 88"/>
                <p:cNvSpPr/>
                <p:nvPr/>
              </p:nvSpPr>
              <p:spPr>
                <a:xfrm rot="2110110">
                  <a:off x="5421711" y="3516602"/>
                  <a:ext cx="1456605" cy="789061"/>
                </a:xfrm>
                <a:prstGeom prst="parallelogram">
                  <a:avLst>
                    <a:gd name="adj" fmla="val 138670"/>
                  </a:avLst>
                </a:prstGeom>
                <a:solidFill>
                  <a:srgbClr val="BBE0E3"/>
                </a:solidFill>
                <a:ln w="9525">
                  <a:prstDash val="lgDashDotDot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400" b="0" i="0" u="none" strike="noStrike" cap="none" normalizeH="0" baseline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60" name="Connecteur droit 59"/>
                <p:cNvCxnSpPr/>
                <p:nvPr/>
              </p:nvCxnSpPr>
              <p:spPr bwMode="auto">
                <a:xfrm>
                  <a:off x="5333111" y="3294260"/>
                  <a:ext cx="335688" cy="23681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oval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93" name="Flèche droite 92"/>
            <p:cNvSpPr/>
            <p:nvPr/>
          </p:nvSpPr>
          <p:spPr>
            <a:xfrm rot="1774124">
              <a:off x="3389031" y="2735359"/>
              <a:ext cx="978408" cy="287660"/>
            </a:xfrm>
            <a:prstGeom prst="rightArrow">
              <a:avLst/>
            </a:prstGeom>
            <a:solidFill>
              <a:srgbClr val="FF3300"/>
            </a:solidFill>
            <a:ln w="952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Parallélogramme 70"/>
            <p:cNvSpPr/>
            <p:nvPr/>
          </p:nvSpPr>
          <p:spPr>
            <a:xfrm rot="16200000">
              <a:off x="4584716" y="3488293"/>
              <a:ext cx="1098036" cy="835436"/>
            </a:xfrm>
            <a:prstGeom prst="parallelogram">
              <a:avLst>
                <a:gd name="adj" fmla="val 68506"/>
              </a:avLst>
            </a:prstGeom>
            <a:solidFill>
              <a:srgbClr val="FF9933">
                <a:alpha val="23137"/>
              </a:srgbClr>
            </a:solidFill>
            <a:ln w="9525"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Parallélogramme 71"/>
            <p:cNvSpPr/>
            <p:nvPr/>
          </p:nvSpPr>
          <p:spPr>
            <a:xfrm rot="16200000">
              <a:off x="5842823" y="2848222"/>
              <a:ext cx="1172734" cy="750116"/>
            </a:xfrm>
            <a:prstGeom prst="parallelogram">
              <a:avLst>
                <a:gd name="adj" fmla="val 68506"/>
              </a:avLst>
            </a:prstGeom>
            <a:solidFill>
              <a:srgbClr val="FF9933">
                <a:alpha val="23137"/>
              </a:srgbClr>
            </a:solidFill>
            <a:ln w="9525"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3381767" y="587521"/>
            <a:ext cx="5571125" cy="1989724"/>
            <a:chOff x="3381767" y="587521"/>
            <a:chExt cx="5571125" cy="1989724"/>
          </a:xfrm>
        </p:grpSpPr>
        <p:sp>
          <p:nvSpPr>
            <p:cNvPr id="56" name="Parallélogramme 55"/>
            <p:cNvSpPr/>
            <p:nvPr/>
          </p:nvSpPr>
          <p:spPr>
            <a:xfrm rot="2110110">
              <a:off x="6106460" y="587521"/>
              <a:ext cx="1456605" cy="789061"/>
            </a:xfrm>
            <a:prstGeom prst="parallelogram">
              <a:avLst>
                <a:gd name="adj" fmla="val 138670"/>
              </a:avLst>
            </a:prstGeom>
            <a:solidFill>
              <a:srgbClr val="BBE0E3"/>
            </a:solidFill>
            <a:ln w="9525">
              <a:prstDash val="lgDashDot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grpSp>
          <p:nvGrpSpPr>
            <p:cNvPr id="18" name="Groupe 17"/>
            <p:cNvGrpSpPr/>
            <p:nvPr/>
          </p:nvGrpSpPr>
          <p:grpSpPr>
            <a:xfrm>
              <a:off x="3381767" y="718067"/>
              <a:ext cx="5571125" cy="1859178"/>
              <a:chOff x="3385008" y="726332"/>
              <a:chExt cx="5571125" cy="1859178"/>
            </a:xfrm>
          </p:grpSpPr>
          <p:sp>
            <p:nvSpPr>
              <p:cNvPr id="73" name="Parallélogramme 72"/>
              <p:cNvSpPr/>
              <p:nvPr/>
            </p:nvSpPr>
            <p:spPr>
              <a:xfrm rot="16200000">
                <a:off x="5872859" y="1624085"/>
                <a:ext cx="1172734" cy="750116"/>
              </a:xfrm>
              <a:prstGeom prst="parallelogram">
                <a:avLst>
                  <a:gd name="adj" fmla="val 68506"/>
                </a:avLst>
              </a:prstGeom>
              <a:solidFill>
                <a:srgbClr val="FF9933">
                  <a:alpha val="23137"/>
                </a:srgbClr>
              </a:solidFill>
              <a:ln w="9525">
                <a:noFill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0" name="Groupe 9"/>
              <p:cNvGrpSpPr/>
              <p:nvPr/>
            </p:nvGrpSpPr>
            <p:grpSpPr>
              <a:xfrm>
                <a:off x="4572000" y="726332"/>
                <a:ext cx="4384133" cy="1838572"/>
                <a:chOff x="4572000" y="726332"/>
                <a:chExt cx="4384133" cy="1838572"/>
              </a:xfrm>
            </p:grpSpPr>
            <p:pic>
              <p:nvPicPr>
                <p:cNvPr id="77833" name="Image 11"/>
                <p:cNvPicPr>
                  <a:picLocks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75083" y="873902"/>
                  <a:ext cx="781050" cy="282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" name="Parallélogramme 12"/>
                <p:cNvSpPr/>
                <p:nvPr/>
              </p:nvSpPr>
              <p:spPr>
                <a:xfrm rot="2110110">
                  <a:off x="5421711" y="1546466"/>
                  <a:ext cx="1456605" cy="789061"/>
                </a:xfrm>
                <a:prstGeom prst="parallelogram">
                  <a:avLst>
                    <a:gd name="adj" fmla="val 138670"/>
                  </a:avLst>
                </a:prstGeom>
                <a:solidFill>
                  <a:srgbClr val="BBE0E3"/>
                </a:solidFill>
                <a:ln w="9525">
                  <a:prstDash val="lgDashDotDot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400" b="0" i="0" u="none" strike="noStrike" cap="none" normalizeH="0" baseline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7" name="Groupe 6"/>
                <p:cNvGrpSpPr/>
                <p:nvPr/>
              </p:nvGrpSpPr>
              <p:grpSpPr>
                <a:xfrm>
                  <a:off x="4572000" y="726332"/>
                  <a:ext cx="3650116" cy="1838572"/>
                  <a:chOff x="4572000" y="726332"/>
                  <a:chExt cx="3650116" cy="1838572"/>
                </a:xfrm>
              </p:grpSpPr>
              <p:sp>
                <p:nvSpPr>
                  <p:cNvPr id="3" name="Parallélogramme 2"/>
                  <p:cNvSpPr/>
                  <p:nvPr/>
                </p:nvSpPr>
                <p:spPr>
                  <a:xfrm rot="16200000">
                    <a:off x="4234267" y="1234556"/>
                    <a:ext cx="1838572" cy="822123"/>
                  </a:xfrm>
                  <a:prstGeom prst="parallelogram">
                    <a:avLst>
                      <a:gd name="adj" fmla="val 68506"/>
                    </a:avLst>
                  </a:prstGeom>
                  <a:ln w="952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fr-FR" sz="2400" b="0" i="0" u="none" strike="noStrike" cap="none" normalizeH="0" baseline="0" smtClean="0">
                      <a:ln>
                        <a:noFill/>
                      </a:ln>
                      <a:solidFill>
                        <a:schemeClr val="accent2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" name="Parallélogramme 19"/>
                  <p:cNvSpPr/>
                  <p:nvPr/>
                </p:nvSpPr>
                <p:spPr>
                  <a:xfrm rot="16200000">
                    <a:off x="5519818" y="1280474"/>
                    <a:ext cx="1838572" cy="730287"/>
                  </a:xfrm>
                  <a:prstGeom prst="parallelogram">
                    <a:avLst>
                      <a:gd name="adj" fmla="val 68506"/>
                    </a:avLst>
                  </a:prstGeom>
                  <a:ln w="952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fr-FR" sz="2400" b="0" i="0" u="none" strike="noStrike" cap="none" normalizeH="0" baseline="0" smtClean="0">
                      <a:ln>
                        <a:noFill/>
                      </a:ln>
                      <a:solidFill>
                        <a:schemeClr val="accent2"/>
                      </a:solidFill>
                      <a:effectLst/>
                      <a:latin typeface="Arial" charset="0"/>
                    </a:endParaRPr>
                  </a:p>
                </p:txBody>
              </p:sp>
              <p:cxnSp>
                <p:nvCxnSpPr>
                  <p:cNvPr id="6" name="Connecteur droit 5"/>
                  <p:cNvCxnSpPr/>
                  <p:nvPr/>
                </p:nvCxnSpPr>
                <p:spPr bwMode="auto">
                  <a:xfrm>
                    <a:off x="5340841" y="2078799"/>
                    <a:ext cx="335688" cy="23681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oval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8" name="Connecteur droit 37"/>
                  <p:cNvCxnSpPr/>
                  <p:nvPr/>
                </p:nvCxnSpPr>
                <p:spPr bwMode="auto">
                  <a:xfrm>
                    <a:off x="5356339" y="2292370"/>
                    <a:ext cx="335688" cy="23681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oval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9" name="Connecteur droit 38"/>
                  <p:cNvCxnSpPr/>
                  <p:nvPr/>
                </p:nvCxnSpPr>
                <p:spPr bwMode="auto">
                  <a:xfrm>
                    <a:off x="5331930" y="1860322"/>
                    <a:ext cx="335688" cy="23681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oval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0" name="Connecteur droit 39"/>
                  <p:cNvCxnSpPr/>
                  <p:nvPr/>
                </p:nvCxnSpPr>
                <p:spPr bwMode="auto">
                  <a:xfrm flipH="1" flipV="1">
                    <a:off x="4582016" y="1366282"/>
                    <a:ext cx="360040" cy="23990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oval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1" name="Connecteur droit 40"/>
                  <p:cNvCxnSpPr/>
                  <p:nvPr/>
                </p:nvCxnSpPr>
                <p:spPr bwMode="auto">
                  <a:xfrm flipH="1" flipV="1">
                    <a:off x="4579749" y="1566173"/>
                    <a:ext cx="360040" cy="23990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oval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2" name="Connecteur droit 41"/>
                  <p:cNvCxnSpPr/>
                  <p:nvPr/>
                </p:nvCxnSpPr>
                <p:spPr bwMode="auto">
                  <a:xfrm flipH="1" flipV="1">
                    <a:off x="4572000" y="1779930"/>
                    <a:ext cx="360040" cy="23990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oval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5" name="Connecteur droit 44"/>
                  <p:cNvCxnSpPr/>
                  <p:nvPr/>
                </p:nvCxnSpPr>
                <p:spPr bwMode="auto">
                  <a:xfrm>
                    <a:off x="6660175" y="1801155"/>
                    <a:ext cx="335688" cy="23681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oval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6" name="Connecteur droit 45"/>
                  <p:cNvCxnSpPr/>
                  <p:nvPr/>
                </p:nvCxnSpPr>
                <p:spPr bwMode="auto">
                  <a:xfrm>
                    <a:off x="6645839" y="1373827"/>
                    <a:ext cx="335688" cy="23681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oval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7" name="Connecteur droit 46"/>
                  <p:cNvCxnSpPr/>
                  <p:nvPr/>
                </p:nvCxnSpPr>
                <p:spPr bwMode="auto">
                  <a:xfrm>
                    <a:off x="6661337" y="1587398"/>
                    <a:ext cx="335688" cy="23681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oval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0" name="Connecteur droit 49"/>
                  <p:cNvCxnSpPr/>
                  <p:nvPr/>
                </p:nvCxnSpPr>
                <p:spPr bwMode="auto">
                  <a:xfrm flipH="1" flipV="1">
                    <a:off x="5975991" y="890873"/>
                    <a:ext cx="360040" cy="23990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oval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1" name="Connecteur droit 50"/>
                  <p:cNvCxnSpPr/>
                  <p:nvPr/>
                </p:nvCxnSpPr>
                <p:spPr bwMode="auto">
                  <a:xfrm flipH="1" flipV="1">
                    <a:off x="5945195" y="1121067"/>
                    <a:ext cx="360040" cy="23990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oval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2" name="Connecteur droit 51"/>
                  <p:cNvCxnSpPr/>
                  <p:nvPr/>
                </p:nvCxnSpPr>
                <p:spPr bwMode="auto">
                  <a:xfrm flipH="1" flipV="1">
                    <a:off x="5932403" y="1332756"/>
                    <a:ext cx="360040" cy="23990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oval" w="med" len="med"/>
                    <a:tailEnd type="none" w="med" len="med"/>
                  </a:ln>
                  <a:effectLst/>
                </p:spPr>
              </p:cxnSp>
              <p:sp>
                <p:nvSpPr>
                  <p:cNvPr id="32" name="Parallélogramme 31"/>
                  <p:cNvSpPr/>
                  <p:nvPr/>
                </p:nvSpPr>
                <p:spPr>
                  <a:xfrm rot="2110110">
                    <a:off x="4762480" y="1093582"/>
                    <a:ext cx="1390770" cy="789546"/>
                  </a:xfrm>
                  <a:prstGeom prst="parallelogram">
                    <a:avLst>
                      <a:gd name="adj" fmla="val 138670"/>
                    </a:avLst>
                  </a:prstGeom>
                  <a:solidFill>
                    <a:schemeClr val="accent1"/>
                  </a:solidFill>
                  <a:ln w="9525">
                    <a:prstDash val="lgDashDotDot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fr-FR" sz="2400" b="0" i="0" u="none" strike="noStrike" cap="none" normalizeH="0" baseline="0" smtClean="0">
                      <a:ln>
                        <a:noFill/>
                      </a:ln>
                      <a:solidFill>
                        <a:schemeClr val="accent2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5" name="Parallélogramme 54"/>
                  <p:cNvSpPr/>
                  <p:nvPr/>
                </p:nvSpPr>
                <p:spPr>
                  <a:xfrm rot="2110110">
                    <a:off x="6765511" y="1068330"/>
                    <a:ext cx="1456605" cy="789061"/>
                  </a:xfrm>
                  <a:prstGeom prst="parallelogram">
                    <a:avLst>
                      <a:gd name="adj" fmla="val 138670"/>
                    </a:avLst>
                  </a:prstGeom>
                  <a:solidFill>
                    <a:srgbClr val="BBE0E3"/>
                  </a:solidFill>
                  <a:ln w="9525">
                    <a:prstDash val="lgDashDotDot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fr-FR" sz="2400" b="0" i="0" u="none" strike="noStrike" cap="none" normalizeH="0" baseline="0" smtClean="0">
                      <a:ln>
                        <a:noFill/>
                      </a:ln>
                      <a:solidFill>
                        <a:schemeClr val="accent2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8" name="Flèche droite 7"/>
              <p:cNvSpPr/>
              <p:nvPr/>
            </p:nvSpPr>
            <p:spPr>
              <a:xfrm rot="20665056">
                <a:off x="3385008" y="1630694"/>
                <a:ext cx="978408" cy="287660"/>
              </a:xfrm>
              <a:prstGeom prst="rightArrow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4" name="Parallélogramme 73"/>
              <p:cNvSpPr/>
              <p:nvPr/>
            </p:nvSpPr>
            <p:spPr>
              <a:xfrm rot="16200000">
                <a:off x="4550158" y="972533"/>
                <a:ext cx="1222287" cy="806627"/>
              </a:xfrm>
              <a:prstGeom prst="parallelogram">
                <a:avLst>
                  <a:gd name="adj" fmla="val 68506"/>
                </a:avLst>
              </a:prstGeom>
              <a:solidFill>
                <a:srgbClr val="FF9933">
                  <a:alpha val="23137"/>
                </a:srgbClr>
              </a:solidFill>
              <a:ln w="9525">
                <a:noFill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25" name="Groupe 24"/>
          <p:cNvGrpSpPr/>
          <p:nvPr/>
        </p:nvGrpSpPr>
        <p:grpSpPr>
          <a:xfrm>
            <a:off x="323528" y="1118215"/>
            <a:ext cx="2816464" cy="2094514"/>
            <a:chOff x="155865" y="1118138"/>
            <a:chExt cx="2816464" cy="2094514"/>
          </a:xfrm>
        </p:grpSpPr>
        <p:grpSp>
          <p:nvGrpSpPr>
            <p:cNvPr id="23" name="Groupe 22"/>
            <p:cNvGrpSpPr/>
            <p:nvPr/>
          </p:nvGrpSpPr>
          <p:grpSpPr>
            <a:xfrm>
              <a:off x="155865" y="1140243"/>
              <a:ext cx="2816464" cy="2072409"/>
              <a:chOff x="155865" y="1140243"/>
              <a:chExt cx="2816464" cy="2072409"/>
            </a:xfrm>
          </p:grpSpPr>
          <p:sp>
            <p:nvSpPr>
              <p:cNvPr id="80" name="Parallélogramme 79"/>
              <p:cNvSpPr/>
              <p:nvPr/>
            </p:nvSpPr>
            <p:spPr>
              <a:xfrm rot="16200000">
                <a:off x="-9240" y="2125292"/>
                <a:ext cx="1172734" cy="842524"/>
              </a:xfrm>
              <a:prstGeom prst="parallelogram">
                <a:avLst>
                  <a:gd name="adj" fmla="val 68506"/>
                </a:avLst>
              </a:prstGeom>
              <a:solidFill>
                <a:srgbClr val="FF9933">
                  <a:alpha val="23137"/>
                </a:srgbClr>
              </a:solidFill>
              <a:ln w="9525">
                <a:noFill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Parallélogramme 100"/>
              <p:cNvSpPr/>
              <p:nvPr/>
            </p:nvSpPr>
            <p:spPr>
              <a:xfrm rot="2110110">
                <a:off x="539791" y="1927480"/>
                <a:ext cx="1164314" cy="592946"/>
              </a:xfrm>
              <a:prstGeom prst="parallelogram">
                <a:avLst>
                  <a:gd name="adj" fmla="val 138670"/>
                </a:avLst>
              </a:prstGeom>
              <a:solidFill>
                <a:srgbClr val="BBE0E3"/>
              </a:solidFill>
              <a:ln w="9525">
                <a:prstDash val="lgDashDot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3" name="Parallélogramme 102"/>
              <p:cNvSpPr/>
              <p:nvPr/>
            </p:nvSpPr>
            <p:spPr>
              <a:xfrm rot="16200000">
                <a:off x="-331959" y="1781967"/>
                <a:ext cx="1838572" cy="822123"/>
              </a:xfrm>
              <a:prstGeom prst="parallelogram">
                <a:avLst>
                  <a:gd name="adj" fmla="val 68506"/>
                </a:avLst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8" name="Parallélogramme 97"/>
              <p:cNvSpPr/>
              <p:nvPr/>
            </p:nvSpPr>
            <p:spPr>
              <a:xfrm rot="16200000">
                <a:off x="-16068" y="1519944"/>
                <a:ext cx="1222287" cy="806627"/>
              </a:xfrm>
              <a:prstGeom prst="parallelogram">
                <a:avLst>
                  <a:gd name="adj" fmla="val 68506"/>
                </a:avLst>
              </a:prstGeom>
              <a:solidFill>
                <a:srgbClr val="FF9933">
                  <a:alpha val="23137"/>
                </a:srgbClr>
              </a:solidFill>
              <a:ln w="9525">
                <a:noFill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20" name="直線矢印コネクタ 14"/>
              <p:cNvCxnSpPr/>
              <p:nvPr/>
            </p:nvCxnSpPr>
            <p:spPr bwMode="auto">
              <a:xfrm>
                <a:off x="467544" y="2142004"/>
                <a:ext cx="306295" cy="19062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21" name="直線矢印コネクタ 14"/>
              <p:cNvCxnSpPr/>
              <p:nvPr/>
            </p:nvCxnSpPr>
            <p:spPr bwMode="auto">
              <a:xfrm>
                <a:off x="1475656" y="2096263"/>
                <a:ext cx="306295" cy="19062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22" name="直線矢印コネクタ 14"/>
              <p:cNvCxnSpPr/>
              <p:nvPr/>
            </p:nvCxnSpPr>
            <p:spPr bwMode="auto">
              <a:xfrm>
                <a:off x="1475656" y="1844824"/>
                <a:ext cx="306295" cy="19062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23" name="直線矢印コネクタ 14"/>
              <p:cNvCxnSpPr/>
              <p:nvPr/>
            </p:nvCxnSpPr>
            <p:spPr bwMode="auto">
              <a:xfrm>
                <a:off x="1506652" y="1580039"/>
                <a:ext cx="306295" cy="19062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24" name="直線矢印コネクタ 14"/>
              <p:cNvCxnSpPr/>
              <p:nvPr/>
            </p:nvCxnSpPr>
            <p:spPr bwMode="auto">
              <a:xfrm>
                <a:off x="1457393" y="2374279"/>
                <a:ext cx="306295" cy="19062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25" name="直線矢印コネクタ 14"/>
              <p:cNvCxnSpPr/>
              <p:nvPr/>
            </p:nvCxnSpPr>
            <p:spPr bwMode="auto">
              <a:xfrm>
                <a:off x="1450142" y="2621414"/>
                <a:ext cx="306295" cy="19062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sp>
            <p:nvSpPr>
              <p:cNvPr id="126" name="Parallélogramme 125"/>
              <p:cNvSpPr/>
              <p:nvPr/>
            </p:nvSpPr>
            <p:spPr>
              <a:xfrm rot="16200000">
                <a:off x="1520657" y="1727816"/>
                <a:ext cx="2039246" cy="864099"/>
              </a:xfrm>
              <a:prstGeom prst="parallelogram">
                <a:avLst>
                  <a:gd name="adj" fmla="val 68506"/>
                </a:avLst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27" name="直線矢印コネクタ 14"/>
              <p:cNvCxnSpPr/>
              <p:nvPr/>
            </p:nvCxnSpPr>
            <p:spPr bwMode="auto">
              <a:xfrm>
                <a:off x="2396261" y="2063100"/>
                <a:ext cx="306295" cy="19062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28" name="直線矢印コネクタ 14"/>
              <p:cNvCxnSpPr/>
              <p:nvPr/>
            </p:nvCxnSpPr>
            <p:spPr bwMode="auto">
              <a:xfrm>
                <a:off x="2396261" y="1811661"/>
                <a:ext cx="306295" cy="19062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29" name="直線矢印コネクタ 14"/>
              <p:cNvCxnSpPr/>
              <p:nvPr/>
            </p:nvCxnSpPr>
            <p:spPr bwMode="auto">
              <a:xfrm>
                <a:off x="2427257" y="1546876"/>
                <a:ext cx="306295" cy="19062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30" name="直線矢印コネクタ 14"/>
              <p:cNvCxnSpPr/>
              <p:nvPr/>
            </p:nvCxnSpPr>
            <p:spPr bwMode="auto">
              <a:xfrm>
                <a:off x="2377998" y="2341116"/>
                <a:ext cx="306295" cy="19062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31" name="直線矢印コネクタ 14"/>
              <p:cNvCxnSpPr/>
              <p:nvPr/>
            </p:nvCxnSpPr>
            <p:spPr bwMode="auto">
              <a:xfrm>
                <a:off x="2370747" y="2588251"/>
                <a:ext cx="306295" cy="19062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sp>
            <p:nvSpPr>
              <p:cNvPr id="132" name="Parallélogramme 131"/>
              <p:cNvSpPr/>
              <p:nvPr/>
            </p:nvSpPr>
            <p:spPr>
              <a:xfrm rot="2110110">
                <a:off x="1578841" y="1654895"/>
                <a:ext cx="1050439" cy="547664"/>
              </a:xfrm>
              <a:prstGeom prst="parallelogram">
                <a:avLst>
                  <a:gd name="adj" fmla="val 138670"/>
                </a:avLst>
              </a:prstGeom>
              <a:solidFill>
                <a:srgbClr val="BBE0E3"/>
              </a:solidFill>
              <a:ln w="9525">
                <a:prstDash val="lgDashDot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4" name="Parallélogramme 103"/>
              <p:cNvSpPr/>
              <p:nvPr/>
            </p:nvSpPr>
            <p:spPr>
              <a:xfrm rot="16200000">
                <a:off x="600052" y="1760979"/>
                <a:ext cx="2039246" cy="864099"/>
              </a:xfrm>
              <a:prstGeom prst="parallelogram">
                <a:avLst>
                  <a:gd name="adj" fmla="val 68506"/>
                </a:avLst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133" name="Image 132"/>
            <p:cNvPicPr>
              <a:picLocks/>
            </p:cNvPicPr>
            <p:nvPr>
              <p:custDataLst>
                <p:tags r:id="rId7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767" y="1118138"/>
              <a:ext cx="673100" cy="241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</p:grpSp>
      <p:pic>
        <p:nvPicPr>
          <p:cNvPr id="26" name="Image 25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829817"/>
            <a:ext cx="1168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27" name="Image 26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847804"/>
            <a:ext cx="32893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34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" grpId="0"/>
      <p:bldP spid="94" grpId="0"/>
      <p:bldP spid="96" grpId="0"/>
      <p:bldP spid="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250825" y="80963"/>
            <a:ext cx="8642350" cy="706437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C00000"/>
                </a:solidFill>
                <a:cs typeface="Arial" panose="020B0604020202020204" pitchFamily="34" charset="0"/>
              </a:rPr>
              <a:t>Equations on µ</a:t>
            </a:r>
            <a:endParaRPr lang="fr-FR" altLang="en-US" sz="2800" dirty="0" smtClean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78852" name="Image 1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460" y="1928476"/>
            <a:ext cx="465772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67544" y="2463084"/>
            <a:ext cx="84135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sz="1800" dirty="0">
                <a:solidFill>
                  <a:schemeClr val="accent2"/>
                </a:solidFill>
              </a:rPr>
              <a:t>  </a:t>
            </a:r>
            <a:r>
              <a:rPr lang="en-US" altLang="en-US" sz="1800" dirty="0">
                <a:solidFill>
                  <a:schemeClr val="accent2"/>
                </a:solidFill>
              </a:rPr>
              <a:t>We </a:t>
            </a:r>
            <a:r>
              <a:rPr lang="en-US" altLang="en-US" sz="1800" dirty="0" smtClean="0">
                <a:solidFill>
                  <a:schemeClr val="accent2"/>
                </a:solidFill>
              </a:rPr>
              <a:t>interpret </a:t>
            </a:r>
            <a:r>
              <a:rPr lang="en-US" altLang="en-US" sz="1800" dirty="0">
                <a:solidFill>
                  <a:schemeClr val="accent2"/>
                </a:solidFill>
              </a:rPr>
              <a:t>µ as a linear combination of solutions of the last equation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</a:rPr>
              <a:t>    with short cuts,</a:t>
            </a:r>
            <a:r>
              <a:rPr lang="en-GB" altLang="en-US" sz="1800" dirty="0">
                <a:solidFill>
                  <a:schemeClr val="accent2"/>
                </a:solidFill>
              </a:rPr>
              <a:t> with </a:t>
            </a:r>
            <a:r>
              <a:rPr lang="en-GB" altLang="en-US" sz="1800" dirty="0" err="1">
                <a:solidFill>
                  <a:schemeClr val="accent2"/>
                </a:solidFill>
              </a:rPr>
              <a:t>i</a:t>
            </a:r>
            <a:r>
              <a:rPr lang="en-GB" altLang="en-US" sz="1800" dirty="0">
                <a:solidFill>
                  <a:schemeClr val="accent2"/>
                </a:solidFill>
              </a:rPr>
              <a:t>-periodic coefficients packed into </a:t>
            </a:r>
            <a:r>
              <a:rPr lang="en-GB" altLang="en-US" sz="1800" dirty="0" err="1">
                <a:solidFill>
                  <a:schemeClr val="accent2"/>
                </a:solidFill>
              </a:rPr>
              <a:t>antisymmetric</a:t>
            </a:r>
            <a:r>
              <a:rPr lang="en-GB" altLang="en-US" sz="1800" dirty="0">
                <a:solidFill>
                  <a:schemeClr val="accent2"/>
                </a:solidFill>
              </a:rPr>
              <a:t> </a:t>
            </a:r>
            <a:r>
              <a:rPr lang="el-GR" altLang="en-US" sz="1800" dirty="0" smtClean="0">
                <a:solidFill>
                  <a:schemeClr val="accent2"/>
                </a:solidFill>
              </a:rPr>
              <a:t>ω</a:t>
            </a:r>
            <a:r>
              <a:rPr lang="en-GB" altLang="en-US" sz="1800" dirty="0" smtClean="0">
                <a:solidFill>
                  <a:schemeClr val="accent2"/>
                </a:solidFill>
              </a:rPr>
              <a:t>-matrix</a:t>
            </a:r>
            <a:r>
              <a:rPr lang="en-US" altLang="en-US" sz="1800" dirty="0" smtClean="0">
                <a:solidFill>
                  <a:schemeClr val="accent2"/>
                </a:solidFill>
              </a:rPr>
              <a:t> </a:t>
            </a:r>
            <a:endParaRPr lang="en-GB" altLang="en-US" sz="1800" dirty="0">
              <a:solidFill>
                <a:schemeClr val="accent2"/>
              </a:solidFill>
            </a:endParaRPr>
          </a:p>
        </p:txBody>
      </p:sp>
      <p:pic>
        <p:nvPicPr>
          <p:cNvPr id="78855" name="Image 3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991" y="3214440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467544" y="1892436"/>
            <a:ext cx="34451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sz="1800" dirty="0">
                <a:solidFill>
                  <a:schemeClr val="accent2"/>
                </a:solidFill>
              </a:rPr>
              <a:t>  </a:t>
            </a:r>
            <a:r>
              <a:rPr lang="en-GB" altLang="en-US" sz="1800" dirty="0" smtClean="0">
                <a:solidFill>
                  <a:schemeClr val="accent2"/>
                </a:solidFill>
              </a:rPr>
              <a:t>Similar eq. from  QQ-relations</a:t>
            </a:r>
            <a:endParaRPr lang="en-GB" altLang="en-US" sz="1800" dirty="0">
              <a:solidFill>
                <a:schemeClr val="accent2"/>
              </a:solidFill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447513" y="918807"/>
            <a:ext cx="6715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sz="1800" dirty="0">
                <a:solidFill>
                  <a:schemeClr val="accent2"/>
                </a:solidFill>
              </a:rPr>
              <a:t>  </a:t>
            </a:r>
            <a:r>
              <a:rPr lang="en-GB" altLang="en-US" sz="1800" dirty="0" smtClean="0">
                <a:solidFill>
                  <a:schemeClr val="accent2"/>
                </a:solidFill>
              </a:rPr>
              <a:t>From                       and its analytic continuation trough the cut</a:t>
            </a:r>
          </a:p>
          <a:p>
            <a:pPr algn="l" eaLnBrk="1" hangingPunct="1">
              <a:spcBef>
                <a:spcPct val="0"/>
              </a:spcBef>
              <a:buNone/>
            </a:pPr>
            <a:r>
              <a:rPr lang="en-GB" altLang="en-US" sz="1800" dirty="0">
                <a:solidFill>
                  <a:schemeClr val="accent2"/>
                </a:solidFill>
              </a:rPr>
              <a:t> </a:t>
            </a:r>
            <a:r>
              <a:rPr lang="en-GB" altLang="en-US" sz="1800" dirty="0" smtClean="0">
                <a:solidFill>
                  <a:schemeClr val="accent2"/>
                </a:solidFill>
              </a:rPr>
              <a:t>  we conclude that</a:t>
            </a:r>
            <a:endParaRPr lang="en-GB" altLang="en-US" sz="1800" dirty="0">
              <a:solidFill>
                <a:schemeClr val="accent2"/>
              </a:solidFill>
            </a:endParaRPr>
          </a:p>
        </p:txBody>
      </p:sp>
      <p:pic>
        <p:nvPicPr>
          <p:cNvPr id="2" name="Imag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872" y="979895"/>
            <a:ext cx="12192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583563" y="5865058"/>
            <a:ext cx="83824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sz="1800" dirty="0" smtClean="0">
                <a:solidFill>
                  <a:schemeClr val="accent2"/>
                </a:solidFill>
              </a:rPr>
              <a:t>   </a:t>
            </a:r>
            <a:r>
              <a:rPr lang="en-GB" altLang="en-US" sz="1800" dirty="0">
                <a:solidFill>
                  <a:schemeClr val="accent2"/>
                </a:solidFill>
              </a:rPr>
              <a:t>S</a:t>
            </a:r>
            <a:r>
              <a:rPr lang="en-GB" altLang="en-US" sz="1800" dirty="0" smtClean="0">
                <a:solidFill>
                  <a:schemeClr val="accent2"/>
                </a:solidFill>
              </a:rPr>
              <a:t>imilar Riemann-Hilbert equations can be written on          and  </a:t>
            </a:r>
            <a:r>
              <a:rPr lang="el-GR" altLang="en-US" sz="1800" dirty="0" smtClean="0">
                <a:solidFill>
                  <a:schemeClr val="accent2"/>
                </a:solidFill>
              </a:rPr>
              <a:t>ω</a:t>
            </a:r>
            <a:r>
              <a:rPr lang="en-GB" altLang="en-US" sz="1800" dirty="0" smtClean="0">
                <a:solidFill>
                  <a:schemeClr val="accent2"/>
                </a:solidFill>
              </a:rPr>
              <a:t>  (long cuts)</a:t>
            </a:r>
            <a:r>
              <a:rPr lang="en-US" altLang="en-US" sz="1800" dirty="0" smtClean="0">
                <a:solidFill>
                  <a:schemeClr val="accent2"/>
                </a:solidFill>
              </a:rPr>
              <a:t> </a:t>
            </a:r>
            <a:endParaRPr lang="en-GB" altLang="en-US" sz="1800" dirty="0">
              <a:solidFill>
                <a:schemeClr val="accent2"/>
              </a:solidFill>
            </a:endParaRPr>
          </a:p>
        </p:txBody>
      </p:sp>
      <p:pic>
        <p:nvPicPr>
          <p:cNvPr id="6" name="Image 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836" y="1491321"/>
            <a:ext cx="50165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25" name="Image 2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48783"/>
            <a:ext cx="1221619" cy="29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550762" y="3861048"/>
            <a:ext cx="55746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sz="1800" dirty="0">
                <a:solidFill>
                  <a:schemeClr val="accent2"/>
                </a:solidFill>
              </a:rPr>
              <a:t>  </a:t>
            </a:r>
            <a:r>
              <a:rPr lang="en-GB" altLang="en-US" sz="1800" dirty="0" smtClean="0">
                <a:solidFill>
                  <a:schemeClr val="accent2"/>
                </a:solidFill>
              </a:rPr>
              <a:t>The Riemann-Hilbert equation on </a:t>
            </a:r>
            <a:r>
              <a:rPr lang="en-US" altLang="en-US" sz="1800" dirty="0">
                <a:cs typeface="Arial" panose="020B0604020202020204" pitchFamily="34" charset="0"/>
              </a:rPr>
              <a:t>µ</a:t>
            </a:r>
            <a:r>
              <a:rPr lang="en-GB" altLang="en-US" sz="1800" dirty="0" smtClean="0">
                <a:solidFill>
                  <a:schemeClr val="accent2"/>
                </a:solidFill>
              </a:rPr>
              <a:t>  takes the form</a:t>
            </a:r>
            <a:endParaRPr lang="en-GB" altLang="en-US" sz="1800" dirty="0">
              <a:solidFill>
                <a:schemeClr val="accent2"/>
              </a:solidFill>
            </a:endParaRP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539552" y="4859868"/>
            <a:ext cx="50353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sz="1800" dirty="0">
                <a:solidFill>
                  <a:schemeClr val="accent2"/>
                </a:solidFill>
              </a:rPr>
              <a:t>  </a:t>
            </a:r>
            <a:r>
              <a:rPr lang="en-GB" altLang="en-US" sz="1800" dirty="0" smtClean="0">
                <a:solidFill>
                  <a:schemeClr val="accent2"/>
                </a:solidFill>
              </a:rPr>
              <a:t>Using                           and pseudo-periodicity</a:t>
            </a:r>
          </a:p>
          <a:p>
            <a:pPr algn="l" eaLnBrk="1" hangingPunct="1">
              <a:spcBef>
                <a:spcPct val="0"/>
              </a:spcBef>
              <a:buNone/>
            </a:pPr>
            <a:r>
              <a:rPr lang="en-GB" altLang="en-US" sz="1800" dirty="0">
                <a:solidFill>
                  <a:schemeClr val="accent2"/>
                </a:solidFill>
              </a:rPr>
              <a:t> </a:t>
            </a:r>
            <a:r>
              <a:rPr lang="en-GB" altLang="en-US" sz="1800" dirty="0" smtClean="0">
                <a:solidFill>
                  <a:schemeClr val="accent2"/>
                </a:solidFill>
              </a:rPr>
              <a:t>   we rewrite it as a finite difference equation </a:t>
            </a:r>
            <a:endParaRPr lang="en-GB" altLang="en-US" sz="1800" dirty="0">
              <a:solidFill>
                <a:schemeClr val="accent2"/>
              </a:solidFill>
            </a:endParaRPr>
          </a:p>
        </p:txBody>
      </p:sp>
      <p:pic>
        <p:nvPicPr>
          <p:cNvPr id="30" name="Image 29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634" y="4897939"/>
            <a:ext cx="1221619" cy="29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31" name="Image 1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406" y="4927830"/>
            <a:ext cx="2314826" cy="26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148" y="5567602"/>
            <a:ext cx="34798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10" name="Image 9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269" y="4411447"/>
            <a:ext cx="2679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11" name="Image 10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980390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12" name="Image 11"/>
          <p:cNvPicPr>
            <a:picLocks/>
          </p:cNvPicPr>
          <p:nvPr>
            <p:custDataLst>
              <p:tags r:id="rId9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98" y="6344037"/>
            <a:ext cx="12573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24" name="Image 23"/>
          <p:cNvPicPr>
            <a:picLocks/>
          </p:cNvPicPr>
          <p:nvPr>
            <p:custDataLst>
              <p:tags r:id="rId10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584" y="6376096"/>
            <a:ext cx="27686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50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/>
      <p:bldP spid="17" grpId="0"/>
      <p:bldP spid="23" grpId="0"/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46"/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387" y="849470"/>
            <a:ext cx="5181466" cy="1043278"/>
          </a:xfrm>
          <a:prstGeom prst="rect">
            <a:avLst/>
          </a:prstGeom>
        </p:spPr>
      </p:pic>
      <p:sp>
        <p:nvSpPr>
          <p:cNvPr id="55" name="Rectangle 30"/>
          <p:cNvSpPr>
            <a:spLocks noChangeArrowheads="1"/>
          </p:cNvSpPr>
          <p:nvPr/>
        </p:nvSpPr>
        <p:spPr bwMode="auto">
          <a:xfrm>
            <a:off x="6391120" y="556206"/>
            <a:ext cx="27510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 dirty="0" err="1" smtClean="0">
                <a:solidFill>
                  <a:srgbClr val="00CC00"/>
                </a:solidFill>
              </a:rPr>
              <a:t>Gromov</a:t>
            </a:r>
            <a:r>
              <a:rPr lang="en-GB" sz="1200" b="1" dirty="0" smtClean="0">
                <a:solidFill>
                  <a:srgbClr val="00CC00"/>
                </a:solidFill>
              </a:rPr>
              <a:t>, V.K., </a:t>
            </a:r>
            <a:r>
              <a:rPr lang="en-GB" sz="1200" b="1" dirty="0" err="1" smtClean="0">
                <a:solidFill>
                  <a:srgbClr val="00CC00"/>
                </a:solidFill>
              </a:rPr>
              <a:t>Leurent</a:t>
            </a:r>
            <a:r>
              <a:rPr lang="en-GB" sz="1200" b="1" dirty="0" smtClean="0">
                <a:solidFill>
                  <a:srgbClr val="00CC00"/>
                </a:solidFill>
              </a:rPr>
              <a:t>, </a:t>
            </a:r>
            <a:r>
              <a:rPr lang="en-GB" sz="1200" b="1" dirty="0" err="1" smtClean="0">
                <a:solidFill>
                  <a:srgbClr val="00CC00"/>
                </a:solidFill>
              </a:rPr>
              <a:t>Volin</a:t>
            </a:r>
            <a:r>
              <a:rPr lang="en-GB" sz="1200" b="1" dirty="0" smtClean="0">
                <a:solidFill>
                  <a:srgbClr val="00CC00"/>
                </a:solidFill>
              </a:rPr>
              <a:t>  2013</a:t>
            </a:r>
            <a:endParaRPr lang="en-US" sz="1200" dirty="0"/>
          </a:p>
        </p:txBody>
      </p:sp>
      <p:grpSp>
        <p:nvGrpSpPr>
          <p:cNvPr id="64" name="Groupe 63"/>
          <p:cNvGrpSpPr/>
          <p:nvPr/>
        </p:nvGrpSpPr>
        <p:grpSpPr>
          <a:xfrm>
            <a:off x="1801161" y="3470558"/>
            <a:ext cx="1917641" cy="1632670"/>
            <a:chOff x="675586" y="1360485"/>
            <a:chExt cx="2267686" cy="1584176"/>
          </a:xfrm>
        </p:grpSpPr>
        <p:sp>
          <p:nvSpPr>
            <p:cNvPr id="67" name="Rectangle 66"/>
            <p:cNvSpPr/>
            <p:nvPr/>
          </p:nvSpPr>
          <p:spPr>
            <a:xfrm>
              <a:off x="778865" y="1360485"/>
              <a:ext cx="1848919" cy="1584176"/>
            </a:xfrm>
            <a:prstGeom prst="rect">
              <a:avLst/>
            </a:prstGeom>
            <a:solidFill>
              <a:srgbClr val="FFFF00"/>
            </a:solidFill>
            <a:ln w="9525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cxnSp>
          <p:nvCxnSpPr>
            <p:cNvPr id="69" name="直線矢印コネクタ 8"/>
            <p:cNvCxnSpPr/>
            <p:nvPr/>
          </p:nvCxnSpPr>
          <p:spPr bwMode="auto">
            <a:xfrm flipV="1">
              <a:off x="675586" y="2099360"/>
              <a:ext cx="2267686" cy="2093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0" name="直線矢印コネクタ 14"/>
            <p:cNvCxnSpPr/>
            <p:nvPr/>
          </p:nvCxnSpPr>
          <p:spPr bwMode="auto">
            <a:xfrm>
              <a:off x="1142186" y="2115057"/>
              <a:ext cx="766095" cy="813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sp>
        <p:nvSpPr>
          <p:cNvPr id="84" name="Flèche courbée vers la gauche 83"/>
          <p:cNvSpPr/>
          <p:nvPr/>
        </p:nvSpPr>
        <p:spPr>
          <a:xfrm>
            <a:off x="4060872" y="3842564"/>
            <a:ext cx="658892" cy="1065740"/>
          </a:xfrm>
          <a:prstGeom prst="curvedLeftArrow">
            <a:avLst/>
          </a:prstGeom>
          <a:solidFill>
            <a:srgbClr val="00B050"/>
          </a:solidFill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4787609" y="3534364"/>
            <a:ext cx="2505923" cy="1660625"/>
            <a:chOff x="4787609" y="3928615"/>
            <a:chExt cx="2505923" cy="1660625"/>
          </a:xfrm>
        </p:grpSpPr>
        <p:grpSp>
          <p:nvGrpSpPr>
            <p:cNvPr id="7" name="Groupe 6"/>
            <p:cNvGrpSpPr/>
            <p:nvPr/>
          </p:nvGrpSpPr>
          <p:grpSpPr>
            <a:xfrm>
              <a:off x="5227821" y="3928615"/>
              <a:ext cx="2065711" cy="1660625"/>
              <a:chOff x="5220072" y="3928615"/>
              <a:chExt cx="2065711" cy="1660625"/>
            </a:xfrm>
          </p:grpSpPr>
          <p:grpSp>
            <p:nvGrpSpPr>
              <p:cNvPr id="76" name="Groupe 75"/>
              <p:cNvGrpSpPr/>
              <p:nvPr/>
            </p:nvGrpSpPr>
            <p:grpSpPr>
              <a:xfrm>
                <a:off x="5220072" y="3928615"/>
                <a:ext cx="2065711" cy="1660625"/>
                <a:chOff x="4892128" y="1154200"/>
                <a:chExt cx="3892767" cy="2282463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5287843" y="1154200"/>
                  <a:ext cx="3028876" cy="228246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400" b="0" i="0" u="none" strike="noStrike" cap="none" normalizeH="0" baseline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82" name="Straight Arrow Connector 170"/>
                <p:cNvCxnSpPr>
                  <a:cxnSpLocks noChangeShapeType="1"/>
                </p:cNvCxnSpPr>
                <p:nvPr/>
              </p:nvCxnSpPr>
              <p:spPr bwMode="auto">
                <a:xfrm>
                  <a:off x="4892128" y="2256079"/>
                  <a:ext cx="3892767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83" name="Picture 25" descr="tmp.bmp"/>
                <p:cNvPicPr>
                  <a:picLocks/>
                </p:cNvPicPr>
                <p:nvPr>
                  <p:custDataLst>
                    <p:tags r:id="rId15"/>
                  </p:custDataLst>
                </p:nvPr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20555" y="1311612"/>
                  <a:ext cx="238599" cy="1477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cxnSp>
            <p:nvCxnSpPr>
              <p:cNvPr id="77" name="直線矢印コネクタ 14"/>
              <p:cNvCxnSpPr/>
              <p:nvPr/>
            </p:nvCxnSpPr>
            <p:spPr bwMode="auto">
              <a:xfrm flipV="1">
                <a:off x="5908641" y="4726415"/>
                <a:ext cx="547930" cy="8951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78" name="直線矢印コネクタ 14"/>
              <p:cNvCxnSpPr/>
              <p:nvPr/>
            </p:nvCxnSpPr>
            <p:spPr bwMode="auto">
              <a:xfrm flipV="1">
                <a:off x="5908641" y="5011721"/>
                <a:ext cx="547930" cy="8951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79" name="直線矢印コネクタ 14"/>
              <p:cNvCxnSpPr/>
              <p:nvPr/>
            </p:nvCxnSpPr>
            <p:spPr bwMode="auto">
              <a:xfrm flipV="1">
                <a:off x="5908641" y="5297027"/>
                <a:ext cx="547930" cy="8951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</p:grpSp>
        <p:grpSp>
          <p:nvGrpSpPr>
            <p:cNvPr id="9" name="Groupe 8"/>
            <p:cNvGrpSpPr/>
            <p:nvPr/>
          </p:nvGrpSpPr>
          <p:grpSpPr>
            <a:xfrm>
              <a:off x="5908642" y="4174133"/>
              <a:ext cx="547930" cy="300709"/>
              <a:chOff x="5908642" y="4174133"/>
              <a:chExt cx="547930" cy="300709"/>
            </a:xfrm>
          </p:grpSpPr>
          <p:cxnSp>
            <p:nvCxnSpPr>
              <p:cNvPr id="73" name="直線矢印コネクタ 14"/>
              <p:cNvCxnSpPr/>
              <p:nvPr/>
            </p:nvCxnSpPr>
            <p:spPr bwMode="auto">
              <a:xfrm flipV="1">
                <a:off x="5908642" y="4465694"/>
                <a:ext cx="547930" cy="9148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74" name="直線矢印コネクタ 14"/>
              <p:cNvCxnSpPr/>
              <p:nvPr/>
            </p:nvCxnSpPr>
            <p:spPr bwMode="auto">
              <a:xfrm flipV="1">
                <a:off x="5908642" y="4174133"/>
                <a:ext cx="547930" cy="9148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</p:grpSp>
        <p:pic>
          <p:nvPicPr>
            <p:cNvPr id="90" name="Image 89"/>
            <p:cNvPicPr>
              <a:picLocks/>
            </p:cNvPicPr>
            <p:nvPr>
              <p:custDataLst>
                <p:tags r:id="rId14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609" y="4578815"/>
              <a:ext cx="292100" cy="31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cxnSp>
        <p:nvCxnSpPr>
          <p:cNvPr id="91" name="直線矢印コネクタ 14"/>
          <p:cNvCxnSpPr/>
          <p:nvPr/>
        </p:nvCxnSpPr>
        <p:spPr bwMode="auto">
          <a:xfrm flipV="1">
            <a:off x="2236642" y="4577788"/>
            <a:ext cx="646344" cy="46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oval" w="med" len="med"/>
            <a:tailEnd type="oval" w="med" len="med"/>
          </a:ln>
          <a:effectLst/>
        </p:spPr>
      </p:cxnSp>
      <p:cxnSp>
        <p:nvCxnSpPr>
          <p:cNvPr id="92" name="直線矢印コネクタ 14"/>
          <p:cNvCxnSpPr/>
          <p:nvPr/>
        </p:nvCxnSpPr>
        <p:spPr bwMode="auto">
          <a:xfrm flipV="1">
            <a:off x="2208434" y="3946777"/>
            <a:ext cx="646344" cy="46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oval" w="med" len="med"/>
            <a:tailEnd type="oval" w="med" len="med"/>
          </a:ln>
          <a:effectLst/>
        </p:spPr>
      </p:cxnSp>
      <p:sp>
        <p:nvSpPr>
          <p:cNvPr id="93" name="Arc 92"/>
          <p:cNvSpPr/>
          <p:nvPr/>
        </p:nvSpPr>
        <p:spPr bwMode="auto">
          <a:xfrm rot="16434955">
            <a:off x="2690427" y="4079662"/>
            <a:ext cx="385120" cy="387234"/>
          </a:xfrm>
          <a:prstGeom prst="arc">
            <a:avLst>
              <a:gd name="adj1" fmla="val 16200000"/>
              <a:gd name="adj2" fmla="val 5192850"/>
            </a:avLst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94" name="Arc 93"/>
          <p:cNvSpPr/>
          <p:nvPr/>
        </p:nvSpPr>
        <p:spPr bwMode="auto">
          <a:xfrm rot="5400000">
            <a:off x="2673531" y="4075713"/>
            <a:ext cx="401798" cy="404002"/>
          </a:xfrm>
          <a:prstGeom prst="arc">
            <a:avLst>
              <a:gd name="adj1" fmla="val 16200000"/>
              <a:gd name="adj2" fmla="val 5192850"/>
            </a:avLst>
          </a:prstGeom>
          <a:noFill/>
          <a:ln w="38100" cap="flat" cmpd="sng" algn="ctr">
            <a:solidFill>
              <a:srgbClr val="002060"/>
            </a:solidFill>
            <a:prstDash val="sysDot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cxnSp>
        <p:nvCxnSpPr>
          <p:cNvPr id="38" name="直線矢印コネクタ 14"/>
          <p:cNvCxnSpPr/>
          <p:nvPr/>
        </p:nvCxnSpPr>
        <p:spPr bwMode="auto">
          <a:xfrm flipV="1">
            <a:off x="2242032" y="4887105"/>
            <a:ext cx="646344" cy="46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oval" w="med" len="med"/>
            <a:tailEnd type="oval" w="med" len="med"/>
          </a:ln>
          <a:effectLst/>
        </p:spPr>
      </p:cxnSp>
      <p:cxnSp>
        <p:nvCxnSpPr>
          <p:cNvPr id="39" name="直線矢印コネクタ 14"/>
          <p:cNvCxnSpPr/>
          <p:nvPr/>
        </p:nvCxnSpPr>
        <p:spPr bwMode="auto">
          <a:xfrm flipV="1">
            <a:off x="2213097" y="3662635"/>
            <a:ext cx="646344" cy="46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oval" w="med" len="med"/>
            <a:tailEnd type="oval" w="med" len="med"/>
          </a:ln>
          <a:effectLst/>
        </p:spPr>
      </p:cxnSp>
      <p:sp>
        <p:nvSpPr>
          <p:cNvPr id="42" name="ZoneTexte 41"/>
          <p:cNvSpPr txBox="1"/>
          <p:nvPr/>
        </p:nvSpPr>
        <p:spPr bwMode="auto">
          <a:xfrm>
            <a:off x="610417" y="2924944"/>
            <a:ext cx="75745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/>
            <a:r>
              <a:rPr lang="en-US" dirty="0" smtClean="0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         is the analytic continuation of            through the cut:  </a:t>
            </a:r>
          </a:p>
        </p:txBody>
      </p:sp>
      <p:pic>
        <p:nvPicPr>
          <p:cNvPr id="5" name="Image 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5684361"/>
            <a:ext cx="4371052" cy="104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0" name="Rectangle 15"/>
          <p:cNvSpPr>
            <a:spLocks noChangeArrowheads="1"/>
          </p:cNvSpPr>
          <p:nvPr/>
        </p:nvSpPr>
        <p:spPr bwMode="auto">
          <a:xfrm>
            <a:off x="196094" y="128251"/>
            <a:ext cx="8964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sz="2800" dirty="0" smtClean="0">
                <a:solidFill>
                  <a:srgbClr val="990000"/>
                </a:solidFill>
              </a:rPr>
              <a:t>SL(2) sector: twist L  operators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 bwMode="auto">
          <a:xfrm>
            <a:off x="422721" y="5243673"/>
            <a:ext cx="63367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Cut structure on defining sheet and  </a:t>
            </a:r>
            <a:r>
              <a:rPr lang="en-US" dirty="0" err="1" smtClean="0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asymptotics</a:t>
            </a:r>
            <a:r>
              <a:rPr lang="en-US" dirty="0" smtClean="0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at</a:t>
            </a:r>
          </a:p>
        </p:txBody>
      </p:sp>
      <p:pic>
        <p:nvPicPr>
          <p:cNvPr id="52" name="Image 5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393322"/>
            <a:ext cx="1092200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3" name="Image 52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848" y="267248"/>
            <a:ext cx="10795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54" name="ZoneTexte 53"/>
          <p:cNvSpPr txBox="1"/>
          <p:nvPr/>
        </p:nvSpPr>
        <p:spPr bwMode="auto">
          <a:xfrm>
            <a:off x="438978" y="660085"/>
            <a:ext cx="39890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“Left-Right symmetric” case:</a:t>
            </a:r>
          </a:p>
        </p:txBody>
      </p:sp>
      <p:pic>
        <p:nvPicPr>
          <p:cNvPr id="6" name="Image 5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17" y="5684360"/>
            <a:ext cx="2233158" cy="100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2" name="Image 11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958" y="4693125"/>
            <a:ext cx="165100" cy="1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3" name="Image 12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643" y="3881666"/>
            <a:ext cx="165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6" name="ZoneTexte 55"/>
          <p:cNvSpPr txBox="1"/>
          <p:nvPr/>
        </p:nvSpPr>
        <p:spPr bwMode="auto">
          <a:xfrm>
            <a:off x="438978" y="1694431"/>
            <a:ext cx="60772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Spectral </a:t>
            </a:r>
            <a:r>
              <a:rPr lang="en-US" dirty="0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Riemann-Hilbert </a:t>
            </a:r>
            <a:r>
              <a:rPr lang="en-US" dirty="0" smtClean="0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equations (short cuts):</a:t>
            </a:r>
          </a:p>
        </p:txBody>
      </p:sp>
      <p:pic>
        <p:nvPicPr>
          <p:cNvPr id="58" name="Image 57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642" y="2048066"/>
            <a:ext cx="1221619" cy="29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59" name="Image 1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736" y="2556991"/>
            <a:ext cx="2314826" cy="26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4"/>
          <p:cNvPicPr>
            <a:picLocks/>
          </p:cNvPicPr>
          <p:nvPr>
            <p:custDataLst>
              <p:tags r:id="rId9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11" y="1000425"/>
            <a:ext cx="11811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17" name="Image 16"/>
          <p:cNvPicPr>
            <a:picLocks/>
          </p:cNvPicPr>
          <p:nvPr>
            <p:custDataLst>
              <p:tags r:id="rId10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211" y="1468687"/>
            <a:ext cx="1206500" cy="1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66" name="Flèche courbée vers la gauche 65"/>
          <p:cNvSpPr/>
          <p:nvPr/>
        </p:nvSpPr>
        <p:spPr>
          <a:xfrm>
            <a:off x="2509802" y="1134829"/>
            <a:ext cx="320908" cy="519060"/>
          </a:xfrm>
          <a:prstGeom prst="curvedLeftArrow">
            <a:avLst/>
          </a:prstGeom>
          <a:solidFill>
            <a:srgbClr val="00B050"/>
          </a:solidFill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pic>
        <p:nvPicPr>
          <p:cNvPr id="19" name="Image 18"/>
          <p:cNvPicPr>
            <a:picLocks/>
          </p:cNvPicPr>
          <p:nvPr>
            <p:custDataLst>
              <p:tags r:id="rId11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608" y="2524296"/>
            <a:ext cx="28448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75" name="Image 74"/>
          <p:cNvPicPr>
            <a:picLocks/>
          </p:cNvPicPr>
          <p:nvPr>
            <p:custDataLst>
              <p:tags r:id="rId12"/>
            </p:custDataLst>
          </p:nvPr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386" y="3012272"/>
            <a:ext cx="224461" cy="24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0" name="Image 79"/>
          <p:cNvPicPr>
            <a:picLocks/>
          </p:cNvPicPr>
          <p:nvPr>
            <p:custDataLst>
              <p:tags r:id="rId13"/>
            </p:custDataLst>
          </p:nvPr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3" y="3044990"/>
            <a:ext cx="221250" cy="20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19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93" grpId="0" animBg="1"/>
      <p:bldP spid="94" grpId="0" animBg="1"/>
      <p:bldP spid="42" grpId="0"/>
      <p:bldP spid="51" grpId="0"/>
      <p:bldP spid="54" grpId="0"/>
      <p:bldP spid="56" grpId="0"/>
      <p:bldP spid="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846138"/>
          </a:xfrm>
        </p:spPr>
        <p:txBody>
          <a:bodyPr/>
          <a:lstStyle/>
          <a:p>
            <a:r>
              <a:rPr lang="en-US" sz="3600" dirty="0" smtClean="0">
                <a:solidFill>
                  <a:srgbClr val="990000"/>
                </a:solidFill>
              </a:rPr>
              <a:t>Outline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0" y="980728"/>
            <a:ext cx="9144000" cy="614343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altLang="en-US" sz="1800" dirty="0" smtClean="0">
                <a:solidFill>
                  <a:schemeClr val="accent2"/>
                </a:solidFill>
              </a:rPr>
              <a:t>Planar </a:t>
            </a:r>
            <a:r>
              <a:rPr lang="en-GB" altLang="en-US" sz="1800" dirty="0">
                <a:solidFill>
                  <a:schemeClr val="accent2"/>
                </a:solidFill>
              </a:rPr>
              <a:t>N=4 SYM is a </a:t>
            </a:r>
            <a:r>
              <a:rPr lang="en-GB" altLang="en-US" sz="1800" dirty="0" err="1">
                <a:solidFill>
                  <a:schemeClr val="accent2"/>
                </a:solidFill>
              </a:rPr>
              <a:t>superconformal</a:t>
            </a:r>
            <a:r>
              <a:rPr lang="en-GB" altLang="en-US" sz="1800" dirty="0">
                <a:solidFill>
                  <a:schemeClr val="accent2"/>
                </a:solidFill>
              </a:rPr>
              <a:t> 4D gauge theory with global symmetry PSU(2,2|4), integrable at any ‘t </a:t>
            </a:r>
            <a:r>
              <a:rPr lang="en-GB" altLang="en-US" sz="1800" dirty="0" err="1">
                <a:solidFill>
                  <a:schemeClr val="accent2"/>
                </a:solidFill>
              </a:rPr>
              <a:t>Hooft</a:t>
            </a:r>
            <a:r>
              <a:rPr lang="en-GB" altLang="en-US" sz="1800" dirty="0">
                <a:solidFill>
                  <a:schemeClr val="accent2"/>
                </a:solidFill>
              </a:rPr>
              <a:t> coupling. </a:t>
            </a:r>
            <a:r>
              <a:rPr lang="en-GB" sz="1800" dirty="0">
                <a:solidFill>
                  <a:srgbClr val="7030A0"/>
                </a:solidFill>
              </a:rPr>
              <a:t>Solvable non-BPS!  Summing genuine 4D Feynman diagrams for most important physical quantities:    anomalous dimensions, correlation functions, Wilson loops, gluon scattering amplitudes</a:t>
            </a:r>
            <a:r>
              <a:rPr lang="en-GB" sz="1800" dirty="0" smtClean="0">
                <a:solidFill>
                  <a:srgbClr val="7030A0"/>
                </a:solidFill>
              </a:rPr>
              <a:t>…</a:t>
            </a:r>
            <a:endParaRPr lang="en-GB" altLang="en-US" sz="1800" dirty="0" smtClean="0">
              <a:solidFill>
                <a:schemeClr val="accent2"/>
              </a:solidFill>
            </a:endParaRPr>
          </a:p>
          <a:p>
            <a:pPr>
              <a:defRPr/>
            </a:pPr>
            <a:endParaRPr lang="en-GB" altLang="en-US" sz="1800" dirty="0" smtClean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GB" altLang="en-US" sz="1800" dirty="0" smtClean="0">
                <a:solidFill>
                  <a:schemeClr val="accent2"/>
                </a:solidFill>
              </a:rPr>
              <a:t> </a:t>
            </a:r>
            <a:r>
              <a:rPr lang="en-GB" altLang="en-US" sz="1800" dirty="0">
                <a:solidFill>
                  <a:schemeClr val="accent2"/>
                </a:solidFill>
              </a:rPr>
              <a:t>Anomalous dimensions of local operators satisfy exact functional equations based on integrability. Confirmed by a host of straightforward calculations in weak coupling, strong coupling (using </a:t>
            </a:r>
            <a:r>
              <a:rPr lang="en-GB" altLang="en-US" sz="1800" dirty="0" err="1">
                <a:solidFill>
                  <a:schemeClr val="accent2"/>
                </a:solidFill>
              </a:rPr>
              <a:t>AdS</a:t>
            </a:r>
            <a:r>
              <a:rPr lang="en-GB" altLang="en-US" sz="1800" dirty="0">
                <a:solidFill>
                  <a:schemeClr val="accent2"/>
                </a:solidFill>
              </a:rPr>
              <a:t>/CFT) and BFKL limit</a:t>
            </a:r>
            <a:r>
              <a:rPr lang="en-GB" altLang="en-US" sz="1800" dirty="0" smtClean="0">
                <a:solidFill>
                  <a:schemeClr val="accent2"/>
                </a:solidFill>
              </a:rPr>
              <a:t>.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GB" altLang="en-US" sz="1800" dirty="0" smtClean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GB" altLang="en-US" sz="1800" dirty="0" smtClean="0">
                <a:solidFill>
                  <a:schemeClr val="accent2"/>
                </a:solidFill>
              </a:rPr>
              <a:t>Duality to 2D superstring ϭ-model on AdS</a:t>
            </a:r>
            <a:r>
              <a:rPr lang="en-GB" altLang="en-US" sz="1800" baseline="-25000" dirty="0" smtClean="0">
                <a:solidFill>
                  <a:schemeClr val="accent2"/>
                </a:solidFill>
              </a:rPr>
              <a:t>5</a:t>
            </a:r>
            <a:r>
              <a:rPr lang="en-GB" altLang="en-US" sz="1800" dirty="0" smtClean="0">
                <a:solidFill>
                  <a:srgbClr val="0070C0"/>
                </a:solidFill>
              </a:rPr>
              <a:t>xS</a:t>
            </a:r>
            <a:r>
              <a:rPr lang="en-GB" altLang="en-US" sz="1800" baseline="30000" dirty="0" smtClean="0">
                <a:solidFill>
                  <a:srgbClr val="0070C0"/>
                </a:solidFill>
              </a:rPr>
              <a:t>5 </a:t>
            </a:r>
            <a:r>
              <a:rPr lang="en-GB" altLang="en-US" sz="1800" dirty="0" smtClean="0">
                <a:solidFill>
                  <a:srgbClr val="0070C0"/>
                </a:solidFill>
              </a:rPr>
              <a:t> </a:t>
            </a:r>
            <a:r>
              <a:rPr lang="en-GB" altLang="en-US" sz="1800" dirty="0" smtClean="0">
                <a:solidFill>
                  <a:schemeClr val="accent2"/>
                </a:solidFill>
              </a:rPr>
              <a:t>allows to use standard framework of finite volume integrability: asymptotic S-matrix, TBA, Y-system and T-system (</a:t>
            </a:r>
            <a:r>
              <a:rPr lang="en-GB" altLang="en-US" sz="1800" dirty="0" err="1" smtClean="0">
                <a:solidFill>
                  <a:schemeClr val="accent2"/>
                </a:solidFill>
              </a:rPr>
              <a:t>Hirota</a:t>
            </a:r>
            <a:r>
              <a:rPr lang="en-GB" altLang="en-US" sz="1800" dirty="0" smtClean="0">
                <a:solidFill>
                  <a:schemeClr val="accent2"/>
                </a:solidFill>
              </a:rPr>
              <a:t> eq.) supplemented by analyticity w.r.t. spectral parameter</a:t>
            </a:r>
          </a:p>
          <a:p>
            <a:pPr>
              <a:defRPr/>
            </a:pPr>
            <a:endParaRPr lang="en-GB" altLang="en-US" sz="1800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GB" altLang="en-US" sz="1800" dirty="0" err="1">
                <a:solidFill>
                  <a:schemeClr val="accent2"/>
                </a:solidFill>
              </a:rPr>
              <a:t>Wronskian</a:t>
            </a:r>
            <a:r>
              <a:rPr lang="en-GB" altLang="en-US" sz="1800" dirty="0">
                <a:solidFill>
                  <a:schemeClr val="accent2"/>
                </a:solidFill>
              </a:rPr>
              <a:t> solution of </a:t>
            </a:r>
            <a:r>
              <a:rPr lang="en-GB" altLang="en-US" sz="1800" dirty="0" err="1">
                <a:solidFill>
                  <a:schemeClr val="accent2"/>
                </a:solidFill>
              </a:rPr>
              <a:t>Hirota</a:t>
            </a:r>
            <a:r>
              <a:rPr lang="en-GB" altLang="en-US" sz="1800" dirty="0">
                <a:solidFill>
                  <a:schemeClr val="accent2"/>
                </a:solidFill>
              </a:rPr>
              <a:t> equation in terms of Baxter’s Q-functions, together with analyticity and certain inner symmetries of Q-system (full set of Q-functions related by </a:t>
            </a:r>
            <a:r>
              <a:rPr lang="en-GB" altLang="en-US" sz="1800" dirty="0" err="1">
                <a:solidFill>
                  <a:schemeClr val="accent2"/>
                </a:solidFill>
              </a:rPr>
              <a:t>Plücker</a:t>
            </a:r>
            <a:r>
              <a:rPr lang="en-GB" altLang="en-US" sz="1800" dirty="0">
                <a:solidFill>
                  <a:schemeClr val="accent2"/>
                </a:solidFill>
              </a:rPr>
              <a:t> relations)  allow for the formulation of non-linear Riemann-Hilbert equations called quantum spectral curve (QSC</a:t>
            </a:r>
            <a:r>
              <a:rPr lang="en-GB" altLang="en-US" sz="1800" dirty="0" smtClean="0">
                <a:solidFill>
                  <a:schemeClr val="accent2"/>
                </a:solidFill>
              </a:rPr>
              <a:t>)</a:t>
            </a:r>
          </a:p>
          <a:p>
            <a:pPr marL="0" indent="0">
              <a:buNone/>
              <a:defRPr/>
            </a:pPr>
            <a:endParaRPr lang="en-GB" altLang="en-US" sz="1800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GB" altLang="en-US" sz="1800" dirty="0">
                <a:solidFill>
                  <a:schemeClr val="accent2"/>
                </a:solidFill>
              </a:rPr>
              <a:t>We will mention some applications of QSC for operators in SL(2) sector</a:t>
            </a:r>
          </a:p>
          <a:p>
            <a:pPr>
              <a:defRPr/>
            </a:pPr>
            <a:endParaRPr lang="en-GB" altLang="en-US" sz="1800" dirty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endParaRPr lang="en-GB" sz="1800" dirty="0" smtClean="0">
              <a:solidFill>
                <a:srgbClr val="7030A0"/>
              </a:solidFill>
            </a:endParaRPr>
          </a:p>
          <a:p>
            <a:pPr>
              <a:buNone/>
              <a:defRPr/>
            </a:pPr>
            <a:endParaRPr lang="en-GB" sz="1800" baseline="-25000" dirty="0" smtClean="0">
              <a:solidFill>
                <a:srgbClr val="7030A0"/>
              </a:solidFill>
            </a:endParaRPr>
          </a:p>
          <a:p>
            <a:pPr marL="0" indent="0">
              <a:buFontTx/>
              <a:buNone/>
              <a:defRPr/>
            </a:pPr>
            <a:endParaRPr lang="fr-FR" sz="16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09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015833" cy="720080"/>
          </a:xfrm>
        </p:spPr>
        <p:txBody>
          <a:bodyPr/>
          <a:lstStyle/>
          <a:p>
            <a:r>
              <a:rPr lang="en-US" sz="2800" dirty="0" smtClean="0">
                <a:solidFill>
                  <a:srgbClr val="990000"/>
                </a:solidFill>
              </a:rPr>
              <a:t>Example</a:t>
            </a:r>
            <a:r>
              <a:rPr lang="en-US" sz="2800" dirty="0">
                <a:solidFill>
                  <a:srgbClr val="990000"/>
                </a:solidFill>
              </a:rPr>
              <a:t>: SL(2) sector at one </a:t>
            </a:r>
            <a:r>
              <a:rPr lang="en-US" sz="2800" dirty="0" smtClean="0">
                <a:solidFill>
                  <a:srgbClr val="990000"/>
                </a:solidFill>
              </a:rPr>
              <a:t>loop from P-µ </a:t>
            </a:r>
            <a:endParaRPr lang="fr-FR" sz="2800" dirty="0"/>
          </a:p>
        </p:txBody>
      </p:sp>
      <p:sp>
        <p:nvSpPr>
          <p:cNvPr id="5" name="Rectangle 4"/>
          <p:cNvSpPr/>
          <p:nvPr/>
        </p:nvSpPr>
        <p:spPr>
          <a:xfrm>
            <a:off x="467544" y="868101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1014A4"/>
                </a:solidFill>
              </a:rPr>
              <a:t>Plugging these </a:t>
            </a:r>
            <a:r>
              <a:rPr lang="en-US" sz="1800" dirty="0" err="1" smtClean="0">
                <a:solidFill>
                  <a:srgbClr val="1014A4"/>
                </a:solidFill>
              </a:rPr>
              <a:t>asymptotics</a:t>
            </a:r>
            <a:r>
              <a:rPr lang="en-US" sz="1800" dirty="0" smtClean="0">
                <a:solidFill>
                  <a:srgbClr val="1014A4"/>
                </a:solidFill>
              </a:rPr>
              <a:t> into Pµ eq. we </a:t>
            </a:r>
            <a:r>
              <a:rPr lang="en-US" sz="1800" dirty="0">
                <a:solidFill>
                  <a:srgbClr val="1014A4"/>
                </a:solidFill>
              </a:rPr>
              <a:t>get </a:t>
            </a:r>
            <a:r>
              <a:rPr lang="en-US" sz="1800" dirty="0" smtClean="0">
                <a:solidFill>
                  <a:srgbClr val="1014A4"/>
                </a:solidFill>
              </a:rPr>
              <a:t>for </a:t>
            </a:r>
            <a:r>
              <a:rPr lang="en-US" sz="1800" dirty="0">
                <a:solidFill>
                  <a:srgbClr val="1014A4"/>
                </a:solidFill>
              </a:rPr>
              <a:t>coefficients of </a:t>
            </a:r>
            <a:r>
              <a:rPr lang="en-US" sz="1800" dirty="0" err="1" smtClean="0">
                <a:solidFill>
                  <a:srgbClr val="1014A4"/>
                </a:solidFill>
              </a:rPr>
              <a:t>asymptotics</a:t>
            </a:r>
            <a:endParaRPr lang="en-US" sz="1800" dirty="0">
              <a:solidFill>
                <a:srgbClr val="1014A4"/>
              </a:solidFill>
            </a:endParaRPr>
          </a:p>
        </p:txBody>
      </p:sp>
      <p:pic>
        <p:nvPicPr>
          <p:cNvPr id="9" name="Image 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34" y="2127318"/>
            <a:ext cx="1318146" cy="17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2" name="Image 1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618" y="2548610"/>
            <a:ext cx="2692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467544" y="2505670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1014A4"/>
                </a:solidFill>
              </a:rPr>
              <a:t>In weak coupling, since we know that</a:t>
            </a:r>
          </a:p>
          <a:p>
            <a:pPr algn="l" eaLnBrk="1" hangingPunct="1"/>
            <a:r>
              <a:rPr lang="en-US" sz="1800" dirty="0">
                <a:solidFill>
                  <a:srgbClr val="1014A4"/>
                </a:solidFill>
              </a:rPr>
              <a:t> </a:t>
            </a:r>
            <a:r>
              <a:rPr lang="en-US" sz="1800" dirty="0" smtClean="0">
                <a:solidFill>
                  <a:srgbClr val="1014A4"/>
                </a:solidFill>
              </a:rPr>
              <a:t>   we can put                                     and  system of 5 equations on </a:t>
            </a:r>
          </a:p>
          <a:p>
            <a:pPr algn="l" eaLnBrk="1" hangingPunct="1"/>
            <a:r>
              <a:rPr lang="en-US" sz="1800" dirty="0">
                <a:solidFill>
                  <a:srgbClr val="1014A4"/>
                </a:solidFill>
              </a:rPr>
              <a:t> </a:t>
            </a:r>
            <a:r>
              <a:rPr lang="en-US" sz="1800" dirty="0" smtClean="0">
                <a:solidFill>
                  <a:srgbClr val="1014A4"/>
                </a:solidFill>
              </a:rPr>
              <a:t>   reduces to one 2-nd order difference equation     </a:t>
            </a:r>
            <a:endParaRPr lang="en-US" sz="1800" dirty="0">
              <a:solidFill>
                <a:srgbClr val="1014A4"/>
              </a:solidFill>
            </a:endParaRPr>
          </a:p>
        </p:txBody>
      </p:sp>
      <p:pic>
        <p:nvPicPr>
          <p:cNvPr id="16" name="Image 15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854013"/>
            <a:ext cx="16002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8" name="Image 17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712" y="2849798"/>
            <a:ext cx="17145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0" name="Image 19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66" y="3564880"/>
            <a:ext cx="84201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4" name="Rectangle 53"/>
          <p:cNvSpPr/>
          <p:nvPr/>
        </p:nvSpPr>
        <p:spPr>
          <a:xfrm>
            <a:off x="539552" y="4293096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1014A4"/>
                </a:solidFill>
              </a:rPr>
              <a:t>We can argue that      </a:t>
            </a:r>
            <a:endParaRPr lang="en-US" sz="1800" dirty="0">
              <a:solidFill>
                <a:srgbClr val="1014A4"/>
              </a:solidFill>
            </a:endParaRPr>
          </a:p>
        </p:txBody>
      </p:sp>
      <p:pic>
        <p:nvPicPr>
          <p:cNvPr id="21" name="Image 20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818" y="4357112"/>
            <a:ext cx="23876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539552" y="4797152"/>
            <a:ext cx="4392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1014A4"/>
                </a:solidFill>
              </a:rPr>
              <a:t>From the absence of poles in  </a:t>
            </a:r>
            <a:r>
              <a:rPr lang="en-US" b="1" dirty="0" smtClean="0">
                <a:solidFill>
                  <a:srgbClr val="1014A4"/>
                </a:solidFill>
              </a:rPr>
              <a:t>P</a:t>
            </a:r>
            <a:r>
              <a:rPr lang="en-US" sz="1800" dirty="0" smtClean="0">
                <a:solidFill>
                  <a:srgbClr val="1014A4"/>
                </a:solidFill>
              </a:rPr>
              <a:t>’s   at</a:t>
            </a:r>
            <a:endParaRPr lang="en-US" sz="1800" dirty="0">
              <a:solidFill>
                <a:srgbClr val="1014A4"/>
              </a:solidFill>
            </a:endParaRPr>
          </a:p>
        </p:txBody>
      </p:sp>
      <p:pic>
        <p:nvPicPr>
          <p:cNvPr id="22" name="Image 21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144" y="5225916"/>
            <a:ext cx="4876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63" name="Rectangle 62"/>
          <p:cNvSpPr/>
          <p:nvPr/>
        </p:nvSpPr>
        <p:spPr>
          <a:xfrm>
            <a:off x="611560" y="5733256"/>
            <a:ext cx="8532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/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dirty="0" smtClean="0">
                <a:solidFill>
                  <a:srgbClr val="FF0000"/>
                </a:solidFill>
              </a:rPr>
              <a:t>hich brings us to the standard Baxter  equation for SL(2) Heisenberg spin chain!  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26" name="Image 25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04" y="4937955"/>
            <a:ext cx="584200" cy="1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7" name="Image 26"/>
          <p:cNvPicPr>
            <a:picLocks/>
          </p:cNvPicPr>
          <p:nvPr>
            <p:custDataLst>
              <p:tags r:id="rId9"/>
            </p:custDataLst>
          </p:nvPr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62" y="1436281"/>
            <a:ext cx="8720091" cy="43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6" name="Image 65"/>
          <p:cNvPicPr>
            <a:picLocks/>
          </p:cNvPicPr>
          <p:nvPr>
            <p:custDataLst>
              <p:tags r:id="rId10"/>
            </p:custDataLst>
          </p:nvPr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5" y="6183557"/>
            <a:ext cx="4519944" cy="50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7" name="Image 66"/>
          <p:cNvPicPr>
            <a:picLocks/>
          </p:cNvPicPr>
          <p:nvPr>
            <p:custDataLst>
              <p:tags r:id="rId11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405" y="6124168"/>
            <a:ext cx="2338412" cy="63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68" name="Rectangle 67"/>
          <p:cNvSpPr/>
          <p:nvPr/>
        </p:nvSpPr>
        <p:spPr>
          <a:xfrm>
            <a:off x="5148064" y="6246604"/>
            <a:ext cx="864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en-US" sz="1800" dirty="0" smtClean="0">
                <a:solidFill>
                  <a:srgbClr val="1014A4"/>
                </a:solidFill>
              </a:rPr>
              <a:t>where</a:t>
            </a:r>
            <a:endParaRPr lang="en-US" sz="1800" dirty="0">
              <a:solidFill>
                <a:srgbClr val="1014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3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9" grpId="0"/>
      <p:bldP spid="54" grpId="0"/>
      <p:bldP spid="59" grpId="0"/>
      <p:bldP spid="63" grpId="0"/>
      <p:bldP spid="6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208" y="17984"/>
            <a:ext cx="9015833" cy="720080"/>
          </a:xfrm>
        </p:spPr>
        <p:txBody>
          <a:bodyPr/>
          <a:lstStyle/>
          <a:p>
            <a:r>
              <a:rPr lang="en-US" sz="2800" dirty="0" smtClean="0">
                <a:solidFill>
                  <a:srgbClr val="990000"/>
                </a:solidFill>
              </a:rPr>
              <a:t>One loop anomalous dimensions for SL(2)</a:t>
            </a:r>
            <a:endParaRPr lang="fr-FR" sz="2800" dirty="0"/>
          </a:p>
        </p:txBody>
      </p:sp>
      <p:pic>
        <p:nvPicPr>
          <p:cNvPr id="36" name="Image 3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720" y="5733257"/>
            <a:ext cx="1483662" cy="4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Image 6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657966"/>
            <a:ext cx="5111698" cy="76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9" name="Image 8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369" y="1408708"/>
            <a:ext cx="35941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581930" y="620688"/>
            <a:ext cx="7590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1014A4"/>
                </a:solidFill>
              </a:rPr>
              <a:t>To find anomalous </a:t>
            </a:r>
            <a:r>
              <a:rPr lang="en-US" sz="1800" dirty="0">
                <a:solidFill>
                  <a:srgbClr val="1014A4"/>
                </a:solidFill>
              </a:rPr>
              <a:t>dimensions demands the solution of P-µ  system to the next order </a:t>
            </a:r>
            <a:r>
              <a:rPr lang="en-US" sz="1800" dirty="0" smtClean="0">
                <a:solidFill>
                  <a:srgbClr val="1014A4"/>
                </a:solidFill>
              </a:rPr>
              <a:t> in                                  as seen from </a:t>
            </a:r>
            <a:r>
              <a:rPr lang="en-US" sz="1800" dirty="0" err="1" smtClean="0">
                <a:solidFill>
                  <a:srgbClr val="1014A4"/>
                </a:solidFill>
              </a:rPr>
              <a:t>asymptotics</a:t>
            </a:r>
            <a:endParaRPr lang="en-US" sz="1800" dirty="0">
              <a:solidFill>
                <a:srgbClr val="1014A4"/>
              </a:solidFill>
            </a:endParaRPr>
          </a:p>
        </p:txBody>
      </p:sp>
      <p:pic>
        <p:nvPicPr>
          <p:cNvPr id="34" name="Image 33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57768"/>
            <a:ext cx="17145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Image 10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282389"/>
            <a:ext cx="46990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467544" y="1918573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1014A4"/>
                </a:solidFill>
              </a:rPr>
              <a:t>In the regime                         we split               into regular and singular parts          </a:t>
            </a:r>
            <a:endParaRPr lang="en-US" sz="1800" dirty="0">
              <a:solidFill>
                <a:srgbClr val="1014A4"/>
              </a:solidFill>
            </a:endParaRPr>
          </a:p>
        </p:txBody>
      </p:sp>
      <p:pic>
        <p:nvPicPr>
          <p:cNvPr id="12" name="Image 11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959" y="2012131"/>
            <a:ext cx="491985" cy="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509922" y="2975372"/>
            <a:ext cx="7590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1014A4"/>
                </a:solidFill>
              </a:rPr>
              <a:t>Solving Baxter eq. for singular part in this regime we find:</a:t>
            </a:r>
            <a:endParaRPr lang="en-US" sz="1800" dirty="0">
              <a:solidFill>
                <a:srgbClr val="1014A4"/>
              </a:solidFill>
            </a:endParaRPr>
          </a:p>
        </p:txBody>
      </p:sp>
      <p:pic>
        <p:nvPicPr>
          <p:cNvPr id="14" name="Image 13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438" y="2013754"/>
            <a:ext cx="12827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7" name="Image 16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58" y="3332321"/>
            <a:ext cx="60706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581930" y="3862789"/>
            <a:ext cx="78785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1014A4"/>
                </a:solidFill>
              </a:rPr>
              <a:t>Using  the </a:t>
            </a:r>
            <a:r>
              <a:rPr lang="en-US" sz="1800" dirty="0" err="1" smtClean="0">
                <a:solidFill>
                  <a:srgbClr val="1014A4"/>
                </a:solidFill>
              </a:rPr>
              <a:t>asymptotics</a:t>
            </a:r>
            <a:r>
              <a:rPr lang="en-US" sz="1800" dirty="0" smtClean="0">
                <a:solidFill>
                  <a:srgbClr val="1014A4"/>
                </a:solidFill>
              </a:rPr>
              <a:t> of Euler’s                             and comparing with the large u </a:t>
            </a:r>
            <a:r>
              <a:rPr lang="en-US" sz="1800" dirty="0" err="1" smtClean="0">
                <a:solidFill>
                  <a:srgbClr val="1014A4"/>
                </a:solidFill>
              </a:rPr>
              <a:t>asymptotics</a:t>
            </a:r>
            <a:r>
              <a:rPr lang="en-US" sz="1800" dirty="0" smtClean="0">
                <a:solidFill>
                  <a:srgbClr val="1014A4"/>
                </a:solidFill>
              </a:rPr>
              <a:t>   for                  we recover standard formula</a:t>
            </a:r>
            <a:endParaRPr lang="en-US" sz="1800" dirty="0">
              <a:solidFill>
                <a:srgbClr val="1014A4"/>
              </a:solidFill>
            </a:endParaRPr>
          </a:p>
        </p:txBody>
      </p:sp>
      <p:pic>
        <p:nvPicPr>
          <p:cNvPr id="50" name="Image 49"/>
          <p:cNvPicPr>
            <a:picLocks/>
          </p:cNvPicPr>
          <p:nvPr>
            <p:custDataLst>
              <p:tags r:id="rId9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293096"/>
            <a:ext cx="491985" cy="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395536" y="5373216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1014A4"/>
                </a:solidFill>
              </a:rPr>
              <a:t>Using mirror periodicity                           we recover the trace </a:t>
            </a:r>
            <a:r>
              <a:rPr lang="en-US" sz="1800" dirty="0" err="1" smtClean="0">
                <a:solidFill>
                  <a:srgbClr val="1014A4"/>
                </a:solidFill>
              </a:rPr>
              <a:t>cyclicity</a:t>
            </a:r>
            <a:r>
              <a:rPr lang="en-US" sz="1800" dirty="0" smtClean="0">
                <a:solidFill>
                  <a:srgbClr val="1014A4"/>
                </a:solidFill>
              </a:rPr>
              <a:t> property  </a:t>
            </a:r>
            <a:endParaRPr lang="en-US" sz="1800" dirty="0">
              <a:solidFill>
                <a:srgbClr val="1014A4"/>
              </a:solidFill>
            </a:endParaRPr>
          </a:p>
        </p:txBody>
      </p:sp>
      <p:pic>
        <p:nvPicPr>
          <p:cNvPr id="52" name="Image 51"/>
          <p:cNvPicPr>
            <a:picLocks/>
          </p:cNvPicPr>
          <p:nvPr>
            <p:custDataLst>
              <p:tags r:id="rId10"/>
            </p:custDataLst>
          </p:nvPr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622" y="5399132"/>
            <a:ext cx="1193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467544" y="6239053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1014A4"/>
                </a:solidFill>
              </a:rPr>
              <a:t>Note that these formulas  follow from P-µ system and not from a particular form of Hamiltonian, as in standard Heisenberg spin chain!</a:t>
            </a:r>
            <a:endParaRPr lang="en-US" sz="1800" dirty="0">
              <a:solidFill>
                <a:srgbClr val="1014A4"/>
              </a:solidFill>
            </a:endParaRPr>
          </a:p>
        </p:txBody>
      </p:sp>
      <p:pic>
        <p:nvPicPr>
          <p:cNvPr id="19" name="Image 18"/>
          <p:cNvPicPr>
            <a:picLocks/>
          </p:cNvPicPr>
          <p:nvPr>
            <p:custDataLst>
              <p:tags r:id="rId11"/>
            </p:custDataLst>
          </p:nvPr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37" y="3942046"/>
            <a:ext cx="1473213" cy="21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08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8" grpId="0"/>
      <p:bldP spid="41" grpId="0"/>
      <p:bldP spid="49" grpId="0"/>
      <p:bldP spid="51" grpId="0"/>
      <p:bldP spid="5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Box 18"/>
          <p:cNvSpPr txBox="1">
            <a:spLocks noChangeArrowheads="1"/>
          </p:cNvSpPr>
          <p:nvPr/>
        </p:nvSpPr>
        <p:spPr bwMode="auto">
          <a:xfrm>
            <a:off x="137959" y="1044025"/>
            <a:ext cx="54680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Integrability allows to sum exactly enormous numbers of Feynman diagrams of N=4 SYM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015833" cy="720080"/>
          </a:xfrm>
        </p:spPr>
        <p:txBody>
          <a:bodyPr/>
          <a:lstStyle/>
          <a:p>
            <a:r>
              <a:rPr lang="en-US" sz="2400" dirty="0" err="1" smtClean="0">
                <a:solidFill>
                  <a:srgbClr val="990000"/>
                </a:solidFill>
              </a:rPr>
              <a:t>Perturbative</a:t>
            </a:r>
            <a:r>
              <a:rPr lang="en-US" sz="2400" dirty="0" smtClean="0">
                <a:solidFill>
                  <a:srgbClr val="990000"/>
                </a:solidFill>
              </a:rPr>
              <a:t> </a:t>
            </a:r>
            <a:r>
              <a:rPr lang="en-US" sz="2400" dirty="0" err="1" smtClean="0">
                <a:solidFill>
                  <a:srgbClr val="990000"/>
                </a:solidFill>
              </a:rPr>
              <a:t>Konishi</a:t>
            </a:r>
            <a:r>
              <a:rPr lang="en-US" sz="2400" dirty="0" smtClean="0">
                <a:solidFill>
                  <a:srgbClr val="990000"/>
                </a:solidFill>
              </a:rPr>
              <a:t>: </a:t>
            </a:r>
            <a:r>
              <a:rPr lang="en-US" sz="2400" dirty="0" err="1" smtClean="0">
                <a:solidFill>
                  <a:srgbClr val="990000"/>
                </a:solidFill>
              </a:rPr>
              <a:t>integrability</a:t>
            </a:r>
            <a:r>
              <a:rPr lang="en-US" sz="2400" dirty="0" smtClean="0">
                <a:solidFill>
                  <a:srgbClr val="990000"/>
                </a:solidFill>
              </a:rPr>
              <a:t> versus Feynman graphs</a:t>
            </a:r>
            <a:endParaRPr lang="fr-FR" sz="2400" dirty="0"/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79512" y="5776664"/>
            <a:ext cx="84249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Confirmed up to 5 loops by direct graph calculus (6 loops promised)</a:t>
            </a:r>
            <a:endParaRPr lang="fr-FR" dirty="0"/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5868144" y="6237312"/>
            <a:ext cx="31831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800" b="1" dirty="0" err="1" smtClean="0">
                <a:solidFill>
                  <a:srgbClr val="00CC00"/>
                </a:solidFill>
              </a:rPr>
              <a:t>Fiamberti,Santambrogio,Sieg,Zanon</a:t>
            </a:r>
            <a:endParaRPr lang="en-GB" sz="800" b="1" dirty="0" smtClean="0">
              <a:solidFill>
                <a:srgbClr val="00CC00"/>
              </a:solidFill>
            </a:endParaRPr>
          </a:p>
          <a:p>
            <a:r>
              <a:rPr lang="en-GB" sz="800" b="1" dirty="0" err="1" smtClean="0">
                <a:solidFill>
                  <a:srgbClr val="00CC00"/>
                </a:solidFill>
              </a:rPr>
              <a:t>Velizhanin</a:t>
            </a:r>
            <a:endParaRPr lang="en-GB" sz="800" b="1" dirty="0" smtClean="0">
              <a:solidFill>
                <a:srgbClr val="00CC00"/>
              </a:solidFill>
            </a:endParaRPr>
          </a:p>
          <a:p>
            <a:pPr algn="l">
              <a:defRPr/>
            </a:pPr>
            <a:r>
              <a:rPr lang="en-US" sz="800" b="1" dirty="0" err="1" smtClean="0">
                <a:solidFill>
                  <a:srgbClr val="00CC00"/>
                </a:solidFill>
              </a:rPr>
              <a:t>Eden,Heslop,Korchemsky,Smirnov,Sokatchev</a:t>
            </a:r>
            <a:endParaRPr lang="en-GB" sz="800" b="1" dirty="0">
              <a:solidFill>
                <a:srgbClr val="00CC00"/>
              </a:solidFill>
            </a:endParaRPr>
          </a:p>
        </p:txBody>
      </p:sp>
      <p:sp>
        <p:nvSpPr>
          <p:cNvPr id="3" name="Accolade ouvrante 2"/>
          <p:cNvSpPr/>
          <p:nvPr/>
        </p:nvSpPr>
        <p:spPr bwMode="auto">
          <a:xfrm>
            <a:off x="1259632" y="2677689"/>
            <a:ext cx="155448" cy="1078376"/>
          </a:xfrm>
          <a:prstGeom prst="leftBrac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3729" y="2230554"/>
            <a:ext cx="8255597" cy="3070654"/>
          </a:xfrm>
          <a:prstGeom prst="rect">
            <a:avLst/>
          </a:prstGeom>
        </p:spPr>
      </p:pic>
      <p:pic>
        <p:nvPicPr>
          <p:cNvPr id="6" name="Image 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699" y="720597"/>
            <a:ext cx="18415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7" name="Rectangle 30"/>
          <p:cNvSpPr>
            <a:spLocks noChangeArrowheads="1"/>
          </p:cNvSpPr>
          <p:nvPr/>
        </p:nvSpPr>
        <p:spPr bwMode="auto">
          <a:xfrm>
            <a:off x="0" y="2383813"/>
            <a:ext cx="14150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GB" sz="800" b="1" dirty="0" err="1" smtClean="0">
                <a:solidFill>
                  <a:srgbClr val="00CC00"/>
                </a:solidFill>
              </a:rPr>
              <a:t>Bajnok,Janik</a:t>
            </a:r>
            <a:endParaRPr lang="en-GB" sz="800" b="1" dirty="0" smtClean="0">
              <a:solidFill>
                <a:srgbClr val="00CC00"/>
              </a:solidFill>
            </a:endParaRPr>
          </a:p>
          <a:p>
            <a:pPr algn="l"/>
            <a:r>
              <a:rPr lang="en-GB" sz="800" b="1" dirty="0" err="1" smtClean="0">
                <a:solidFill>
                  <a:srgbClr val="00CC00"/>
                </a:solidFill>
              </a:rPr>
              <a:t>Leurent,Serban,Volin</a:t>
            </a:r>
            <a:endParaRPr lang="en-GB" sz="800" b="1" dirty="0" smtClean="0">
              <a:solidFill>
                <a:srgbClr val="00CC00"/>
              </a:solidFill>
            </a:endParaRPr>
          </a:p>
          <a:p>
            <a:pPr algn="l">
              <a:defRPr/>
            </a:pPr>
            <a:r>
              <a:rPr lang="en-GB" sz="800" b="1" dirty="0" err="1" smtClean="0">
                <a:solidFill>
                  <a:srgbClr val="00CC00"/>
                </a:solidFill>
              </a:rPr>
              <a:t>Bajnok,Janik,Lukowski</a:t>
            </a:r>
            <a:endParaRPr lang="en-GB" sz="800" b="1" dirty="0">
              <a:solidFill>
                <a:srgbClr val="00CC00"/>
              </a:solidFill>
            </a:endParaRPr>
          </a:p>
          <a:p>
            <a:pPr algn="l">
              <a:defRPr/>
            </a:pPr>
            <a:r>
              <a:rPr lang="pl-PL" sz="800" b="1" dirty="0">
                <a:solidFill>
                  <a:srgbClr val="00CC00"/>
                </a:solidFill>
              </a:rPr>
              <a:t>Lukowski,Rej</a:t>
            </a:r>
            <a:r>
              <a:rPr lang="pl-PL" sz="800" b="1" dirty="0" smtClean="0">
                <a:solidFill>
                  <a:srgbClr val="00CC00"/>
                </a:solidFill>
              </a:rPr>
              <a:t>,</a:t>
            </a:r>
            <a:endParaRPr lang="en-GB" sz="800" b="1" dirty="0" smtClean="0">
              <a:solidFill>
                <a:srgbClr val="00CC00"/>
              </a:solidFill>
            </a:endParaRPr>
          </a:p>
          <a:p>
            <a:pPr algn="l">
              <a:defRPr/>
            </a:pPr>
            <a:r>
              <a:rPr lang="pl-PL" sz="800" b="1" dirty="0" smtClean="0">
                <a:solidFill>
                  <a:srgbClr val="00CC00"/>
                </a:solidFill>
              </a:rPr>
              <a:t>Velizhanin,Orlova</a:t>
            </a:r>
            <a:endParaRPr lang="en-GB" sz="800" b="1" dirty="0" smtClean="0">
              <a:solidFill>
                <a:srgbClr val="00CC00"/>
              </a:solidFill>
            </a:endParaRPr>
          </a:p>
          <a:p>
            <a:pPr algn="l">
              <a:defRPr/>
            </a:pPr>
            <a:r>
              <a:rPr lang="en-GB" sz="800" b="1" dirty="0" err="1" smtClean="0">
                <a:solidFill>
                  <a:srgbClr val="00CC00"/>
                </a:solidFill>
              </a:rPr>
              <a:t>Leurent</a:t>
            </a:r>
            <a:r>
              <a:rPr lang="en-GB" sz="800" b="1" dirty="0" smtClean="0">
                <a:solidFill>
                  <a:srgbClr val="00CC00"/>
                </a:solidFill>
              </a:rPr>
              <a:t>, </a:t>
            </a:r>
            <a:r>
              <a:rPr lang="en-GB" sz="800" b="1" dirty="0" err="1" smtClean="0">
                <a:solidFill>
                  <a:srgbClr val="00CC00"/>
                </a:solidFill>
              </a:rPr>
              <a:t>Volin</a:t>
            </a:r>
            <a:endParaRPr lang="en-GB" sz="800" b="1" dirty="0" smtClean="0">
              <a:solidFill>
                <a:srgbClr val="00CC00"/>
              </a:solidFill>
            </a:endParaRP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14714" y="3662734"/>
            <a:ext cx="149336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GB" sz="700" b="1" dirty="0" smtClean="0">
                <a:solidFill>
                  <a:srgbClr val="00CC00"/>
                </a:solidFill>
              </a:rPr>
              <a:t>Leurent, </a:t>
            </a:r>
            <a:r>
              <a:rPr lang="en-GB" sz="700" b="1" dirty="0" err="1" smtClean="0">
                <a:solidFill>
                  <a:srgbClr val="00CC00"/>
                </a:solidFill>
              </a:rPr>
              <a:t>Volin</a:t>
            </a:r>
            <a:endParaRPr lang="en-GB" sz="700" b="1" dirty="0" smtClean="0">
              <a:solidFill>
                <a:srgbClr val="00CC00"/>
              </a:solidFill>
            </a:endParaRPr>
          </a:p>
          <a:p>
            <a:pPr algn="l"/>
            <a:r>
              <a:rPr lang="en-GB" sz="700" b="1" dirty="0" smtClean="0">
                <a:solidFill>
                  <a:srgbClr val="00CC00"/>
                </a:solidFill>
              </a:rPr>
              <a:t>(8 loops from </a:t>
            </a:r>
            <a:r>
              <a:rPr lang="en-GB" sz="700" b="1" dirty="0" err="1" smtClean="0">
                <a:solidFill>
                  <a:srgbClr val="00CC00"/>
                </a:solidFill>
              </a:rPr>
              <a:t>FiNLIE</a:t>
            </a:r>
            <a:r>
              <a:rPr lang="en-GB" sz="700" b="1" dirty="0" smtClean="0">
                <a:solidFill>
                  <a:srgbClr val="00CC00"/>
                </a:solidFill>
              </a:rPr>
              <a:t>)</a:t>
            </a:r>
          </a:p>
          <a:p>
            <a:pPr algn="l"/>
            <a:endParaRPr lang="en-GB" sz="700" b="1" dirty="0">
              <a:solidFill>
                <a:srgbClr val="00CC00"/>
              </a:solidFill>
            </a:endParaRPr>
          </a:p>
          <a:p>
            <a:pPr algn="l"/>
            <a:endParaRPr lang="en-GB" sz="700" b="1" dirty="0" smtClean="0">
              <a:solidFill>
                <a:srgbClr val="00CC00"/>
              </a:solidFill>
            </a:endParaRPr>
          </a:p>
          <a:p>
            <a:pPr algn="l"/>
            <a:endParaRPr lang="en-GB" sz="700" b="1" dirty="0" smtClean="0">
              <a:solidFill>
                <a:srgbClr val="00CC00"/>
              </a:solidFill>
            </a:endParaRPr>
          </a:p>
          <a:p>
            <a:pPr algn="l"/>
            <a:r>
              <a:rPr lang="en-GB" sz="700" b="1" dirty="0" err="1" smtClean="0">
                <a:solidFill>
                  <a:srgbClr val="00CC00"/>
                </a:solidFill>
              </a:rPr>
              <a:t>Volin</a:t>
            </a:r>
            <a:endParaRPr lang="en-GB" sz="700" b="1" dirty="0" smtClean="0">
              <a:solidFill>
                <a:srgbClr val="00CC00"/>
              </a:solidFill>
            </a:endParaRPr>
          </a:p>
          <a:p>
            <a:pPr algn="l"/>
            <a:r>
              <a:rPr lang="en-GB" sz="700" b="1" dirty="0" smtClean="0">
                <a:solidFill>
                  <a:srgbClr val="00CC00"/>
                </a:solidFill>
              </a:rPr>
              <a:t> (9-loops from  spectral curve)</a:t>
            </a:r>
          </a:p>
        </p:txBody>
      </p:sp>
      <p:grpSp>
        <p:nvGrpSpPr>
          <p:cNvPr id="23" name="Groupe 110"/>
          <p:cNvGrpSpPr>
            <a:grpSpLocks/>
          </p:cNvGrpSpPr>
          <p:nvPr/>
        </p:nvGrpSpPr>
        <p:grpSpPr bwMode="auto">
          <a:xfrm>
            <a:off x="6828985" y="1104465"/>
            <a:ext cx="1833626" cy="1278160"/>
            <a:chOff x="2309813" y="4143375"/>
            <a:chExt cx="2976562" cy="2074863"/>
          </a:xfrm>
        </p:grpSpPr>
        <p:pic>
          <p:nvPicPr>
            <p:cNvPr id="24" name="Image 67" descr="tmp.bmp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875" y="6072188"/>
              <a:ext cx="157163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Ellipse 176"/>
            <p:cNvSpPr>
              <a:spLocks noChangeArrowheads="1"/>
            </p:cNvSpPr>
            <p:nvPr/>
          </p:nvSpPr>
          <p:spPr bwMode="auto">
            <a:xfrm>
              <a:off x="2643188" y="5357813"/>
              <a:ext cx="2643187" cy="5715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26" name="Rectangle 178"/>
            <p:cNvSpPr>
              <a:spLocks noChangeArrowheads="1"/>
            </p:cNvSpPr>
            <p:nvPr/>
          </p:nvSpPr>
          <p:spPr bwMode="auto">
            <a:xfrm>
              <a:off x="3214688" y="5357813"/>
              <a:ext cx="71437" cy="71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27" name="Rectangle 179"/>
            <p:cNvSpPr>
              <a:spLocks noChangeArrowheads="1"/>
            </p:cNvSpPr>
            <p:nvPr/>
          </p:nvSpPr>
          <p:spPr bwMode="auto">
            <a:xfrm>
              <a:off x="4214813" y="5328000"/>
              <a:ext cx="71437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28" name="Rectangle 180"/>
            <p:cNvSpPr>
              <a:spLocks noChangeArrowheads="1"/>
            </p:cNvSpPr>
            <p:nvPr/>
          </p:nvSpPr>
          <p:spPr bwMode="auto">
            <a:xfrm>
              <a:off x="3643313" y="5857875"/>
              <a:ext cx="71437" cy="71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29" name="Rectangle 181"/>
            <p:cNvSpPr>
              <a:spLocks noChangeArrowheads="1"/>
            </p:cNvSpPr>
            <p:nvPr/>
          </p:nvSpPr>
          <p:spPr bwMode="auto">
            <a:xfrm>
              <a:off x="4929188" y="5786438"/>
              <a:ext cx="71437" cy="71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30" name="Rectangle 187"/>
            <p:cNvSpPr>
              <a:spLocks noChangeArrowheads="1"/>
            </p:cNvSpPr>
            <p:nvPr/>
          </p:nvSpPr>
          <p:spPr bwMode="auto">
            <a:xfrm>
              <a:off x="3643313" y="5929313"/>
              <a:ext cx="71437" cy="71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cxnSp>
          <p:nvCxnSpPr>
            <p:cNvPr id="31" name="Connecteur droit 198"/>
            <p:cNvCxnSpPr>
              <a:cxnSpLocks noChangeShapeType="1"/>
            </p:cNvCxnSpPr>
            <p:nvPr/>
          </p:nvCxnSpPr>
          <p:spPr bwMode="auto">
            <a:xfrm rot="5400000">
              <a:off x="2607469" y="4822032"/>
              <a:ext cx="1214437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Connecteur droit 199"/>
            <p:cNvCxnSpPr>
              <a:cxnSpLocks noChangeShapeType="1"/>
            </p:cNvCxnSpPr>
            <p:nvPr/>
          </p:nvCxnSpPr>
          <p:spPr bwMode="auto">
            <a:xfrm rot="5400000">
              <a:off x="2678906" y="4822032"/>
              <a:ext cx="1214437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Connecteur droit 200"/>
            <p:cNvCxnSpPr>
              <a:cxnSpLocks noChangeShapeType="1"/>
            </p:cNvCxnSpPr>
            <p:nvPr/>
          </p:nvCxnSpPr>
          <p:spPr bwMode="auto">
            <a:xfrm rot="5400000">
              <a:off x="3607594" y="4750594"/>
              <a:ext cx="121443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Connecteur droit 201"/>
            <p:cNvCxnSpPr>
              <a:cxnSpLocks noChangeShapeType="1"/>
            </p:cNvCxnSpPr>
            <p:nvPr/>
          </p:nvCxnSpPr>
          <p:spPr bwMode="auto">
            <a:xfrm rot="5400000">
              <a:off x="3679031" y="4750594"/>
              <a:ext cx="121443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Connecteur droit 202"/>
            <p:cNvCxnSpPr>
              <a:cxnSpLocks noChangeShapeType="1"/>
            </p:cNvCxnSpPr>
            <p:nvPr/>
          </p:nvCxnSpPr>
          <p:spPr bwMode="auto">
            <a:xfrm rot="5400000">
              <a:off x="4393406" y="5179219"/>
              <a:ext cx="121443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Connecteur droit 203"/>
            <p:cNvCxnSpPr>
              <a:cxnSpLocks noChangeShapeType="1"/>
            </p:cNvCxnSpPr>
            <p:nvPr/>
          </p:nvCxnSpPr>
          <p:spPr bwMode="auto">
            <a:xfrm rot="5400000">
              <a:off x="4321969" y="5250657"/>
              <a:ext cx="1214437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Connecteur droit 204"/>
            <p:cNvCxnSpPr>
              <a:cxnSpLocks noChangeShapeType="1"/>
            </p:cNvCxnSpPr>
            <p:nvPr/>
          </p:nvCxnSpPr>
          <p:spPr bwMode="auto">
            <a:xfrm rot="5400000">
              <a:off x="3036094" y="5322094"/>
              <a:ext cx="121443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Connecteur droit 205"/>
            <p:cNvCxnSpPr>
              <a:cxnSpLocks noChangeShapeType="1"/>
            </p:cNvCxnSpPr>
            <p:nvPr/>
          </p:nvCxnSpPr>
          <p:spPr bwMode="auto">
            <a:xfrm rot="5400000">
              <a:off x="3107531" y="5322094"/>
              <a:ext cx="121443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Forme libre 208"/>
            <p:cNvSpPr>
              <a:spLocks/>
            </p:cNvSpPr>
            <p:nvPr/>
          </p:nvSpPr>
          <p:spPr bwMode="auto">
            <a:xfrm>
              <a:off x="4286250" y="4468813"/>
              <a:ext cx="928688" cy="463550"/>
            </a:xfrm>
            <a:custGeom>
              <a:avLst/>
              <a:gdLst>
                <a:gd name="T0" fmla="*/ 0 w 928624"/>
                <a:gd name="T1" fmla="*/ 74938 h 463296"/>
                <a:gd name="T2" fmla="*/ 342432 w 928624"/>
                <a:gd name="T3" fmla="*/ 62451 h 463296"/>
                <a:gd name="T4" fmla="*/ 807133 w 928624"/>
                <a:gd name="T5" fmla="*/ 37459 h 463296"/>
                <a:gd name="T6" fmla="*/ 929408 w 928624"/>
                <a:gd name="T7" fmla="*/ 287261 h 463296"/>
                <a:gd name="T8" fmla="*/ 794900 w 928624"/>
                <a:gd name="T9" fmla="*/ 437135 h 463296"/>
                <a:gd name="T10" fmla="*/ 684820 w 928624"/>
                <a:gd name="T11" fmla="*/ 474605 h 463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8624"/>
                <a:gd name="T19" fmla="*/ 0 h 463296"/>
                <a:gd name="T20" fmla="*/ 928624 w 928624"/>
                <a:gd name="T21" fmla="*/ 463296 h 4632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8624" h="463296">
                  <a:moveTo>
                    <a:pt x="0" y="73152"/>
                  </a:moveTo>
                  <a:lnTo>
                    <a:pt x="341376" y="60960"/>
                  </a:lnTo>
                  <a:cubicBezTo>
                    <a:pt x="475488" y="54864"/>
                    <a:pt x="707136" y="0"/>
                    <a:pt x="804672" y="36576"/>
                  </a:cubicBezTo>
                  <a:cubicBezTo>
                    <a:pt x="902208" y="73152"/>
                    <a:pt x="928624" y="215392"/>
                    <a:pt x="926592" y="280416"/>
                  </a:cubicBezTo>
                  <a:cubicBezTo>
                    <a:pt x="924560" y="345440"/>
                    <a:pt x="833120" y="396240"/>
                    <a:pt x="792480" y="426720"/>
                  </a:cubicBezTo>
                  <a:cubicBezTo>
                    <a:pt x="751840" y="457200"/>
                    <a:pt x="717296" y="460248"/>
                    <a:pt x="682752" y="463296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Forme libre 209"/>
            <p:cNvSpPr>
              <a:spLocks/>
            </p:cNvSpPr>
            <p:nvPr/>
          </p:nvSpPr>
          <p:spPr bwMode="auto">
            <a:xfrm>
              <a:off x="4286250" y="4394200"/>
              <a:ext cx="928688" cy="463550"/>
            </a:xfrm>
            <a:custGeom>
              <a:avLst/>
              <a:gdLst>
                <a:gd name="T0" fmla="*/ 0 w 928624"/>
                <a:gd name="T1" fmla="*/ 74938 h 463296"/>
                <a:gd name="T2" fmla="*/ 342432 w 928624"/>
                <a:gd name="T3" fmla="*/ 62451 h 463296"/>
                <a:gd name="T4" fmla="*/ 807133 w 928624"/>
                <a:gd name="T5" fmla="*/ 37459 h 463296"/>
                <a:gd name="T6" fmla="*/ 929408 w 928624"/>
                <a:gd name="T7" fmla="*/ 287261 h 463296"/>
                <a:gd name="T8" fmla="*/ 794900 w 928624"/>
                <a:gd name="T9" fmla="*/ 437135 h 463296"/>
                <a:gd name="T10" fmla="*/ 684820 w 928624"/>
                <a:gd name="T11" fmla="*/ 474605 h 463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8624"/>
                <a:gd name="T19" fmla="*/ 0 h 463296"/>
                <a:gd name="T20" fmla="*/ 928624 w 928624"/>
                <a:gd name="T21" fmla="*/ 463296 h 4632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8624" h="463296">
                  <a:moveTo>
                    <a:pt x="0" y="73152"/>
                  </a:moveTo>
                  <a:lnTo>
                    <a:pt x="341376" y="60960"/>
                  </a:lnTo>
                  <a:cubicBezTo>
                    <a:pt x="475488" y="54864"/>
                    <a:pt x="707136" y="0"/>
                    <a:pt x="804672" y="36576"/>
                  </a:cubicBezTo>
                  <a:cubicBezTo>
                    <a:pt x="902208" y="73152"/>
                    <a:pt x="928624" y="215392"/>
                    <a:pt x="926592" y="280416"/>
                  </a:cubicBezTo>
                  <a:cubicBezTo>
                    <a:pt x="924560" y="345440"/>
                    <a:pt x="833120" y="396240"/>
                    <a:pt x="792480" y="426720"/>
                  </a:cubicBezTo>
                  <a:cubicBezTo>
                    <a:pt x="751840" y="457200"/>
                    <a:pt x="717296" y="460248"/>
                    <a:pt x="682752" y="463296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Rectangle 210"/>
            <p:cNvSpPr>
              <a:spLocks noChangeArrowheads="1"/>
            </p:cNvSpPr>
            <p:nvPr/>
          </p:nvSpPr>
          <p:spPr bwMode="auto">
            <a:xfrm>
              <a:off x="5000625" y="4857750"/>
              <a:ext cx="71438" cy="71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42" name="Rectangle 211"/>
            <p:cNvSpPr>
              <a:spLocks noChangeArrowheads="1"/>
            </p:cNvSpPr>
            <p:nvPr/>
          </p:nvSpPr>
          <p:spPr bwMode="auto">
            <a:xfrm>
              <a:off x="4214813" y="4500563"/>
              <a:ext cx="107950" cy="71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43" name="Forme libre 213"/>
            <p:cNvSpPr>
              <a:spLocks/>
            </p:cNvSpPr>
            <p:nvPr/>
          </p:nvSpPr>
          <p:spPr bwMode="auto">
            <a:xfrm>
              <a:off x="3286125" y="4572000"/>
              <a:ext cx="914400" cy="0"/>
            </a:xfrm>
            <a:custGeom>
              <a:avLst/>
              <a:gdLst>
                <a:gd name="T0" fmla="*/ 914400 w 914400"/>
                <a:gd name="T1" fmla="*/ 853440 w 914400"/>
                <a:gd name="T2" fmla="*/ 0 w 914400"/>
                <a:gd name="T3" fmla="*/ 0 60000 65536"/>
                <a:gd name="T4" fmla="*/ 0 60000 65536"/>
                <a:gd name="T5" fmla="*/ 0 60000 65536"/>
                <a:gd name="T6" fmla="*/ 0 w 914400"/>
                <a:gd name="T7" fmla="*/ 914400 w 914400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914400">
                  <a:moveTo>
                    <a:pt x="914400" y="0"/>
                  </a:moveTo>
                  <a:lnTo>
                    <a:pt x="853440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Rectangle 214"/>
            <p:cNvSpPr>
              <a:spLocks noChangeArrowheads="1"/>
            </p:cNvSpPr>
            <p:nvPr/>
          </p:nvSpPr>
          <p:spPr bwMode="auto">
            <a:xfrm>
              <a:off x="3249613" y="4500563"/>
              <a:ext cx="107950" cy="71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45" name="Forme libre 212"/>
            <p:cNvSpPr>
              <a:spLocks/>
            </p:cNvSpPr>
            <p:nvPr/>
          </p:nvSpPr>
          <p:spPr bwMode="auto">
            <a:xfrm flipV="1">
              <a:off x="3292475" y="4429125"/>
              <a:ext cx="914400" cy="76200"/>
            </a:xfrm>
            <a:custGeom>
              <a:avLst/>
              <a:gdLst>
                <a:gd name="T0" fmla="*/ 914400 w 914400"/>
                <a:gd name="T1" fmla="*/ 61803 h 76572"/>
                <a:gd name="T2" fmla="*/ 853440 w 914400"/>
                <a:gd name="T3" fmla="*/ 61803 h 76572"/>
                <a:gd name="T4" fmla="*/ 0 w 914400"/>
                <a:gd name="T5" fmla="*/ 61803 h 76572"/>
                <a:gd name="T6" fmla="*/ 0 60000 65536"/>
                <a:gd name="T7" fmla="*/ 0 60000 65536"/>
                <a:gd name="T8" fmla="*/ 0 60000 65536"/>
                <a:gd name="T9" fmla="*/ 0 w 914400"/>
                <a:gd name="T10" fmla="*/ 0 h 76572"/>
                <a:gd name="T11" fmla="*/ 914400 w 914400"/>
                <a:gd name="T12" fmla="*/ 76572 h 765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4400" h="76572">
                  <a:moveTo>
                    <a:pt x="914400" y="0"/>
                  </a:moveTo>
                  <a:lnTo>
                    <a:pt x="853440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Rectangle 218"/>
            <p:cNvSpPr>
              <a:spLocks noChangeArrowheads="1"/>
            </p:cNvSpPr>
            <p:nvPr/>
          </p:nvSpPr>
          <p:spPr bwMode="auto">
            <a:xfrm>
              <a:off x="3643313" y="5500688"/>
              <a:ext cx="142875" cy="71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47" name="Rectangle 219"/>
            <p:cNvSpPr>
              <a:spLocks noChangeArrowheads="1"/>
            </p:cNvSpPr>
            <p:nvPr/>
          </p:nvSpPr>
          <p:spPr bwMode="auto">
            <a:xfrm>
              <a:off x="3178175" y="4857750"/>
              <a:ext cx="107950" cy="71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48" name="Forme libre 217"/>
            <p:cNvSpPr>
              <a:spLocks/>
            </p:cNvSpPr>
            <p:nvPr/>
          </p:nvSpPr>
          <p:spPr bwMode="auto">
            <a:xfrm>
              <a:off x="2309813" y="4851400"/>
              <a:ext cx="1333500" cy="720725"/>
            </a:xfrm>
            <a:custGeom>
              <a:avLst/>
              <a:gdLst>
                <a:gd name="T0" fmla="*/ 896795 w 1332992"/>
                <a:gd name="T1" fmla="*/ 0 h 721360"/>
                <a:gd name="T2" fmla="*/ 165308 w 1332992"/>
                <a:gd name="T3" fmla="*/ 93828 h 721360"/>
                <a:gd name="T4" fmla="*/ 16520 w 1332992"/>
                <a:gd name="T5" fmla="*/ 433958 h 721360"/>
                <a:gd name="T6" fmla="*/ 264492 w 1332992"/>
                <a:gd name="T7" fmla="*/ 656803 h 721360"/>
                <a:gd name="T8" fmla="*/ 1082773 w 1332992"/>
                <a:gd name="T9" fmla="*/ 656803 h 721360"/>
                <a:gd name="T10" fmla="*/ 1355527 w 1332992"/>
                <a:gd name="T11" fmla="*/ 633351 h 7213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2992"/>
                <a:gd name="T19" fmla="*/ 0 h 721360"/>
                <a:gd name="T20" fmla="*/ 1332992 w 1332992"/>
                <a:gd name="T21" fmla="*/ 721360 h 7213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2992" h="721360">
                  <a:moveTo>
                    <a:pt x="881888" y="0"/>
                  </a:moveTo>
                  <a:cubicBezTo>
                    <a:pt x="594360" y="11176"/>
                    <a:pt x="306832" y="22352"/>
                    <a:pt x="162560" y="97536"/>
                  </a:cubicBezTo>
                  <a:cubicBezTo>
                    <a:pt x="18288" y="172720"/>
                    <a:pt x="0" y="353568"/>
                    <a:pt x="16256" y="451104"/>
                  </a:cubicBezTo>
                  <a:cubicBezTo>
                    <a:pt x="32512" y="548640"/>
                    <a:pt x="85344" y="644144"/>
                    <a:pt x="260096" y="682752"/>
                  </a:cubicBezTo>
                  <a:cubicBezTo>
                    <a:pt x="434848" y="721360"/>
                    <a:pt x="885952" y="686816"/>
                    <a:pt x="1064768" y="682752"/>
                  </a:cubicBezTo>
                  <a:cubicBezTo>
                    <a:pt x="1243584" y="678688"/>
                    <a:pt x="1288288" y="668528"/>
                    <a:pt x="1332992" y="658368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Forme libre 215"/>
            <p:cNvSpPr>
              <a:spLocks/>
            </p:cNvSpPr>
            <p:nvPr/>
          </p:nvSpPr>
          <p:spPr bwMode="auto">
            <a:xfrm>
              <a:off x="2357438" y="4908550"/>
              <a:ext cx="1333500" cy="720725"/>
            </a:xfrm>
            <a:custGeom>
              <a:avLst/>
              <a:gdLst>
                <a:gd name="T0" fmla="*/ 896795 w 1332992"/>
                <a:gd name="T1" fmla="*/ 0 h 721360"/>
                <a:gd name="T2" fmla="*/ 165308 w 1332992"/>
                <a:gd name="T3" fmla="*/ 93828 h 721360"/>
                <a:gd name="T4" fmla="*/ 16520 w 1332992"/>
                <a:gd name="T5" fmla="*/ 433958 h 721360"/>
                <a:gd name="T6" fmla="*/ 264492 w 1332992"/>
                <a:gd name="T7" fmla="*/ 656803 h 721360"/>
                <a:gd name="T8" fmla="*/ 1082773 w 1332992"/>
                <a:gd name="T9" fmla="*/ 656803 h 721360"/>
                <a:gd name="T10" fmla="*/ 1355527 w 1332992"/>
                <a:gd name="T11" fmla="*/ 633351 h 7213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2992"/>
                <a:gd name="T19" fmla="*/ 0 h 721360"/>
                <a:gd name="T20" fmla="*/ 1332992 w 1332992"/>
                <a:gd name="T21" fmla="*/ 721360 h 7213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2992" h="721360">
                  <a:moveTo>
                    <a:pt x="881888" y="0"/>
                  </a:moveTo>
                  <a:cubicBezTo>
                    <a:pt x="594360" y="11176"/>
                    <a:pt x="306832" y="22352"/>
                    <a:pt x="162560" y="97536"/>
                  </a:cubicBezTo>
                  <a:cubicBezTo>
                    <a:pt x="18288" y="172720"/>
                    <a:pt x="0" y="353568"/>
                    <a:pt x="16256" y="451104"/>
                  </a:cubicBezTo>
                  <a:cubicBezTo>
                    <a:pt x="32512" y="548640"/>
                    <a:pt x="85344" y="644144"/>
                    <a:pt x="260096" y="682752"/>
                  </a:cubicBezTo>
                  <a:cubicBezTo>
                    <a:pt x="434848" y="721360"/>
                    <a:pt x="885952" y="686816"/>
                    <a:pt x="1064768" y="682752"/>
                  </a:cubicBezTo>
                  <a:cubicBezTo>
                    <a:pt x="1243584" y="678688"/>
                    <a:pt x="1288288" y="668528"/>
                    <a:pt x="1332992" y="658368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Rectangle 223"/>
            <p:cNvSpPr>
              <a:spLocks noChangeArrowheads="1"/>
            </p:cNvSpPr>
            <p:nvPr/>
          </p:nvSpPr>
          <p:spPr bwMode="auto">
            <a:xfrm>
              <a:off x="4857750" y="5572125"/>
              <a:ext cx="107950" cy="71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cxnSp>
          <p:nvCxnSpPr>
            <p:cNvPr id="51" name="Connecteur droit 222"/>
            <p:cNvCxnSpPr>
              <a:cxnSpLocks noChangeShapeType="1"/>
            </p:cNvCxnSpPr>
            <p:nvPr/>
          </p:nvCxnSpPr>
          <p:spPr bwMode="auto">
            <a:xfrm>
              <a:off x="3714750" y="5572125"/>
              <a:ext cx="1214438" cy="7143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Connecteur droit 221"/>
            <p:cNvCxnSpPr>
              <a:cxnSpLocks noChangeShapeType="1"/>
            </p:cNvCxnSpPr>
            <p:nvPr/>
          </p:nvCxnSpPr>
          <p:spPr bwMode="auto">
            <a:xfrm>
              <a:off x="3714750" y="5500688"/>
              <a:ext cx="1214438" cy="7143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53" name="Image 67" descr="tmp.bmp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5143500"/>
              <a:ext cx="157163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70" descr="tmp.bmp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938" y="5214938"/>
              <a:ext cx="2032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70" descr="tmp.bmp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63" y="5929313"/>
              <a:ext cx="2032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Image 19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215" y="2571298"/>
            <a:ext cx="1092200" cy="215900"/>
          </a:xfrm>
          <a:prstGeom prst="rect">
            <a:avLst/>
          </a:prstGeom>
          <a:solidFill>
            <a:srgbClr val="BBE0E3"/>
          </a:solidFill>
        </p:spPr>
      </p:pic>
    </p:spTree>
    <p:extLst>
      <p:ext uri="{BB962C8B-B14F-4D97-AF65-F5344CB8AC3E}">
        <p14:creationId xmlns:p14="http://schemas.microsoft.com/office/powerpoint/2010/main" val="224090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1" grpId="0"/>
      <p:bldP spid="22" grpId="0"/>
      <p:bldP spid="3" grpId="0" animBg="1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0040" y="766445"/>
            <a:ext cx="449999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1014A4"/>
                </a:solidFill>
              </a:rPr>
              <a:t>Qualitative  dependence of anomalous </a:t>
            </a:r>
          </a:p>
          <a:p>
            <a:pPr algn="l" eaLnBrk="1" hangingPunct="1"/>
            <a:r>
              <a:rPr lang="en-US" sz="1800" dirty="0">
                <a:solidFill>
                  <a:srgbClr val="1014A4"/>
                </a:solidFill>
              </a:rPr>
              <a:t> </a:t>
            </a:r>
            <a:r>
              <a:rPr lang="en-US" sz="1800" dirty="0" smtClean="0">
                <a:solidFill>
                  <a:srgbClr val="1014A4"/>
                </a:solidFill>
              </a:rPr>
              <a:t>    dimension of continuous spin S</a:t>
            </a:r>
          </a:p>
        </p:txBody>
      </p:sp>
      <p:pic>
        <p:nvPicPr>
          <p:cNvPr id="4" name="Imag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72" y="3864571"/>
            <a:ext cx="7594600" cy="91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60040" y="3356992"/>
            <a:ext cx="7452320" cy="3767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1014A4"/>
                </a:solidFill>
              </a:rPr>
              <a:t>We managed to find the one loop solution of SL(2) Baxter equation:</a:t>
            </a:r>
            <a:endParaRPr lang="en-US" sz="1800" dirty="0">
              <a:solidFill>
                <a:srgbClr val="1014A4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5535" y="4965139"/>
            <a:ext cx="194421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1014A4"/>
                </a:solidFill>
              </a:rPr>
              <a:t>Anom</a:t>
            </a:r>
            <a:r>
              <a:rPr lang="en-US" sz="1800" dirty="0" smtClean="0">
                <a:solidFill>
                  <a:srgbClr val="1014A4"/>
                </a:solidFill>
              </a:rPr>
              <a:t>. dim:</a:t>
            </a:r>
            <a:endParaRPr lang="en-US" sz="1800" dirty="0">
              <a:solidFill>
                <a:srgbClr val="1014A4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4572000" y="404664"/>
            <a:ext cx="4536505" cy="2832794"/>
            <a:chOff x="4572000" y="668214"/>
            <a:chExt cx="4536505" cy="2832794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668214"/>
              <a:ext cx="3517016" cy="26167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5004049" y="3131676"/>
              <a:ext cx="410445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l" eaLnBrk="1" hangingPunct="1"/>
              <a:r>
                <a:rPr lang="en-US" sz="1800" dirty="0" smtClean="0">
                  <a:solidFill>
                    <a:srgbClr val="1014A4"/>
                  </a:solidFill>
                </a:rPr>
                <a:t>-2       -1         0          1         2          </a:t>
              </a:r>
              <a:r>
                <a:rPr lang="el-GR" sz="1800" dirty="0" smtClean="0">
                  <a:solidFill>
                    <a:srgbClr val="1014A4"/>
                  </a:solidFill>
                </a:rPr>
                <a:t>Δ</a:t>
              </a:r>
              <a:r>
                <a:rPr lang="en-US" sz="1800" dirty="0" smtClean="0">
                  <a:solidFill>
                    <a:srgbClr val="1014A4"/>
                  </a:solidFill>
                </a:rPr>
                <a:t> </a:t>
              </a:r>
              <a:endParaRPr lang="en-US" sz="1800" dirty="0">
                <a:solidFill>
                  <a:srgbClr val="1014A4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72000" y="2132856"/>
              <a:ext cx="5210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l" eaLnBrk="1" hangingPunct="1"/>
              <a:r>
                <a:rPr lang="en-US" sz="1800" dirty="0" smtClean="0">
                  <a:solidFill>
                    <a:srgbClr val="1014A4"/>
                  </a:solidFill>
                </a:rPr>
                <a:t>-1</a:t>
              </a:r>
              <a:endParaRPr lang="en-US" sz="1800" dirty="0">
                <a:solidFill>
                  <a:srgbClr val="1014A4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644008" y="1484784"/>
              <a:ext cx="2160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l" eaLnBrk="1" hangingPunct="1"/>
              <a:r>
                <a:rPr lang="en-US" sz="1800" dirty="0">
                  <a:solidFill>
                    <a:srgbClr val="1014A4"/>
                  </a:solidFill>
                </a:rPr>
                <a:t>0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444208" y="980728"/>
              <a:ext cx="2160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l" eaLnBrk="1" hangingPunct="1"/>
              <a:r>
                <a:rPr lang="en-US" sz="1800" dirty="0" smtClean="0">
                  <a:solidFill>
                    <a:srgbClr val="1014A4"/>
                  </a:solidFill>
                </a:rPr>
                <a:t>S</a:t>
              </a:r>
              <a:endParaRPr lang="en-US" sz="1800" dirty="0">
                <a:solidFill>
                  <a:srgbClr val="1014A4"/>
                </a:solidFill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395536" y="5465787"/>
            <a:ext cx="8748464" cy="3767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1014A4"/>
                </a:solidFill>
              </a:rPr>
              <a:t>BFKL is a double scaling limit:    </a:t>
            </a:r>
            <a:endParaRPr lang="en-US" sz="1800" dirty="0">
              <a:solidFill>
                <a:srgbClr val="1014A4"/>
              </a:solidFill>
            </a:endParaRPr>
          </a:p>
        </p:txBody>
      </p:sp>
      <p:pic>
        <p:nvPicPr>
          <p:cNvPr id="17" name="Image 16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372" y="5476250"/>
            <a:ext cx="33528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6" name="Image 35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040" y="4923001"/>
            <a:ext cx="62484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0" name="Image 39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6021288"/>
            <a:ext cx="4251082" cy="50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755576" y="6085906"/>
            <a:ext cx="172819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eaLnBrk="1" hangingPunct="1"/>
            <a:r>
              <a:rPr lang="en-US" sz="1800" dirty="0">
                <a:solidFill>
                  <a:srgbClr val="1014A4"/>
                </a:solidFill>
              </a:rPr>
              <a:t>w</a:t>
            </a:r>
            <a:r>
              <a:rPr lang="en-US" sz="1800" dirty="0" smtClean="0">
                <a:solidFill>
                  <a:srgbClr val="1014A4"/>
                </a:solidFill>
              </a:rPr>
              <a:t>hich leads to</a:t>
            </a:r>
            <a:endParaRPr lang="en-US" sz="1800" dirty="0">
              <a:solidFill>
                <a:srgbClr val="1014A4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95536" y="1630541"/>
            <a:ext cx="4032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1014A4"/>
                </a:solidFill>
              </a:rPr>
              <a:t>The problem is to reproduce it</a:t>
            </a:r>
          </a:p>
          <a:p>
            <a:pPr algn="l" eaLnBrk="1" hangingPunct="1"/>
            <a:r>
              <a:rPr lang="en-US" sz="1800" dirty="0">
                <a:solidFill>
                  <a:srgbClr val="1014A4"/>
                </a:solidFill>
              </a:rPr>
              <a:t> </a:t>
            </a:r>
            <a:r>
              <a:rPr lang="en-US" sz="1800" dirty="0" smtClean="0">
                <a:solidFill>
                  <a:srgbClr val="1014A4"/>
                </a:solidFill>
              </a:rPr>
              <a:t>    from the   P-µ    system</a:t>
            </a:r>
          </a:p>
          <a:p>
            <a:pPr algn="l" eaLnBrk="1" hangingPunct="1"/>
            <a:r>
              <a:rPr lang="en-US" sz="1800" dirty="0">
                <a:solidFill>
                  <a:srgbClr val="1014A4"/>
                </a:solidFill>
              </a:rPr>
              <a:t> </a:t>
            </a:r>
            <a:r>
              <a:rPr lang="en-US" sz="1800" dirty="0" smtClean="0">
                <a:solidFill>
                  <a:srgbClr val="1014A4"/>
                </a:solidFill>
              </a:rPr>
              <a:t>    numerically exactly and study</a:t>
            </a:r>
          </a:p>
          <a:p>
            <a:pPr algn="l" eaLnBrk="1" hangingPunct="1"/>
            <a:r>
              <a:rPr lang="en-US" sz="1800" dirty="0">
                <a:solidFill>
                  <a:srgbClr val="1014A4"/>
                </a:solidFill>
              </a:rPr>
              <a:t> </a:t>
            </a:r>
            <a:r>
              <a:rPr lang="en-US" sz="1800" dirty="0" smtClean="0">
                <a:solidFill>
                  <a:srgbClr val="1014A4"/>
                </a:solidFill>
              </a:rPr>
              <a:t>    the weak and strong coupling,</a:t>
            </a:r>
          </a:p>
          <a:p>
            <a:pPr algn="l" eaLnBrk="1" hangingPunct="1"/>
            <a:r>
              <a:rPr lang="en-US" sz="1800" dirty="0">
                <a:solidFill>
                  <a:srgbClr val="1014A4"/>
                </a:solidFill>
              </a:rPr>
              <a:t> </a:t>
            </a:r>
            <a:r>
              <a:rPr lang="en-US" sz="1800" dirty="0" smtClean="0">
                <a:solidFill>
                  <a:srgbClr val="1014A4"/>
                </a:solidFill>
              </a:rPr>
              <a:t>    as well as the BFKL approximation</a:t>
            </a:r>
            <a:endParaRPr lang="en-US" sz="1800" dirty="0">
              <a:solidFill>
                <a:srgbClr val="1014A4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671" y="48190"/>
            <a:ext cx="9015833" cy="720080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 smtClean="0">
                <a:solidFill>
                  <a:srgbClr val="990000"/>
                </a:solidFill>
              </a:rPr>
              <a:t>Analytic continuation w.r.t. spin and  BFKL from  P-µ </a:t>
            </a:r>
            <a:endParaRPr lang="fr-FR" sz="2800" dirty="0"/>
          </a:p>
        </p:txBody>
      </p:sp>
      <p:sp>
        <p:nvSpPr>
          <p:cNvPr id="49" name="Rectangle 30"/>
          <p:cNvSpPr>
            <a:spLocks noChangeArrowheads="1"/>
          </p:cNvSpPr>
          <p:nvPr/>
        </p:nvSpPr>
        <p:spPr bwMode="auto">
          <a:xfrm>
            <a:off x="7956376" y="3429000"/>
            <a:ext cx="10920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 dirty="0" err="1" smtClean="0">
                <a:solidFill>
                  <a:srgbClr val="00CC00"/>
                </a:solidFill>
              </a:rPr>
              <a:t>Janik</a:t>
            </a:r>
            <a:endParaRPr lang="en-GB" sz="1200" b="1" dirty="0" smtClean="0">
              <a:solidFill>
                <a:srgbClr val="00CC00"/>
              </a:solidFill>
            </a:endParaRPr>
          </a:p>
          <a:p>
            <a:r>
              <a:rPr lang="en-GB" sz="1200" b="1" dirty="0" err="1" smtClean="0">
                <a:solidFill>
                  <a:srgbClr val="00CC00"/>
                </a:solidFill>
              </a:rPr>
              <a:t>Gromov</a:t>
            </a:r>
            <a:r>
              <a:rPr lang="en-GB" sz="1200" b="1" dirty="0" smtClean="0">
                <a:solidFill>
                  <a:srgbClr val="00CC00"/>
                </a:solidFill>
              </a:rPr>
              <a:t>, V.K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1679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5" grpId="0" animBg="1"/>
      <p:bldP spid="34" grpId="0" animBg="1"/>
      <p:bldP spid="47" grpId="0" animBg="1"/>
      <p:bldP spid="48" grpId="0"/>
      <p:bldP spid="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68313" y="61913"/>
            <a:ext cx="8229600" cy="846137"/>
          </a:xfrm>
        </p:spPr>
        <p:txBody>
          <a:bodyPr/>
          <a:lstStyle/>
          <a:p>
            <a:r>
              <a:rPr lang="en-US" sz="3200" dirty="0" smtClean="0">
                <a:solidFill>
                  <a:srgbClr val="990000"/>
                </a:solidFill>
              </a:rPr>
              <a:t>Conclusions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0" y="857250"/>
            <a:ext cx="9144000" cy="5543550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sz="2400" dirty="0" smtClean="0">
              <a:solidFill>
                <a:srgbClr val="7030A0"/>
              </a:solidFill>
            </a:endParaRPr>
          </a:p>
          <a:p>
            <a:r>
              <a:rPr lang="en-US" sz="2400" dirty="0">
                <a:solidFill>
                  <a:srgbClr val="7030A0"/>
                </a:solidFill>
              </a:rPr>
              <a:t>We proposed a</a:t>
            </a:r>
            <a:r>
              <a:rPr lang="en-US" sz="2400" dirty="0" smtClean="0">
                <a:solidFill>
                  <a:srgbClr val="7030A0"/>
                </a:solidFill>
              </a:rPr>
              <a:t> system of  matrix Riemann-Hilbert equations for the  exact spectrum of  anomalous dimensions of planar N=4 SYM theory in </a:t>
            </a:r>
            <a:r>
              <a:rPr lang="en-US" sz="2400" dirty="0">
                <a:solidFill>
                  <a:srgbClr val="7030A0"/>
                </a:solidFill>
              </a:rPr>
              <a:t>4D. This P-µ  system defines the full quantum spectral curve of </a:t>
            </a:r>
            <a:r>
              <a:rPr lang="en-US" sz="2400" dirty="0">
                <a:solidFill>
                  <a:srgbClr val="FF0000"/>
                </a:solidFill>
              </a:rPr>
              <a:t>AdS</a:t>
            </a:r>
            <a:r>
              <a:rPr lang="en-US" sz="2400" baseline="-6000" dirty="0">
                <a:solidFill>
                  <a:srgbClr val="FF0000"/>
                </a:solidFill>
              </a:rPr>
              <a:t>5 </a:t>
            </a:r>
            <a:r>
              <a:rPr lang="en-US" sz="2400" dirty="0">
                <a:solidFill>
                  <a:srgbClr val="FF0000"/>
                </a:solidFill>
              </a:rPr>
              <a:t>×S</a:t>
            </a:r>
            <a:r>
              <a:rPr lang="en-US" sz="2400" baseline="32000" dirty="0">
                <a:solidFill>
                  <a:srgbClr val="FF0000"/>
                </a:solidFill>
              </a:rPr>
              <a:t>5</a:t>
            </a:r>
            <a:r>
              <a:rPr lang="en-US" sz="2400" dirty="0">
                <a:solidFill>
                  <a:srgbClr val="6F1211"/>
                </a:solidFill>
              </a:rPr>
              <a:t> duality  </a:t>
            </a:r>
            <a:endParaRPr lang="en-US" sz="2400" dirty="0" smtClean="0">
              <a:solidFill>
                <a:srgbClr val="7030A0"/>
              </a:solidFill>
            </a:endParaRPr>
          </a:p>
          <a:p>
            <a:endParaRPr lang="en-US" sz="2400" dirty="0">
              <a:solidFill>
                <a:srgbClr val="7030A0"/>
              </a:solidFill>
            </a:endParaRPr>
          </a:p>
          <a:p>
            <a:r>
              <a:rPr lang="en-US" sz="2400" dirty="0">
                <a:solidFill>
                  <a:srgbClr val="7030A0"/>
                </a:solidFill>
              </a:rPr>
              <a:t>Very efficient for </a:t>
            </a:r>
            <a:r>
              <a:rPr lang="en-US" sz="2400" dirty="0" err="1">
                <a:solidFill>
                  <a:srgbClr val="7030A0"/>
                </a:solidFill>
              </a:rPr>
              <a:t>numerics</a:t>
            </a:r>
            <a:r>
              <a:rPr lang="en-US" sz="2400" dirty="0">
                <a:solidFill>
                  <a:srgbClr val="7030A0"/>
                </a:solidFill>
              </a:rPr>
              <a:t> and for calculations in various </a:t>
            </a:r>
            <a:r>
              <a:rPr lang="en-US" sz="2400" dirty="0" smtClean="0">
                <a:solidFill>
                  <a:srgbClr val="7030A0"/>
                </a:solidFill>
              </a:rPr>
              <a:t>approximations</a:t>
            </a:r>
            <a:endParaRPr lang="en-US" sz="24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6F1211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Works for Wilson loops and quark-antiquark potential in N=4 SYM</a:t>
            </a:r>
          </a:p>
          <a:p>
            <a:endParaRPr lang="en-US" sz="2400" dirty="0">
              <a:solidFill>
                <a:srgbClr val="7030A0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Exact slope and curvature functions calculated</a:t>
            </a:r>
          </a:p>
          <a:p>
            <a:endParaRPr lang="en-US" sz="24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                        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		  </a:t>
            </a:r>
            <a:r>
              <a:rPr lang="en-US" dirty="0" smtClean="0">
                <a:solidFill>
                  <a:srgbClr val="990000"/>
                </a:solidFill>
              </a:rPr>
              <a:t>Future directions </a:t>
            </a:r>
          </a:p>
          <a:p>
            <a:pPr marL="0" indent="0">
              <a:buNone/>
            </a:pPr>
            <a:endParaRPr lang="en-US" dirty="0" smtClean="0">
              <a:solidFill>
                <a:srgbClr val="990000"/>
              </a:solidFill>
            </a:endParaRPr>
          </a:p>
          <a:p>
            <a:pPr marL="0" indent="0"/>
            <a:r>
              <a:rPr lang="en-US" sz="2300" dirty="0" smtClean="0">
                <a:solidFill>
                  <a:srgbClr val="0000CC"/>
                </a:solidFill>
              </a:rPr>
              <a:t>  </a:t>
            </a:r>
            <a:r>
              <a:rPr lang="en-US" sz="2300" dirty="0" err="1" smtClean="0">
                <a:solidFill>
                  <a:srgbClr val="0000CC"/>
                </a:solidFill>
              </a:rPr>
              <a:t>Simplar</a:t>
            </a:r>
            <a:r>
              <a:rPr lang="en-US" sz="2300" dirty="0" smtClean="0">
                <a:solidFill>
                  <a:srgbClr val="0000CC"/>
                </a:solidFill>
              </a:rPr>
              <a:t> equations in Gluon </a:t>
            </a:r>
            <a:r>
              <a:rPr lang="en-US" sz="2300" dirty="0" err="1" smtClean="0">
                <a:solidFill>
                  <a:srgbClr val="0000CC"/>
                </a:solidFill>
              </a:rPr>
              <a:t>amlitudes</a:t>
            </a:r>
            <a:r>
              <a:rPr lang="en-US" sz="2300" dirty="0" smtClean="0">
                <a:solidFill>
                  <a:srgbClr val="0000CC"/>
                </a:solidFill>
              </a:rPr>
              <a:t>, correlators, Wilson </a:t>
            </a:r>
            <a:r>
              <a:rPr lang="en-US" sz="2300" dirty="0">
                <a:solidFill>
                  <a:srgbClr val="0000CC"/>
                </a:solidFill>
              </a:rPr>
              <a:t>loops, 1/N – expansion ?</a:t>
            </a:r>
            <a:endParaRPr lang="en-US" sz="2300" dirty="0" smtClean="0">
              <a:solidFill>
                <a:srgbClr val="0000CC"/>
              </a:solidFill>
            </a:endParaRPr>
          </a:p>
          <a:p>
            <a:pPr marL="0" indent="0"/>
            <a:r>
              <a:rPr lang="en-US" sz="2300" dirty="0" smtClean="0">
                <a:solidFill>
                  <a:srgbClr val="0000CC"/>
                </a:solidFill>
              </a:rPr>
              <a:t>  BFKL (</a:t>
            </a:r>
            <a:r>
              <a:rPr lang="en-US" sz="2300" dirty="0" err="1" smtClean="0">
                <a:solidFill>
                  <a:srgbClr val="0000CC"/>
                </a:solidFill>
              </a:rPr>
              <a:t>Regge</a:t>
            </a:r>
            <a:r>
              <a:rPr lang="en-US" sz="2300" dirty="0" smtClean="0">
                <a:solidFill>
                  <a:srgbClr val="0000CC"/>
                </a:solidFill>
              </a:rPr>
              <a:t> limit) from </a:t>
            </a:r>
            <a:r>
              <a:rPr lang="en-US" sz="2000" dirty="0">
                <a:solidFill>
                  <a:srgbClr val="7030A0"/>
                </a:solidFill>
              </a:rPr>
              <a:t>P-µ </a:t>
            </a:r>
            <a:r>
              <a:rPr lang="en-US" sz="2300" dirty="0" smtClean="0">
                <a:solidFill>
                  <a:srgbClr val="0000CC"/>
                </a:solidFill>
              </a:rPr>
              <a:t>-system?    (in progress)</a:t>
            </a:r>
          </a:p>
          <a:p>
            <a:pPr marL="0" indent="0"/>
            <a:r>
              <a:rPr lang="en-US" sz="2300" dirty="0">
                <a:solidFill>
                  <a:srgbClr val="0000CC"/>
                </a:solidFill>
              </a:rPr>
              <a:t> </a:t>
            </a:r>
            <a:r>
              <a:rPr lang="en-US" sz="2300" dirty="0" smtClean="0">
                <a:solidFill>
                  <a:srgbClr val="0000CC"/>
                </a:solidFill>
              </a:rPr>
              <a:t>  Strong coupling expansion </a:t>
            </a:r>
            <a:r>
              <a:rPr lang="en-US" sz="2300" dirty="0">
                <a:solidFill>
                  <a:srgbClr val="0000CC"/>
                </a:solidFill>
              </a:rPr>
              <a:t>from </a:t>
            </a:r>
            <a:r>
              <a:rPr lang="en-US" sz="2000" dirty="0">
                <a:solidFill>
                  <a:srgbClr val="7030A0"/>
                </a:solidFill>
              </a:rPr>
              <a:t>P-µ </a:t>
            </a:r>
            <a:r>
              <a:rPr lang="en-US" sz="2300" dirty="0">
                <a:solidFill>
                  <a:srgbClr val="0000CC"/>
                </a:solidFill>
              </a:rPr>
              <a:t>-system? </a:t>
            </a:r>
            <a:endParaRPr lang="en-US" sz="2300" dirty="0" smtClean="0">
              <a:solidFill>
                <a:srgbClr val="0000CC"/>
              </a:solidFill>
            </a:endParaRPr>
          </a:p>
          <a:p>
            <a:pPr marL="0" indent="0"/>
            <a:r>
              <a:rPr lang="en-US" sz="2300" dirty="0">
                <a:solidFill>
                  <a:srgbClr val="0000CC"/>
                </a:solidFill>
              </a:rPr>
              <a:t> </a:t>
            </a:r>
            <a:r>
              <a:rPr lang="en-US" sz="2300" dirty="0" smtClean="0">
                <a:solidFill>
                  <a:srgbClr val="0000CC"/>
                </a:solidFill>
              </a:rPr>
              <a:t>  Same method of Riemann-Hilbert equations and Q-system for other sigma models  ?</a:t>
            </a:r>
          </a:p>
          <a:p>
            <a:pPr marL="0" indent="0"/>
            <a:r>
              <a:rPr lang="en-US" sz="2300" dirty="0">
                <a:solidFill>
                  <a:srgbClr val="0000CC"/>
                </a:solidFill>
              </a:rPr>
              <a:t> </a:t>
            </a:r>
            <a:r>
              <a:rPr lang="en-US" sz="2300" dirty="0" smtClean="0">
                <a:solidFill>
                  <a:srgbClr val="0000CC"/>
                </a:solidFill>
              </a:rPr>
              <a:t>  Finite size bootstrap for 2D sigma models without S-matrix and TBA ?</a:t>
            </a:r>
          </a:p>
          <a:p>
            <a:pPr marL="0" indent="0"/>
            <a:r>
              <a:rPr lang="en-US" sz="2300" dirty="0">
                <a:solidFill>
                  <a:srgbClr val="0000CC"/>
                </a:solidFill>
              </a:rPr>
              <a:t> </a:t>
            </a:r>
            <a:r>
              <a:rPr lang="en-US" sz="2300" dirty="0" smtClean="0">
                <a:solidFill>
                  <a:srgbClr val="0000CC"/>
                </a:solidFill>
              </a:rPr>
              <a:t>  Deep reasons for integrability of planar N=4 SYM ?</a:t>
            </a:r>
          </a:p>
          <a:p>
            <a:pPr marL="0" indent="0">
              <a:buNone/>
            </a:pPr>
            <a:endParaRPr lang="en-US" sz="2300" dirty="0" smtClean="0">
              <a:solidFill>
                <a:srgbClr val="0000CC"/>
              </a:solidFill>
            </a:endParaRPr>
          </a:p>
        </p:txBody>
      </p:sp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6876256" y="2544459"/>
            <a:ext cx="2339752" cy="7386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1050" b="1" dirty="0" smtClean="0">
                <a:solidFill>
                  <a:srgbClr val="00CC00"/>
                </a:solidFill>
              </a:rPr>
              <a:t>Correa, </a:t>
            </a:r>
            <a:r>
              <a:rPr lang="en-GB" sz="1050" b="1" dirty="0" err="1" smtClean="0">
                <a:solidFill>
                  <a:srgbClr val="00CC00"/>
                </a:solidFill>
              </a:rPr>
              <a:t>Maldacena</a:t>
            </a:r>
            <a:r>
              <a:rPr lang="en-GB" sz="1050" b="1" dirty="0" smtClean="0">
                <a:solidFill>
                  <a:srgbClr val="00CC00"/>
                </a:solidFill>
              </a:rPr>
              <a:t>, Sever</a:t>
            </a:r>
          </a:p>
          <a:p>
            <a:pPr algn="l">
              <a:defRPr/>
            </a:pPr>
            <a:r>
              <a:rPr lang="en-GB" sz="1050" b="1" dirty="0" err="1" smtClean="0">
                <a:solidFill>
                  <a:srgbClr val="00CC00"/>
                </a:solidFill>
              </a:rPr>
              <a:t>Drucker</a:t>
            </a:r>
            <a:endParaRPr lang="en-GB" sz="1050" b="1" dirty="0" smtClean="0">
              <a:solidFill>
                <a:srgbClr val="00CC00"/>
              </a:solidFill>
            </a:endParaRPr>
          </a:p>
          <a:p>
            <a:pPr algn="l">
              <a:defRPr/>
            </a:pPr>
            <a:r>
              <a:rPr lang="en-GB" sz="1050" b="1" dirty="0" err="1" smtClean="0">
                <a:solidFill>
                  <a:srgbClr val="00CC00"/>
                </a:solidFill>
              </a:rPr>
              <a:t>Gromov</a:t>
            </a:r>
            <a:r>
              <a:rPr lang="en-GB" sz="1050" b="1" dirty="0" smtClean="0">
                <a:solidFill>
                  <a:srgbClr val="00CC00"/>
                </a:solidFill>
              </a:rPr>
              <a:t>, Sever</a:t>
            </a:r>
          </a:p>
          <a:p>
            <a:pPr algn="l">
              <a:defRPr/>
            </a:pPr>
            <a:r>
              <a:rPr lang="en-GB" sz="1050" b="1" dirty="0" err="1" smtClean="0">
                <a:solidFill>
                  <a:srgbClr val="00CC00"/>
                </a:solidFill>
              </a:rPr>
              <a:t>Gromov</a:t>
            </a:r>
            <a:r>
              <a:rPr lang="en-GB" sz="1050" b="1" dirty="0" smtClean="0">
                <a:solidFill>
                  <a:srgbClr val="00CC00"/>
                </a:solidFill>
              </a:rPr>
              <a:t>, Kazakov, </a:t>
            </a:r>
            <a:r>
              <a:rPr lang="en-GB" sz="1050" b="1" dirty="0" err="1" smtClean="0">
                <a:solidFill>
                  <a:srgbClr val="00CC00"/>
                </a:solidFill>
              </a:rPr>
              <a:t>Leurent</a:t>
            </a:r>
            <a:r>
              <a:rPr lang="en-GB" sz="1050" b="1" dirty="0" smtClean="0">
                <a:solidFill>
                  <a:srgbClr val="00CC00"/>
                </a:solidFill>
              </a:rPr>
              <a:t>, </a:t>
            </a:r>
            <a:r>
              <a:rPr lang="en-GB" sz="1050" b="1" dirty="0" err="1" smtClean="0">
                <a:solidFill>
                  <a:srgbClr val="00CC00"/>
                </a:solidFill>
              </a:rPr>
              <a:t>Volin</a:t>
            </a:r>
            <a:endParaRPr lang="en-GB" sz="1050" b="1" dirty="0" smtClean="0">
              <a:solidFill>
                <a:srgbClr val="00CC00"/>
              </a:solidFill>
            </a:endParaRPr>
          </a:p>
        </p:txBody>
      </p:sp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3070945" y="3312423"/>
            <a:ext cx="3024336" cy="4154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1050" b="1" dirty="0" smtClean="0">
                <a:solidFill>
                  <a:srgbClr val="00CC00"/>
                </a:solidFill>
              </a:rPr>
              <a:t>Basso</a:t>
            </a:r>
          </a:p>
          <a:p>
            <a:pPr algn="l">
              <a:defRPr/>
            </a:pPr>
            <a:r>
              <a:rPr lang="en-GB" sz="1050" b="1" dirty="0" err="1" smtClean="0">
                <a:solidFill>
                  <a:srgbClr val="00CC00"/>
                </a:solidFill>
              </a:rPr>
              <a:t>Gromov</a:t>
            </a:r>
            <a:r>
              <a:rPr lang="en-GB" sz="1050" b="1" dirty="0" smtClean="0">
                <a:solidFill>
                  <a:srgbClr val="00CC00"/>
                </a:solidFill>
              </a:rPr>
              <a:t>, </a:t>
            </a:r>
            <a:r>
              <a:rPr lang="en-GB" sz="1050" b="1" dirty="0" err="1" smtClean="0">
                <a:solidFill>
                  <a:srgbClr val="00CC00"/>
                </a:solidFill>
              </a:rPr>
              <a:t>Levkovich-Maslyuk</a:t>
            </a:r>
            <a:r>
              <a:rPr lang="en-GB" sz="1050" b="1" dirty="0" smtClean="0">
                <a:solidFill>
                  <a:srgbClr val="00CC00"/>
                </a:solidFill>
              </a:rPr>
              <a:t>, </a:t>
            </a:r>
            <a:r>
              <a:rPr lang="en-GB" sz="1050" b="1" dirty="0" err="1" smtClean="0">
                <a:solidFill>
                  <a:srgbClr val="00CC00"/>
                </a:solidFill>
              </a:rPr>
              <a:t>Sizov</a:t>
            </a:r>
            <a:r>
              <a:rPr lang="en-GB" sz="1050" b="1" dirty="0" smtClean="0">
                <a:solidFill>
                  <a:srgbClr val="00CC00"/>
                </a:solidFill>
              </a:rPr>
              <a:t>, </a:t>
            </a:r>
            <a:r>
              <a:rPr lang="en-GB" sz="1050" b="1" dirty="0" err="1" smtClean="0">
                <a:solidFill>
                  <a:srgbClr val="00CC00"/>
                </a:solidFill>
              </a:rPr>
              <a:t>Valatka</a:t>
            </a:r>
            <a:endParaRPr lang="en-GB" sz="1050" b="1" dirty="0" smtClean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72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1"/>
          <p:cNvSpPr>
            <a:spLocks noGrp="1"/>
          </p:cNvSpPr>
          <p:nvPr>
            <p:ph type="ctrTitle"/>
          </p:nvPr>
        </p:nvSpPr>
        <p:spPr>
          <a:xfrm>
            <a:off x="720725" y="2984500"/>
            <a:ext cx="7772400" cy="1470025"/>
          </a:xfrm>
        </p:spPr>
        <p:txBody>
          <a:bodyPr/>
          <a:lstStyle/>
          <a:p>
            <a:r>
              <a:rPr lang="en-GB" altLang="fr-FR" sz="13800" smtClean="0">
                <a:solidFill>
                  <a:srgbClr val="00B0F0"/>
                </a:solidFill>
              </a:rPr>
              <a:t>END</a:t>
            </a:r>
            <a:endParaRPr lang="fr-FR" altLang="fr-FR" sz="13800" smtClean="0">
              <a:solidFill>
                <a:srgbClr val="00B0F0"/>
              </a:solidFill>
            </a:endParaRPr>
          </a:p>
        </p:txBody>
      </p:sp>
      <p:grpSp>
        <p:nvGrpSpPr>
          <p:cNvPr id="45059" name="Groupe 121"/>
          <p:cNvGrpSpPr>
            <a:grpSpLocks/>
          </p:cNvGrpSpPr>
          <p:nvPr/>
        </p:nvGrpSpPr>
        <p:grpSpPr bwMode="auto">
          <a:xfrm>
            <a:off x="684213" y="1484313"/>
            <a:ext cx="8064500" cy="4465637"/>
            <a:chOff x="1187624" y="5457099"/>
            <a:chExt cx="2060233" cy="1010146"/>
          </a:xfrm>
        </p:grpSpPr>
        <p:grpSp>
          <p:nvGrpSpPr>
            <p:cNvPr id="45060" name="Group 19"/>
            <p:cNvGrpSpPr>
              <a:grpSpLocks/>
            </p:cNvGrpSpPr>
            <p:nvPr/>
          </p:nvGrpSpPr>
          <p:grpSpPr bwMode="auto">
            <a:xfrm>
              <a:off x="1259632" y="5477024"/>
              <a:ext cx="1925638" cy="976312"/>
              <a:chOff x="1152228" y="3627860"/>
              <a:chExt cx="1925638" cy="976312"/>
            </a:xfrm>
          </p:grpSpPr>
          <p:sp>
            <p:nvSpPr>
              <p:cNvPr id="45071" name="Oval 4"/>
              <p:cNvSpPr>
                <a:spLocks/>
              </p:cNvSpPr>
              <p:nvPr/>
            </p:nvSpPr>
            <p:spPr bwMode="auto">
              <a:xfrm>
                <a:off x="1152228" y="3699297"/>
                <a:ext cx="1925638" cy="842963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fr-FR" sz="1600">
                  <a:solidFill>
                    <a:schemeClr val="accent2"/>
                  </a:solidFill>
                  <a:ea typeface="ＭＳ Ｐゴシック" panose="020B0600070205080204" pitchFamily="34" charset="-128"/>
                </a:endParaRPr>
              </a:p>
            </p:txBody>
          </p:sp>
          <p:pic>
            <p:nvPicPr>
              <p:cNvPr id="45072" name="Picture 40" descr="tmp.bmp"/>
              <p:cNvPicPr>
                <a:picLocks/>
              </p:cNvPicPr>
              <p:nvPr>
                <p:custDataLst>
                  <p:tags r:id="rId11"/>
                </p:custDataLst>
              </p:nvPr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2291" y="3627860"/>
                <a:ext cx="203200" cy="190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073" name="Picture 41" descr="tmp.bmp"/>
              <p:cNvPicPr>
                <a:picLocks/>
              </p:cNvPicPr>
              <p:nvPr>
                <p:custDataLst>
                  <p:tags r:id="rId12"/>
                </p:custDataLst>
              </p:nvPr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2291" y="4413672"/>
                <a:ext cx="203200" cy="190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5061" name="Image 67" descr="tmp.bmp"/>
            <p:cNvPicPr>
              <a:picLocks/>
            </p:cNvPicPr>
            <p:nvPr>
              <p:custDataLst>
                <p:tags r:id="rId1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590" y="6321195"/>
              <a:ext cx="15716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2" name="Image 67" descr="tmp.bmp"/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88" y="6249187"/>
              <a:ext cx="15716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3" name="Image 67" descr="tmp.bmp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2670" y="6165304"/>
              <a:ext cx="15716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4" name="Image 67" descr="tmp.bmp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695" y="5901022"/>
              <a:ext cx="15716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5" name="Image 67" descr="tmp.bmp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2670" y="5624865"/>
              <a:ext cx="15716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6" name="Image 67" descr="tmp.bmp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5517232"/>
              <a:ext cx="15716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7" name="Image 67" descr="tmp.bmp"/>
            <p:cNvPicPr>
              <a:picLocks/>
            </p:cNvPicPr>
            <p:nvPr>
              <p:custDataLst>
                <p:tags r:id="rId7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5603" y="5457099"/>
              <a:ext cx="15716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8" name="Image 67" descr="tmp.bmp"/>
            <p:cNvPicPr>
              <a:picLocks/>
            </p:cNvPicPr>
            <p:nvPr>
              <p:custDataLst>
                <p:tags r:id="rId8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589240"/>
              <a:ext cx="15716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9" name="Image 67" descr="tmp.bmp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5875238"/>
              <a:ext cx="15716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0" name="Image 67" descr="tmp.bmp"/>
            <p:cNvPicPr>
              <a:picLocks/>
            </p:cNvPicPr>
            <p:nvPr>
              <p:custDataLst>
                <p:tags r:id="rId10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0502" y="6163270"/>
              <a:ext cx="15716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690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4" descr="PNG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87624" y="2640891"/>
            <a:ext cx="5712668" cy="3740437"/>
          </a:xfrm>
          <a:prstGeom prst="rect">
            <a:avLst/>
          </a:prstGeom>
        </p:spPr>
      </p:pic>
      <p:sp>
        <p:nvSpPr>
          <p:cNvPr id="13315" name="Title 1"/>
          <p:cNvSpPr>
            <a:spLocks noGrp="1"/>
          </p:cNvSpPr>
          <p:nvPr>
            <p:ph type="title" idx="4294967295"/>
          </p:nvPr>
        </p:nvSpPr>
        <p:spPr>
          <a:xfrm>
            <a:off x="-20192" y="0"/>
            <a:ext cx="8532440" cy="857250"/>
          </a:xfrm>
        </p:spPr>
        <p:txBody>
          <a:bodyPr/>
          <a:lstStyle/>
          <a:p>
            <a:r>
              <a:rPr lang="fr-FR" sz="2400" dirty="0" err="1" smtClean="0">
                <a:solidFill>
                  <a:srgbClr val="990000"/>
                </a:solidFill>
              </a:rPr>
              <a:t>Example</a:t>
            </a:r>
            <a:r>
              <a:rPr lang="fr-FR" sz="2400" dirty="0" smtClean="0">
                <a:solidFill>
                  <a:srgbClr val="990000"/>
                </a:solidFill>
              </a:rPr>
              <a:t> of « exact » </a:t>
            </a:r>
            <a:r>
              <a:rPr lang="fr-FR" sz="2400" dirty="0" err="1" smtClean="0">
                <a:solidFill>
                  <a:srgbClr val="990000"/>
                </a:solidFill>
              </a:rPr>
              <a:t>numerics</a:t>
            </a:r>
            <a:r>
              <a:rPr lang="fr-FR" sz="2400" dirty="0">
                <a:solidFill>
                  <a:srgbClr val="990000"/>
                </a:solidFill>
              </a:rPr>
              <a:t> in SL(2) </a:t>
            </a:r>
            <a:r>
              <a:rPr lang="fr-FR" sz="2400" dirty="0" err="1">
                <a:solidFill>
                  <a:srgbClr val="990000"/>
                </a:solidFill>
              </a:rPr>
              <a:t>sector</a:t>
            </a:r>
            <a:r>
              <a:rPr lang="fr-FR" sz="2400" dirty="0" smtClean="0">
                <a:solidFill>
                  <a:srgbClr val="990000"/>
                </a:solidFill>
              </a:rPr>
              <a:t/>
            </a:r>
            <a:br>
              <a:rPr lang="fr-FR" sz="2400" dirty="0" smtClean="0">
                <a:solidFill>
                  <a:srgbClr val="990000"/>
                </a:solidFill>
              </a:rPr>
            </a:br>
            <a:r>
              <a:rPr lang="fr-FR" sz="2400" dirty="0" smtClean="0">
                <a:solidFill>
                  <a:srgbClr val="990000"/>
                </a:solidFill>
              </a:rPr>
              <a:t>for twist L spin S </a:t>
            </a:r>
            <a:r>
              <a:rPr lang="fr-FR" sz="2400" dirty="0" err="1" smtClean="0">
                <a:solidFill>
                  <a:srgbClr val="990000"/>
                </a:solidFill>
              </a:rPr>
              <a:t>operator</a:t>
            </a:r>
            <a:endParaRPr lang="fr-FR" sz="2400" b="1" dirty="0" smtClean="0">
              <a:solidFill>
                <a:srgbClr val="990000"/>
              </a:solidFill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4566270" y="4783607"/>
            <a:ext cx="18732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GB" sz="1100" b="1" dirty="0" err="1" smtClean="0">
                <a:solidFill>
                  <a:srgbClr val="00CC00"/>
                </a:solidFill>
              </a:rPr>
              <a:t>Gromov,Shenderovich</a:t>
            </a:r>
            <a:r>
              <a:rPr lang="en-GB" sz="1100" b="1" dirty="0" smtClean="0">
                <a:solidFill>
                  <a:srgbClr val="00CC00"/>
                </a:solidFill>
              </a:rPr>
              <a:t>,</a:t>
            </a:r>
          </a:p>
          <a:p>
            <a:pPr algn="l"/>
            <a:r>
              <a:rPr lang="en-GB" sz="1100" b="1" dirty="0" err="1" smtClean="0">
                <a:solidFill>
                  <a:srgbClr val="00CC00"/>
                </a:solidFill>
              </a:rPr>
              <a:t>Serban</a:t>
            </a:r>
            <a:r>
              <a:rPr lang="en-GB" sz="1100" b="1" dirty="0" smtClean="0">
                <a:solidFill>
                  <a:srgbClr val="00CC00"/>
                </a:solidFill>
              </a:rPr>
              <a:t>, </a:t>
            </a:r>
            <a:r>
              <a:rPr lang="en-GB" sz="1100" b="1" dirty="0" err="1" smtClean="0">
                <a:solidFill>
                  <a:srgbClr val="00CC00"/>
                </a:solidFill>
              </a:rPr>
              <a:t>Volin</a:t>
            </a:r>
            <a:endParaRPr lang="en-GB" sz="1100" b="1" dirty="0" smtClean="0">
              <a:solidFill>
                <a:srgbClr val="00CC00"/>
              </a:solidFill>
            </a:endParaRPr>
          </a:p>
          <a:p>
            <a:pPr algn="l"/>
            <a:r>
              <a:rPr lang="en-GB" sz="1100" b="1" dirty="0" err="1" smtClean="0">
                <a:solidFill>
                  <a:srgbClr val="00CC00"/>
                </a:solidFill>
              </a:rPr>
              <a:t>Roiban</a:t>
            </a:r>
            <a:r>
              <a:rPr lang="en-GB" sz="1100" b="1" dirty="0" smtClean="0">
                <a:solidFill>
                  <a:srgbClr val="00CC00"/>
                </a:solidFill>
              </a:rPr>
              <a:t>, </a:t>
            </a:r>
            <a:r>
              <a:rPr lang="en-GB" sz="1100" b="1" dirty="0" err="1" smtClean="0">
                <a:solidFill>
                  <a:srgbClr val="00CC00"/>
                </a:solidFill>
              </a:rPr>
              <a:t>Tseytlin</a:t>
            </a:r>
            <a:endParaRPr lang="en-GB" sz="1100" b="1" dirty="0" smtClean="0">
              <a:solidFill>
                <a:srgbClr val="00CC00"/>
              </a:solidFill>
            </a:endParaRPr>
          </a:p>
          <a:p>
            <a:pPr algn="l"/>
            <a:r>
              <a:rPr lang="en-GB" sz="1100" b="1" dirty="0" err="1" smtClean="0">
                <a:solidFill>
                  <a:srgbClr val="00CC00"/>
                </a:solidFill>
              </a:rPr>
              <a:t>Vallilo</a:t>
            </a:r>
            <a:r>
              <a:rPr lang="en-GB" sz="1100" b="1" dirty="0" smtClean="0">
                <a:solidFill>
                  <a:srgbClr val="00CC00"/>
                </a:solidFill>
              </a:rPr>
              <a:t>, </a:t>
            </a:r>
            <a:r>
              <a:rPr lang="en-GB" sz="1100" b="1" dirty="0" err="1" smtClean="0">
                <a:solidFill>
                  <a:srgbClr val="00CC00"/>
                </a:solidFill>
              </a:rPr>
              <a:t>Mazzucato</a:t>
            </a:r>
            <a:endParaRPr lang="en-GB" sz="1100" b="1" dirty="0" smtClean="0">
              <a:solidFill>
                <a:srgbClr val="00CC00"/>
              </a:solidFill>
            </a:endParaRPr>
          </a:p>
          <a:p>
            <a:pPr algn="l"/>
            <a:r>
              <a:rPr lang="en-GB" sz="1100" b="1" dirty="0" err="1" smtClean="0">
                <a:solidFill>
                  <a:srgbClr val="00CC00"/>
                </a:solidFill>
              </a:rPr>
              <a:t>Gromov</a:t>
            </a:r>
            <a:r>
              <a:rPr lang="en-GB" sz="1100" b="1" dirty="0" smtClean="0">
                <a:solidFill>
                  <a:srgbClr val="00CC00"/>
                </a:solidFill>
              </a:rPr>
              <a:t>, </a:t>
            </a:r>
            <a:r>
              <a:rPr lang="en-GB" sz="1100" b="1" dirty="0" err="1" smtClean="0">
                <a:solidFill>
                  <a:srgbClr val="00CC00"/>
                </a:solidFill>
              </a:rPr>
              <a:t>Valatka</a:t>
            </a:r>
            <a:endParaRPr lang="en-GB" sz="1100" b="1" dirty="0" smtClean="0">
              <a:solidFill>
                <a:srgbClr val="00CC00"/>
              </a:solidFill>
            </a:endParaRPr>
          </a:p>
          <a:p>
            <a:pPr algn="l"/>
            <a:r>
              <a:rPr lang="en-GB" sz="1100" b="1" dirty="0" err="1" smtClean="0">
                <a:solidFill>
                  <a:srgbClr val="00CC00"/>
                </a:solidFill>
              </a:rPr>
              <a:t>Frolov</a:t>
            </a:r>
            <a:endParaRPr lang="en-GB" sz="1100" b="1" dirty="0" smtClean="0">
              <a:solidFill>
                <a:srgbClr val="00CC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 bwMode="auto">
          <a:xfrm>
            <a:off x="447103" y="919966"/>
            <a:ext cx="759784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</a:rPr>
              <a:t> 4 leading </a:t>
            </a:r>
            <a:r>
              <a:rPr lang="en-US" dirty="0" smtClean="0">
                <a:solidFill>
                  <a:srgbClr val="FF0000"/>
                </a:solidFill>
              </a:rPr>
              <a:t>strong coupling</a:t>
            </a:r>
            <a:r>
              <a:rPr lang="en-US" dirty="0" smtClean="0">
                <a:solidFill>
                  <a:srgbClr val="0000CC"/>
                </a:solidFill>
              </a:rPr>
              <a:t> terms were calculated for any </a:t>
            </a:r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rgbClr val="0000CC"/>
                </a:solidFill>
              </a:rPr>
              <a:t> and </a:t>
            </a:r>
            <a:r>
              <a:rPr lang="en-US" dirty="0" smtClean="0">
                <a:solidFill>
                  <a:schemeClr val="tx1"/>
                </a:solidFill>
              </a:rPr>
              <a:t>L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Numerics</a:t>
            </a:r>
            <a:r>
              <a:rPr lang="en-US" dirty="0" smtClean="0">
                <a:solidFill>
                  <a:srgbClr val="FF0000"/>
                </a:solidFill>
              </a:rPr>
              <a:t> from Y-system, TBA, </a:t>
            </a:r>
            <a:r>
              <a:rPr lang="en-US" dirty="0" err="1" smtClean="0">
                <a:solidFill>
                  <a:srgbClr val="FF0000"/>
                </a:solidFill>
              </a:rPr>
              <a:t>FiNLIE</a:t>
            </a:r>
            <a:r>
              <a:rPr lang="en-US" dirty="0" smtClean="0">
                <a:solidFill>
                  <a:srgbClr val="FF0000"/>
                </a:solidFill>
              </a:rPr>
              <a:t>, at any coupling</a:t>
            </a:r>
            <a:r>
              <a:rPr lang="en-US" dirty="0" smtClean="0">
                <a:solidFill>
                  <a:srgbClr val="0000CC"/>
                </a:solidFill>
              </a:rPr>
              <a:t>: </a:t>
            </a:r>
          </a:p>
          <a:p>
            <a:pPr algn="l"/>
            <a:r>
              <a:rPr lang="en-US" dirty="0" smtClean="0">
                <a:solidFill>
                  <a:srgbClr val="0000CC"/>
                </a:solidFill>
              </a:rPr>
              <a:t>   - for </a:t>
            </a:r>
            <a:r>
              <a:rPr lang="en-US" dirty="0" err="1" smtClean="0">
                <a:solidFill>
                  <a:srgbClr val="0000CC"/>
                </a:solidFill>
              </a:rPr>
              <a:t>Konishi</a:t>
            </a:r>
            <a:r>
              <a:rPr lang="en-US" dirty="0" smtClean="0">
                <a:solidFill>
                  <a:srgbClr val="0000CC"/>
                </a:solidFill>
              </a:rPr>
              <a:t> operator</a:t>
            </a:r>
          </a:p>
          <a:p>
            <a:pPr algn="l"/>
            <a:r>
              <a:rPr lang="en-US" dirty="0" smtClean="0">
                <a:solidFill>
                  <a:srgbClr val="0000CC"/>
                </a:solidFill>
              </a:rPr>
              <a:t>   - and  twist-3 operator</a:t>
            </a:r>
          </a:p>
          <a:p>
            <a:pPr algn="l"/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smtClean="0">
                <a:solidFill>
                  <a:srgbClr val="0000CC"/>
                </a:solidFill>
              </a:rPr>
              <a:t>  They perfectly reproduce the TBA/Y-system or </a:t>
            </a:r>
            <a:r>
              <a:rPr lang="en-US" dirty="0" err="1" smtClean="0">
                <a:solidFill>
                  <a:srgbClr val="0000CC"/>
                </a:solidFill>
              </a:rPr>
              <a:t>FiNLIE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numerics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6516216" y="4760770"/>
            <a:ext cx="18732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GB" sz="1100" b="1" dirty="0" err="1" smtClean="0">
                <a:solidFill>
                  <a:srgbClr val="00CC00"/>
                </a:solidFill>
              </a:rPr>
              <a:t>Gromov</a:t>
            </a:r>
            <a:r>
              <a:rPr lang="en-GB" sz="1100" b="1" dirty="0" smtClean="0">
                <a:solidFill>
                  <a:srgbClr val="00CC00"/>
                </a:solidFill>
              </a:rPr>
              <a:t>, </a:t>
            </a:r>
            <a:r>
              <a:rPr lang="en-GB" sz="1100" b="1" dirty="0" err="1" smtClean="0">
                <a:solidFill>
                  <a:srgbClr val="00CC00"/>
                </a:solidFill>
              </a:rPr>
              <a:t>Valatka</a:t>
            </a:r>
            <a:endParaRPr lang="en-GB" sz="1100" b="1" dirty="0" smtClean="0">
              <a:solidFill>
                <a:srgbClr val="00CC00"/>
              </a:solidFill>
            </a:endParaRP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2347514" y="4658352"/>
            <a:ext cx="226616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GB" sz="1100" b="1" dirty="0" err="1" smtClean="0">
                <a:solidFill>
                  <a:srgbClr val="00CC00"/>
                </a:solidFill>
              </a:rPr>
              <a:t>Gubser</a:t>
            </a:r>
            <a:r>
              <a:rPr lang="en-GB" sz="1100" b="1" dirty="0" smtClean="0">
                <a:solidFill>
                  <a:srgbClr val="00CC00"/>
                </a:solidFill>
              </a:rPr>
              <a:t>,  </a:t>
            </a:r>
            <a:r>
              <a:rPr lang="en-GB" sz="1100" b="1" dirty="0" err="1" smtClean="0">
                <a:solidFill>
                  <a:srgbClr val="00CC00"/>
                </a:solidFill>
              </a:rPr>
              <a:t>Klebanov</a:t>
            </a:r>
            <a:r>
              <a:rPr lang="en-GB" sz="1100" b="1" dirty="0" smtClean="0">
                <a:solidFill>
                  <a:srgbClr val="00CC00"/>
                </a:solidFill>
              </a:rPr>
              <a:t>, </a:t>
            </a:r>
            <a:r>
              <a:rPr lang="en-GB" sz="1100" b="1" dirty="0" err="1" smtClean="0">
                <a:solidFill>
                  <a:srgbClr val="00CC00"/>
                </a:solidFill>
              </a:rPr>
              <a:t>Polyakov</a:t>
            </a:r>
            <a:endParaRPr lang="en-GB" sz="1100" b="1" dirty="0" smtClean="0">
              <a:solidFill>
                <a:srgbClr val="00CC00"/>
              </a:solidFill>
            </a:endParaRPr>
          </a:p>
        </p:txBody>
      </p:sp>
      <p:sp>
        <p:nvSpPr>
          <p:cNvPr id="69" name="Rectangle 30"/>
          <p:cNvSpPr>
            <a:spLocks noChangeArrowheads="1"/>
          </p:cNvSpPr>
          <p:nvPr/>
        </p:nvSpPr>
        <p:spPr bwMode="auto">
          <a:xfrm>
            <a:off x="6483912" y="3006244"/>
            <a:ext cx="2643189" cy="8463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l"/>
            <a:r>
              <a:rPr lang="en-GB" sz="1600" b="1" dirty="0">
                <a:solidFill>
                  <a:srgbClr val="0000CC"/>
                </a:solidFill>
              </a:rPr>
              <a:t>Y-system </a:t>
            </a:r>
            <a:r>
              <a:rPr lang="en-GB" sz="1600" b="1" dirty="0" err="1" smtClean="0">
                <a:solidFill>
                  <a:srgbClr val="0000CC"/>
                </a:solidFill>
              </a:rPr>
              <a:t>numerics</a:t>
            </a:r>
            <a:r>
              <a:rPr lang="en-GB" sz="1600" b="1" dirty="0" smtClean="0">
                <a:solidFill>
                  <a:srgbClr val="0000CC"/>
                </a:solidFill>
              </a:rPr>
              <a:t> </a:t>
            </a:r>
            <a:endParaRPr lang="en-GB" sz="1600" b="1" dirty="0">
              <a:solidFill>
                <a:srgbClr val="0000CC"/>
              </a:solidFill>
            </a:endParaRPr>
          </a:p>
          <a:p>
            <a:pPr algn="l"/>
            <a:r>
              <a:rPr lang="en-GB" sz="1100" b="1" dirty="0" err="1">
                <a:solidFill>
                  <a:srgbClr val="00CC00"/>
                </a:solidFill>
              </a:rPr>
              <a:t>Gromov,V.K.,</a:t>
            </a:r>
            <a:r>
              <a:rPr lang="en-GB" sz="1100" b="1" dirty="0" err="1" smtClean="0">
                <a:solidFill>
                  <a:srgbClr val="00CC00"/>
                </a:solidFill>
              </a:rPr>
              <a:t>Vieira</a:t>
            </a:r>
            <a:endParaRPr lang="en-GB" sz="1100" b="1" dirty="0">
              <a:solidFill>
                <a:srgbClr val="00CC00"/>
              </a:solidFill>
            </a:endParaRPr>
          </a:p>
          <a:p>
            <a:pPr algn="l"/>
            <a:r>
              <a:rPr lang="en-GB" sz="1100" b="1" dirty="0" err="1" smtClean="0">
                <a:solidFill>
                  <a:srgbClr val="00CC00"/>
                </a:solidFill>
              </a:rPr>
              <a:t>Frolov</a:t>
            </a:r>
            <a:endParaRPr lang="en-GB" sz="1100" b="1" dirty="0" smtClean="0">
              <a:solidFill>
                <a:srgbClr val="00CC00"/>
              </a:solidFill>
            </a:endParaRPr>
          </a:p>
          <a:p>
            <a:pPr algn="l"/>
            <a:r>
              <a:rPr lang="en-GB" sz="1100" b="1" dirty="0" err="1" smtClean="0">
                <a:solidFill>
                  <a:srgbClr val="00CC00"/>
                </a:solidFill>
              </a:rPr>
              <a:t>Gromov,Valatka</a:t>
            </a:r>
            <a:endParaRPr lang="en-GB" sz="1100" b="1" dirty="0" smtClean="0">
              <a:solidFill>
                <a:srgbClr val="00CC00"/>
              </a:solidFill>
            </a:endParaRPr>
          </a:p>
        </p:txBody>
      </p:sp>
      <p:cxnSp>
        <p:nvCxnSpPr>
          <p:cNvPr id="16" name="Straight Arrow Connector 8"/>
          <p:cNvCxnSpPr>
            <a:cxnSpLocks noChangeShapeType="1"/>
          </p:cNvCxnSpPr>
          <p:nvPr/>
        </p:nvCxnSpPr>
        <p:spPr bwMode="auto">
          <a:xfrm flipH="1" flipV="1">
            <a:off x="5652120" y="3070657"/>
            <a:ext cx="864096" cy="285751"/>
          </a:xfrm>
          <a:prstGeom prst="straightConnector1">
            <a:avLst/>
          </a:prstGeom>
          <a:noFill/>
          <a:ln w="9525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8"/>
          <p:cNvCxnSpPr>
            <a:cxnSpLocks noChangeShapeType="1"/>
          </p:cNvCxnSpPr>
          <p:nvPr/>
        </p:nvCxnSpPr>
        <p:spPr bwMode="auto">
          <a:xfrm flipH="1" flipV="1">
            <a:off x="5076056" y="3068960"/>
            <a:ext cx="1440160" cy="547509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8"/>
          <p:cNvCxnSpPr>
            <a:cxnSpLocks noChangeShapeType="1"/>
          </p:cNvCxnSpPr>
          <p:nvPr/>
        </p:nvCxnSpPr>
        <p:spPr bwMode="auto">
          <a:xfrm flipV="1">
            <a:off x="3074020" y="4369083"/>
            <a:ext cx="129828" cy="289270"/>
          </a:xfrm>
          <a:prstGeom prst="straightConnector1">
            <a:avLst/>
          </a:prstGeom>
          <a:noFill/>
          <a:ln w="9525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8"/>
          <p:cNvCxnSpPr>
            <a:cxnSpLocks noChangeShapeType="1"/>
          </p:cNvCxnSpPr>
          <p:nvPr/>
        </p:nvCxnSpPr>
        <p:spPr bwMode="auto">
          <a:xfrm flipH="1" flipV="1">
            <a:off x="4283968" y="4441092"/>
            <a:ext cx="576064" cy="348065"/>
          </a:xfrm>
          <a:prstGeom prst="straightConnector1">
            <a:avLst/>
          </a:prstGeom>
          <a:noFill/>
          <a:ln w="9525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8"/>
          <p:cNvCxnSpPr>
            <a:cxnSpLocks noChangeShapeType="1"/>
          </p:cNvCxnSpPr>
          <p:nvPr/>
        </p:nvCxnSpPr>
        <p:spPr bwMode="auto">
          <a:xfrm flipH="1" flipV="1">
            <a:off x="5940152" y="4369083"/>
            <a:ext cx="576064" cy="348065"/>
          </a:xfrm>
          <a:prstGeom prst="straightConnector1">
            <a:avLst/>
          </a:prstGeom>
          <a:noFill/>
          <a:ln w="9525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ZoneTexte 36"/>
          <p:cNvSpPr txBox="1">
            <a:spLocks noChangeArrowheads="1"/>
          </p:cNvSpPr>
          <p:nvPr/>
        </p:nvSpPr>
        <p:spPr bwMode="auto">
          <a:xfrm>
            <a:off x="755576" y="6269250"/>
            <a:ext cx="54372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buFont typeface="Wingdings" pitchFamily="2" charset="2"/>
              <a:buChar char="§"/>
            </a:pPr>
            <a:r>
              <a:rPr lang="en-GB" dirty="0" smtClean="0">
                <a:solidFill>
                  <a:srgbClr val="FF3300"/>
                </a:solidFill>
              </a:rPr>
              <a:t>    </a:t>
            </a:r>
            <a:r>
              <a:rPr lang="en-GB" dirty="0" err="1" smtClean="0">
                <a:solidFill>
                  <a:srgbClr val="FF3300"/>
                </a:solidFill>
              </a:rPr>
              <a:t>AdS</a:t>
            </a:r>
            <a:r>
              <a:rPr lang="en-GB" dirty="0" smtClean="0">
                <a:solidFill>
                  <a:srgbClr val="FF3300"/>
                </a:solidFill>
              </a:rPr>
              <a:t>/CFT Y-system </a:t>
            </a:r>
            <a:r>
              <a:rPr lang="en-GB" dirty="0">
                <a:solidFill>
                  <a:srgbClr val="FF3300"/>
                </a:solidFill>
              </a:rPr>
              <a:t>passes all known </a:t>
            </a:r>
            <a:r>
              <a:rPr lang="en-GB" dirty="0" smtClean="0">
                <a:solidFill>
                  <a:srgbClr val="FF3300"/>
                </a:solidFill>
              </a:rPr>
              <a:t>tests!</a:t>
            </a:r>
            <a:endParaRPr lang="en-GB" dirty="0">
              <a:solidFill>
                <a:srgbClr val="FF3300"/>
              </a:solidFill>
            </a:endParaRPr>
          </a:p>
        </p:txBody>
      </p:sp>
      <p:pic>
        <p:nvPicPr>
          <p:cNvPr id="2" name="Imag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792" y="446938"/>
            <a:ext cx="1143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4" name="Image 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804" y="1619351"/>
            <a:ext cx="27559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5" name="Image 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341" y="1986050"/>
            <a:ext cx="27559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6" name="Image 5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868" y="3023032"/>
            <a:ext cx="698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Image 6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044" y="3366284"/>
            <a:ext cx="698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Image 7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020" y="3976504"/>
            <a:ext cx="33782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0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19" descr="https://encrypted-tbn1.gstatic.com/images?q=tbn:ANd9GcS83b6RTbvCDIcAQtSZb2Jla528sNu1Z7Q-lw5yGBvGFI5b7K8cKQ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432" y="2771791"/>
            <a:ext cx="1434248" cy="107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 bwMode="auto">
          <a:xfrm>
            <a:off x="587375" y="71438"/>
            <a:ext cx="82296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err="1" smtClean="0">
                <a:solidFill>
                  <a:srgbClr val="990000"/>
                </a:solidFill>
              </a:rPr>
              <a:t>Integrability</a:t>
            </a:r>
            <a:r>
              <a:rPr lang="en-US" sz="2800" kern="0" smtClean="0">
                <a:solidFill>
                  <a:srgbClr val="990000"/>
                </a:solidFill>
              </a:rPr>
              <a:t> of </a:t>
            </a:r>
            <a:r>
              <a:rPr lang="en-US" sz="2800" kern="0" err="1" smtClean="0">
                <a:solidFill>
                  <a:srgbClr val="990000"/>
                </a:solidFill>
              </a:rPr>
              <a:t>AdS</a:t>
            </a:r>
            <a:r>
              <a:rPr lang="en-US" sz="2800" kern="0" smtClean="0">
                <a:solidFill>
                  <a:srgbClr val="990000"/>
                </a:solidFill>
              </a:rPr>
              <a:t>/CFT spectral problem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499617" y="1213106"/>
            <a:ext cx="3282758" cy="73866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rgbClr val="0033CC"/>
                </a:solidFill>
              </a:rPr>
              <a:t>Weak coupling expansion for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rgbClr val="0033CC"/>
                </a:solidFill>
              </a:rPr>
              <a:t>SYM anomalous dimensions.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rgbClr val="0033CC"/>
                </a:solidFill>
              </a:rPr>
              <a:t>Perturbative </a:t>
            </a:r>
            <a:r>
              <a:rPr lang="en-GB" altLang="en-US" sz="1400" b="1" dirty="0" smtClean="0">
                <a:solidFill>
                  <a:srgbClr val="0033CC"/>
                </a:solidFill>
              </a:rPr>
              <a:t>integrability</a:t>
            </a:r>
            <a:r>
              <a:rPr lang="en-GB" altLang="en-US" sz="1400" b="1" dirty="0">
                <a:solidFill>
                  <a:srgbClr val="0033CC"/>
                </a:solidFill>
              </a:rPr>
              <a:t>:</a:t>
            </a:r>
            <a:r>
              <a:rPr lang="en-GB" altLang="en-US" sz="1400" b="1" dirty="0" smtClean="0">
                <a:solidFill>
                  <a:srgbClr val="0033CC"/>
                </a:solidFill>
              </a:rPr>
              <a:t> Spin chain</a:t>
            </a:r>
            <a:endParaRPr lang="en-GB" altLang="en-US" sz="1400" b="1" dirty="0">
              <a:solidFill>
                <a:srgbClr val="0033CC"/>
              </a:solidFill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4975225" y="1350963"/>
            <a:ext cx="3421063" cy="739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0033CC"/>
                </a:solidFill>
              </a:rPr>
              <a:t>Strong coupling  from AdS-dual –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0033CC"/>
                </a:solidFill>
              </a:rPr>
              <a:t>classical superstring sigma model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0033CC"/>
                </a:solidFill>
              </a:rPr>
              <a:t>Classical integrability, algebraic curve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4086225" y="2581275"/>
            <a:ext cx="2630488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0033CC"/>
                </a:solidFill>
              </a:rPr>
              <a:t>         S-matrix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0033CC"/>
                </a:solidFill>
              </a:rPr>
              <a:t>Asymptotic Bethe ansatz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3917950" y="3605213"/>
            <a:ext cx="1785938" cy="646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rgbClr val="0033CC"/>
                </a:solidFill>
              </a:rPr>
              <a:t>Y-system + analyticity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rgbClr val="0033CC"/>
                </a:solidFill>
              </a:rPr>
              <a:t>Thermodynamic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rgbClr val="0033CC"/>
                </a:solidFill>
              </a:rPr>
              <a:t>Bethe ansatz (exact!)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2830297" y="4862026"/>
            <a:ext cx="4649788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1" dirty="0" err="1">
                <a:solidFill>
                  <a:srgbClr val="0033CC"/>
                </a:solidFill>
              </a:rPr>
              <a:t>Wronskian</a:t>
            </a:r>
            <a:r>
              <a:rPr lang="en-GB" altLang="en-US" sz="1200" b="1" dirty="0">
                <a:solidFill>
                  <a:srgbClr val="0033CC"/>
                </a:solidFill>
              </a:rPr>
              <a:t> solution of T-system via Baxter’s </a:t>
            </a:r>
            <a:r>
              <a:rPr lang="en-GB" altLang="en-US" sz="1200" b="1" dirty="0" smtClean="0">
                <a:solidFill>
                  <a:srgbClr val="0033CC"/>
                </a:solidFill>
              </a:rPr>
              <a:t>Q-functions                         </a:t>
            </a:r>
            <a:endParaRPr lang="en-GB" altLang="en-US" sz="1200" b="1" dirty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rgbClr val="0033CC"/>
                </a:solidFill>
              </a:rPr>
              <a:t>         </a:t>
            </a:r>
            <a:r>
              <a:rPr lang="en-GB" altLang="en-US" sz="1200" b="1" dirty="0" smtClean="0">
                <a:solidFill>
                  <a:srgbClr val="0033CC"/>
                </a:solidFill>
              </a:rPr>
              <a:t>Q-system   </a:t>
            </a:r>
            <a:r>
              <a:rPr lang="en-GB" altLang="en-US" sz="1200" b="1" dirty="0">
                <a:solidFill>
                  <a:srgbClr val="0033CC"/>
                </a:solidFill>
              </a:rPr>
              <a:t>+   analyticity :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rgbClr val="0033CC"/>
                </a:solidFill>
              </a:rPr>
              <a:t> Finite system of integral non-linear equations (</a:t>
            </a:r>
            <a:r>
              <a:rPr lang="en-GB" altLang="en-US" sz="1200" b="1" dirty="0" err="1">
                <a:solidFill>
                  <a:srgbClr val="0033CC"/>
                </a:solidFill>
              </a:rPr>
              <a:t>FiNLIE</a:t>
            </a:r>
            <a:r>
              <a:rPr lang="en-GB" altLang="en-US" sz="1200" b="1" dirty="0">
                <a:solidFill>
                  <a:srgbClr val="0033CC"/>
                </a:solidFill>
              </a:rPr>
              <a:t>)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3452903" y="6186293"/>
            <a:ext cx="3089275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rgbClr val="FF0000"/>
                </a:solidFill>
              </a:rPr>
              <a:t>Finite matrix Riemann-Hilbert </a:t>
            </a:r>
            <a:r>
              <a:rPr lang="en-GB" altLang="en-US" sz="1400" b="1" dirty="0" err="1">
                <a:solidFill>
                  <a:srgbClr val="FF0000"/>
                </a:solidFill>
              </a:rPr>
              <a:t>eqs</a:t>
            </a:r>
            <a:r>
              <a:rPr lang="en-GB" altLang="en-US" sz="1400" b="1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rgbClr val="FF0000"/>
                </a:solidFill>
              </a:rPr>
              <a:t> for quantum spectral curve (</a:t>
            </a:r>
            <a:r>
              <a:rPr lang="en-GB" altLang="en-US" sz="1400" b="1" dirty="0">
                <a:solidFill>
                  <a:srgbClr val="000000"/>
                </a:solidFill>
              </a:rPr>
              <a:t>P-µ</a:t>
            </a:r>
            <a:r>
              <a:rPr lang="en-GB" altLang="en-US" sz="14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7" name="Flèche vers le bas 16"/>
          <p:cNvSpPr/>
          <p:nvPr/>
        </p:nvSpPr>
        <p:spPr>
          <a:xfrm>
            <a:off x="5588000" y="2087563"/>
            <a:ext cx="312738" cy="498475"/>
          </a:xfrm>
          <a:prstGeom prst="downArrow">
            <a:avLst/>
          </a:prstGeom>
          <a:solidFill>
            <a:srgbClr val="A3A3E0"/>
          </a:solidFill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8" name="Flèche vers le bas 17"/>
          <p:cNvSpPr/>
          <p:nvPr/>
        </p:nvSpPr>
        <p:spPr>
          <a:xfrm>
            <a:off x="4134513" y="1972122"/>
            <a:ext cx="243147" cy="604838"/>
          </a:xfrm>
          <a:prstGeom prst="downArrow">
            <a:avLst/>
          </a:prstGeom>
          <a:solidFill>
            <a:srgbClr val="A3A3E0"/>
          </a:solidFill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GB">
              <a:solidFill>
                <a:schemeClr val="accent2"/>
              </a:solidFill>
            </a:endParaRPr>
          </a:p>
        </p:txBody>
      </p:sp>
      <p:sp>
        <p:nvSpPr>
          <p:cNvPr id="20" name="Flèche vers le bas 19"/>
          <p:cNvSpPr/>
          <p:nvPr/>
        </p:nvSpPr>
        <p:spPr>
          <a:xfrm>
            <a:off x="4984809" y="3143736"/>
            <a:ext cx="312738" cy="468313"/>
          </a:xfrm>
          <a:prstGeom prst="downArrow">
            <a:avLst/>
          </a:prstGeom>
          <a:solidFill>
            <a:srgbClr val="A3A3E0"/>
          </a:solidFill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GB">
              <a:solidFill>
                <a:schemeClr val="accent2"/>
              </a:solidFill>
            </a:endParaRPr>
          </a:p>
        </p:txBody>
      </p:sp>
      <p:sp>
        <p:nvSpPr>
          <p:cNvPr id="21" name="Flèche vers le bas 20"/>
          <p:cNvSpPr/>
          <p:nvPr/>
        </p:nvSpPr>
        <p:spPr>
          <a:xfrm>
            <a:off x="4789488" y="4251325"/>
            <a:ext cx="312737" cy="617538"/>
          </a:xfrm>
          <a:prstGeom prst="downArrow">
            <a:avLst/>
          </a:prstGeom>
          <a:solidFill>
            <a:srgbClr val="A3A3E0"/>
          </a:solidFill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GB">
              <a:solidFill>
                <a:schemeClr val="accent2"/>
              </a:solidFill>
            </a:endParaRPr>
          </a:p>
        </p:txBody>
      </p:sp>
      <p:grpSp>
        <p:nvGrpSpPr>
          <p:cNvPr id="25" name="Group 17"/>
          <p:cNvGrpSpPr>
            <a:grpSpLocks/>
          </p:cNvGrpSpPr>
          <p:nvPr/>
        </p:nvGrpSpPr>
        <p:grpSpPr bwMode="auto">
          <a:xfrm>
            <a:off x="7019925" y="385763"/>
            <a:ext cx="1547813" cy="941387"/>
            <a:chOff x="6500813" y="2595563"/>
            <a:chExt cx="2643187" cy="1608137"/>
          </a:xfrm>
        </p:grpSpPr>
        <p:pic>
          <p:nvPicPr>
            <p:cNvPr id="49370" name="Содержимое 3" descr="sstmp.bmp"/>
            <p:cNvPicPr>
              <a:picLocks/>
            </p:cNvPicPr>
            <p:nvPr>
              <p:custDataLst>
                <p:tags r:id="rId29"/>
              </p:custDataLst>
            </p:nvPr>
          </p:nvPicPr>
          <p:blipFill>
            <a:blip r:embed="rId3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0813" y="2738438"/>
              <a:ext cx="971550" cy="96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371" name="Рисунок 4" descr="sstmp.bmp"/>
            <p:cNvPicPr>
              <a:picLocks/>
            </p:cNvPicPr>
            <p:nvPr>
              <p:custDataLst>
                <p:tags r:id="rId30"/>
              </p:custDataLst>
            </p:nvPr>
          </p:nvPicPr>
          <p:blipFill>
            <a:blip r:embed="rId3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0350" y="2595563"/>
              <a:ext cx="1263650" cy="160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372" name="Рисунок 5" descr="tmp.bmp"/>
            <p:cNvPicPr>
              <a:picLocks/>
            </p:cNvPicPr>
            <p:nvPr>
              <p:custDataLst>
                <p:tags r:id="rId31"/>
              </p:custDataLst>
            </p:nvPr>
          </p:nvPicPr>
          <p:blipFill>
            <a:blip r:embed="rId3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3813" y="3159125"/>
              <a:ext cx="269875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373" name="TextBox 50"/>
            <p:cNvSpPr txBox="1">
              <a:spLocks noChangeArrowheads="1"/>
            </p:cNvSpPr>
            <p:nvPr/>
          </p:nvSpPr>
          <p:spPr bwMode="auto">
            <a:xfrm>
              <a:off x="6643688" y="3667125"/>
              <a:ext cx="1857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en-US" sz="1600">
                <a:solidFill>
                  <a:schemeClr val="accent2"/>
                </a:solidFill>
                <a:ea typeface="ＭＳ Ｐゴシック" panose="020B0600070205080204" pitchFamily="34" charset="-128"/>
              </a:endParaRPr>
            </a:p>
          </p:txBody>
        </p:sp>
        <p:pic>
          <p:nvPicPr>
            <p:cNvPr id="49374" name="Рисунок 7" descr="tmp.bmp"/>
            <p:cNvPicPr>
              <a:picLocks/>
            </p:cNvPicPr>
            <p:nvPr>
              <p:custDataLst>
                <p:tags r:id="rId32"/>
              </p:custDataLst>
            </p:nvPr>
          </p:nvPicPr>
          <p:blipFill>
            <a:blip r:embed="rId3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0" y="2881313"/>
              <a:ext cx="4381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375" name="Рисунок 8" descr="tmp.bmp"/>
            <p:cNvPicPr>
              <a:picLocks/>
            </p:cNvPicPr>
            <p:nvPr>
              <p:custDataLst>
                <p:tags r:id="rId33"/>
              </p:custDataLst>
            </p:nvPr>
          </p:nvPicPr>
          <p:blipFill>
            <a:blip r:embed="rId4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3652" y="2916238"/>
              <a:ext cx="733425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376" name="Freeform 26"/>
            <p:cNvSpPr>
              <a:spLocks noChangeArrowheads="1"/>
            </p:cNvSpPr>
            <p:nvPr/>
          </p:nvSpPr>
          <p:spPr bwMode="auto">
            <a:xfrm>
              <a:off x="8239125" y="3575050"/>
              <a:ext cx="542925" cy="306388"/>
            </a:xfrm>
            <a:custGeom>
              <a:avLst/>
              <a:gdLst>
                <a:gd name="T0" fmla="*/ 3 w 647205"/>
                <a:gd name="T1" fmla="*/ 3 h 366156"/>
                <a:gd name="T2" fmla="*/ 3 w 647205"/>
                <a:gd name="T3" fmla="*/ 3 h 366156"/>
                <a:gd name="T4" fmla="*/ 3 w 647205"/>
                <a:gd name="T5" fmla="*/ 3 h 366156"/>
                <a:gd name="T6" fmla="*/ 3 w 647205"/>
                <a:gd name="T7" fmla="*/ 3 h 366156"/>
                <a:gd name="T8" fmla="*/ 3 w 647205"/>
                <a:gd name="T9" fmla="*/ 3 h 366156"/>
                <a:gd name="T10" fmla="*/ 3 w 647205"/>
                <a:gd name="T11" fmla="*/ 3 h 366156"/>
                <a:gd name="T12" fmla="*/ 3 w 647205"/>
                <a:gd name="T13" fmla="*/ 3 h 366156"/>
                <a:gd name="T14" fmla="*/ 3 w 647205"/>
                <a:gd name="T15" fmla="*/ 3 h 366156"/>
                <a:gd name="T16" fmla="*/ 3 w 647205"/>
                <a:gd name="T17" fmla="*/ 3 h 366156"/>
                <a:gd name="T18" fmla="*/ 3 w 647205"/>
                <a:gd name="T19" fmla="*/ 3 h 366156"/>
                <a:gd name="T20" fmla="*/ 3 w 647205"/>
                <a:gd name="T21" fmla="*/ 3 h 3661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7205"/>
                <a:gd name="T34" fmla="*/ 0 h 366156"/>
                <a:gd name="T35" fmla="*/ 647205 w 647205"/>
                <a:gd name="T36" fmla="*/ 366156 h 3661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7205" h="366156">
                  <a:moveTo>
                    <a:pt x="35626" y="174172"/>
                  </a:moveTo>
                  <a:cubicBezTo>
                    <a:pt x="71252" y="166255"/>
                    <a:pt x="235528" y="227611"/>
                    <a:pt x="285008" y="233548"/>
                  </a:cubicBezTo>
                  <a:cubicBezTo>
                    <a:pt x="334488" y="239485"/>
                    <a:pt x="298862" y="245423"/>
                    <a:pt x="332509" y="209797"/>
                  </a:cubicBezTo>
                  <a:cubicBezTo>
                    <a:pt x="366156" y="174171"/>
                    <a:pt x="437408" y="39584"/>
                    <a:pt x="486888" y="19792"/>
                  </a:cubicBezTo>
                  <a:cubicBezTo>
                    <a:pt x="536368" y="0"/>
                    <a:pt x="611579" y="47501"/>
                    <a:pt x="629392" y="91044"/>
                  </a:cubicBezTo>
                  <a:cubicBezTo>
                    <a:pt x="647205" y="134587"/>
                    <a:pt x="619496" y="237506"/>
                    <a:pt x="593766" y="281049"/>
                  </a:cubicBezTo>
                  <a:cubicBezTo>
                    <a:pt x="568036" y="324592"/>
                    <a:pt x="526473" y="338446"/>
                    <a:pt x="475013" y="352301"/>
                  </a:cubicBezTo>
                  <a:cubicBezTo>
                    <a:pt x="423553" y="366156"/>
                    <a:pt x="342405" y="366156"/>
                    <a:pt x="285008" y="364177"/>
                  </a:cubicBezTo>
                  <a:cubicBezTo>
                    <a:pt x="227611" y="362198"/>
                    <a:pt x="166255" y="354281"/>
                    <a:pt x="130629" y="340426"/>
                  </a:cubicBezTo>
                  <a:cubicBezTo>
                    <a:pt x="95003" y="326571"/>
                    <a:pt x="89065" y="306779"/>
                    <a:pt x="71252" y="281049"/>
                  </a:cubicBezTo>
                  <a:cubicBezTo>
                    <a:pt x="53439" y="255319"/>
                    <a:pt x="0" y="182089"/>
                    <a:pt x="35626" y="174172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49377" name="Freeform 25"/>
            <p:cNvSpPr>
              <a:spLocks noChangeArrowheads="1"/>
            </p:cNvSpPr>
            <p:nvPr/>
          </p:nvSpPr>
          <p:spPr bwMode="auto">
            <a:xfrm>
              <a:off x="7000875" y="3001963"/>
              <a:ext cx="285750" cy="509587"/>
            </a:xfrm>
            <a:custGeom>
              <a:avLst/>
              <a:gdLst>
                <a:gd name="T0" fmla="*/ 2147483646 w 221673"/>
                <a:gd name="T1" fmla="*/ 2147483646 h 395843"/>
                <a:gd name="T2" fmla="*/ 2147483646 w 221673"/>
                <a:gd name="T3" fmla="*/ 2147483646 h 395843"/>
                <a:gd name="T4" fmla="*/ 2147483646 w 221673"/>
                <a:gd name="T5" fmla="*/ 2147483646 h 395843"/>
                <a:gd name="T6" fmla="*/ 2147483646 w 221673"/>
                <a:gd name="T7" fmla="*/ 2147483646 h 395843"/>
                <a:gd name="T8" fmla="*/ 2147483646 w 221673"/>
                <a:gd name="T9" fmla="*/ 2147483646 h 395843"/>
                <a:gd name="T10" fmla="*/ 0 w 221673"/>
                <a:gd name="T11" fmla="*/ 2147483646 h 395843"/>
                <a:gd name="T12" fmla="*/ 2147483646 w 221673"/>
                <a:gd name="T13" fmla="*/ 2147483646 h 395843"/>
                <a:gd name="T14" fmla="*/ 2147483646 w 221673"/>
                <a:gd name="T15" fmla="*/ 2147483646 h 3958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1673"/>
                <a:gd name="T25" fmla="*/ 0 h 395843"/>
                <a:gd name="T26" fmla="*/ 221673 w 221673"/>
                <a:gd name="T27" fmla="*/ 395843 h 3958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1673" h="395843">
                  <a:moveTo>
                    <a:pt x="95003" y="263236"/>
                  </a:moveTo>
                  <a:cubicBezTo>
                    <a:pt x="87086" y="217714"/>
                    <a:pt x="39585" y="164275"/>
                    <a:pt x="47502" y="120732"/>
                  </a:cubicBezTo>
                  <a:cubicBezTo>
                    <a:pt x="55419" y="77189"/>
                    <a:pt x="114795" y="3958"/>
                    <a:pt x="142504" y="1979"/>
                  </a:cubicBezTo>
                  <a:cubicBezTo>
                    <a:pt x="170213" y="0"/>
                    <a:pt x="221673" y="79168"/>
                    <a:pt x="213756" y="108856"/>
                  </a:cubicBezTo>
                  <a:cubicBezTo>
                    <a:pt x="205839" y="138544"/>
                    <a:pt x="130629" y="150420"/>
                    <a:pt x="95003" y="180108"/>
                  </a:cubicBezTo>
                  <a:cubicBezTo>
                    <a:pt x="59377" y="209796"/>
                    <a:pt x="0" y="251360"/>
                    <a:pt x="0" y="286986"/>
                  </a:cubicBezTo>
                  <a:cubicBezTo>
                    <a:pt x="0" y="322612"/>
                    <a:pt x="75211" y="391885"/>
                    <a:pt x="95003" y="393864"/>
                  </a:cubicBezTo>
                  <a:cubicBezTo>
                    <a:pt x="114795" y="395843"/>
                    <a:pt x="102920" y="308758"/>
                    <a:pt x="95003" y="263236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fr-FR"/>
            </a:p>
          </p:txBody>
        </p:sp>
      </p:grpSp>
      <p:pic>
        <p:nvPicPr>
          <p:cNvPr id="51" name="Image 50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3" y="3757139"/>
            <a:ext cx="3289300" cy="37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 2"/>
          <p:cNvGrpSpPr>
            <a:grpSpLocks/>
          </p:cNvGrpSpPr>
          <p:nvPr/>
        </p:nvGrpSpPr>
        <p:grpSpPr bwMode="auto">
          <a:xfrm>
            <a:off x="286636" y="3206683"/>
            <a:ext cx="1450975" cy="896938"/>
            <a:chOff x="7905228" y="4189030"/>
            <a:chExt cx="2609850" cy="1614487"/>
          </a:xfrm>
        </p:grpSpPr>
        <p:pic>
          <p:nvPicPr>
            <p:cNvPr id="49341" name="Image 5" descr="texsstmp.bmp"/>
            <p:cNvPicPr>
              <a:picLocks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5228" y="4189030"/>
              <a:ext cx="2609850" cy="1614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342" name="Groupe 8"/>
            <p:cNvGrpSpPr>
              <a:grpSpLocks/>
            </p:cNvGrpSpPr>
            <p:nvPr/>
          </p:nvGrpSpPr>
          <p:grpSpPr bwMode="auto">
            <a:xfrm>
              <a:off x="8006496" y="4534440"/>
              <a:ext cx="2181043" cy="901898"/>
              <a:chOff x="2808375" y="2982322"/>
              <a:chExt cx="2181043" cy="901898"/>
            </a:xfrm>
          </p:grpSpPr>
          <p:grpSp>
            <p:nvGrpSpPr>
              <p:cNvPr id="49343" name="Groupe 5"/>
              <p:cNvGrpSpPr>
                <a:grpSpLocks/>
              </p:cNvGrpSpPr>
              <p:nvPr/>
            </p:nvGrpSpPr>
            <p:grpSpPr bwMode="auto">
              <a:xfrm>
                <a:off x="2808375" y="2982322"/>
                <a:ext cx="2181043" cy="901898"/>
                <a:chOff x="2808375" y="2982322"/>
                <a:chExt cx="2181043" cy="901898"/>
              </a:xfrm>
            </p:grpSpPr>
            <p:sp>
              <p:nvSpPr>
                <p:cNvPr id="49348" name="Line 7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3500916" y="3698159"/>
                  <a:ext cx="0" cy="24612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349" name="Line 9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3779604" y="3685870"/>
                  <a:ext cx="0" cy="24612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350" name="Line 11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3253724" y="3677943"/>
                  <a:ext cx="24825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351" name="Line 12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4327691" y="3684731"/>
                  <a:ext cx="17624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352" name="Oval 15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4085796" y="3231230"/>
                  <a:ext cx="125994" cy="12745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353" name="Line 16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4289125" y="3705637"/>
                  <a:ext cx="7325" cy="2285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354" name="Line 20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4025730" y="3698159"/>
                  <a:ext cx="0" cy="24612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355" name="Oval 15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2809107" y="3752519"/>
                  <a:ext cx="125994" cy="12745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356" name="Oval 15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3056099" y="3748952"/>
                  <a:ext cx="125994" cy="12745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357" name="Oval 15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3318980" y="3750000"/>
                  <a:ext cx="125994" cy="12745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358" name="Oval 15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4087701" y="2981840"/>
                  <a:ext cx="125994" cy="12745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359" name="Oval 15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4090468" y="3495919"/>
                  <a:ext cx="125994" cy="12745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360" name="Oval 15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4360134" y="3749127"/>
                  <a:ext cx="125994" cy="12745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361" name="Oval 15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4607126" y="3745560"/>
                  <a:ext cx="125994" cy="12745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362" name="Oval 15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4862692" y="3746608"/>
                  <a:ext cx="125994" cy="12745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363" name="Oval 15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3578411" y="2981590"/>
                  <a:ext cx="125994" cy="12745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364" name="Oval 15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3581178" y="3495669"/>
                  <a:ext cx="125994" cy="12745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365" name="Oval 15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3834101" y="3757494"/>
                  <a:ext cx="125994" cy="127458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366" name="Oval 15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3573863" y="3245860"/>
                  <a:ext cx="125994" cy="12745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367" name="Oval 15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3831849" y="3496353"/>
                  <a:ext cx="125994" cy="127458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368" name="Oval 15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3833776" y="3241504"/>
                  <a:ext cx="125994" cy="127458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369" name="Oval 15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3830707" y="2984982"/>
                  <a:ext cx="125994" cy="127458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64" name="Organigramme : Jonction de sommaire 163"/>
              <p:cNvSpPr>
                <a:spLocks noChangeAspect="1"/>
              </p:cNvSpPr>
              <p:nvPr/>
            </p:nvSpPr>
            <p:spPr>
              <a:xfrm>
                <a:off x="4346116" y="3485589"/>
                <a:ext cx="134205" cy="128586"/>
              </a:xfrm>
              <a:prstGeom prst="flowChartSummingJunction">
                <a:avLst/>
              </a:prstGeom>
              <a:solidFill>
                <a:schemeClr val="bg1"/>
              </a:solidFill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fr-FR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65" name="Organigramme : Jonction de sommaire 164"/>
              <p:cNvSpPr>
                <a:spLocks noChangeAspect="1"/>
              </p:cNvSpPr>
              <p:nvPr/>
            </p:nvSpPr>
            <p:spPr>
              <a:xfrm>
                <a:off x="4089128" y="3748479"/>
                <a:ext cx="134205" cy="128586"/>
              </a:xfrm>
              <a:prstGeom prst="flowChartSummingJunction">
                <a:avLst/>
              </a:prstGeom>
              <a:solidFill>
                <a:schemeClr val="bg1"/>
              </a:solidFill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fr-FR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66" name="Organigramme : Jonction de sommaire 165"/>
              <p:cNvSpPr>
                <a:spLocks noChangeAspect="1"/>
              </p:cNvSpPr>
              <p:nvPr/>
            </p:nvSpPr>
            <p:spPr>
              <a:xfrm>
                <a:off x="3566588" y="3748479"/>
                <a:ext cx="134204" cy="128586"/>
              </a:xfrm>
              <a:prstGeom prst="flowChartSummingJunction">
                <a:avLst/>
              </a:prstGeom>
              <a:solidFill>
                <a:schemeClr val="bg1"/>
              </a:solidFill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fr-FR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67" name="Organigramme : Jonction de sommaire 166"/>
              <p:cNvSpPr>
                <a:spLocks noChangeAspect="1"/>
              </p:cNvSpPr>
              <p:nvPr/>
            </p:nvSpPr>
            <p:spPr>
              <a:xfrm>
                <a:off x="3306744" y="3479874"/>
                <a:ext cx="134205" cy="128586"/>
              </a:xfrm>
              <a:prstGeom prst="flowChartSummingJunction">
                <a:avLst/>
              </a:prstGeom>
              <a:solidFill>
                <a:schemeClr val="bg1"/>
              </a:solidFill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fr-FR">
                  <a:solidFill>
                    <a:schemeClr val="accent2"/>
                  </a:solidFill>
                </a:endParaRPr>
              </a:p>
            </p:txBody>
          </p:sp>
        </p:grpSp>
      </p:grpSp>
      <p:pic>
        <p:nvPicPr>
          <p:cNvPr id="219" name="Picture 46" descr="tmp.bmp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294" y="3958351"/>
            <a:ext cx="12065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" name="Flèche vers le bas 219"/>
          <p:cNvSpPr/>
          <p:nvPr/>
        </p:nvSpPr>
        <p:spPr>
          <a:xfrm>
            <a:off x="4846778" y="5539338"/>
            <a:ext cx="311150" cy="646955"/>
          </a:xfrm>
          <a:prstGeom prst="downArrow">
            <a:avLst/>
          </a:prstGeom>
          <a:solidFill>
            <a:srgbClr val="A3A3E0"/>
          </a:solidFill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GB">
              <a:solidFill>
                <a:schemeClr val="accent2"/>
              </a:solidFill>
            </a:endParaRPr>
          </a:p>
        </p:txBody>
      </p:sp>
      <p:pic>
        <p:nvPicPr>
          <p:cNvPr id="15" name="Image 1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79" y="4447717"/>
            <a:ext cx="35766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e 12"/>
          <p:cNvGrpSpPr>
            <a:grpSpLocks/>
          </p:cNvGrpSpPr>
          <p:nvPr/>
        </p:nvGrpSpPr>
        <p:grpSpPr bwMode="auto">
          <a:xfrm>
            <a:off x="196850" y="2349500"/>
            <a:ext cx="3713163" cy="869950"/>
            <a:chOff x="197633" y="2421908"/>
            <a:chExt cx="3712629" cy="870313"/>
          </a:xfrm>
        </p:grpSpPr>
        <p:grpSp>
          <p:nvGrpSpPr>
            <p:cNvPr id="49220" name="Groupe 51"/>
            <p:cNvGrpSpPr>
              <a:grpSpLocks/>
            </p:cNvGrpSpPr>
            <p:nvPr/>
          </p:nvGrpSpPr>
          <p:grpSpPr bwMode="auto">
            <a:xfrm>
              <a:off x="197633" y="2577434"/>
              <a:ext cx="3712629" cy="526440"/>
              <a:chOff x="581025" y="1668922"/>
              <a:chExt cx="8501063" cy="1333512"/>
            </a:xfrm>
          </p:grpSpPr>
          <p:sp>
            <p:nvSpPr>
              <p:cNvPr id="53" name="Ellipse 52"/>
              <p:cNvSpPr/>
              <p:nvPr/>
            </p:nvSpPr>
            <p:spPr bwMode="auto">
              <a:xfrm flipH="1">
                <a:off x="2224070" y="1668922"/>
                <a:ext cx="1285884" cy="1285884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CC">
                      <a:tint val="66000"/>
                      <a:satMod val="160000"/>
                    </a:srgbClr>
                  </a:gs>
                  <a:gs pos="50000">
                    <a:srgbClr val="0000CC">
                      <a:tint val="44500"/>
                      <a:satMod val="160000"/>
                    </a:srgbClr>
                  </a:gs>
                  <a:gs pos="100000">
                    <a:srgbClr val="0000CC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>
                <a:noFill/>
                <a:round/>
                <a:headEnd/>
                <a:tailEnd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0">
                <a:scrgbClr r="0" g="0" b="0"/>
              </a:lnRef>
              <a:fillRef idx="1002">
                <a:schemeClr val="dk2"/>
              </a:fillRef>
              <a:effectRef idx="0">
                <a:scrgbClr r="0" g="0" b="0"/>
              </a:effectRef>
              <a:fontRef idx="major"/>
            </p:style>
            <p:txBody>
              <a:bodyPr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54" name="Ellipse 53"/>
              <p:cNvSpPr/>
              <p:nvPr/>
            </p:nvSpPr>
            <p:spPr bwMode="auto">
              <a:xfrm flipH="1">
                <a:off x="6724650" y="1668934"/>
                <a:ext cx="1285875" cy="1285875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00">
                      <a:tint val="66000"/>
                      <a:satMod val="160000"/>
                    </a:srgbClr>
                  </a:gs>
                  <a:gs pos="50000">
                    <a:srgbClr val="000000">
                      <a:tint val="44500"/>
                      <a:satMod val="160000"/>
                    </a:srgbClr>
                  </a:gs>
                  <a:gs pos="100000">
                    <a:srgbClr val="0000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>
                <a:noFill/>
                <a:round/>
                <a:headEnd/>
                <a:tailEnd/>
              </a:ln>
            </p:spPr>
            <p:style>
              <a:lnRef idx="0">
                <a:scrgbClr r="0" g="0" b="0"/>
              </a:lnRef>
              <a:fillRef idx="1002">
                <a:schemeClr val="dk2"/>
              </a:fillRef>
              <a:effectRef idx="0">
                <a:scrgbClr r="0" g="0" b="0"/>
              </a:effectRef>
              <a:fontRef idx="major"/>
            </p:style>
            <p:txBody>
              <a:bodyPr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9229" name="Flèche droite 54"/>
              <p:cNvSpPr>
                <a:spLocks noChangeArrowheads="1"/>
              </p:cNvSpPr>
              <p:nvPr/>
            </p:nvSpPr>
            <p:spPr bwMode="auto">
              <a:xfrm flipH="1">
                <a:off x="5732463" y="2097559"/>
                <a:ext cx="928687" cy="484187"/>
              </a:xfrm>
              <a:prstGeom prst="rightArrow">
                <a:avLst>
                  <a:gd name="adj1" fmla="val 50000"/>
                  <a:gd name="adj2" fmla="val 50046"/>
                </a:avLst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9230" name="Flèche droite 55"/>
              <p:cNvSpPr>
                <a:spLocks noChangeArrowheads="1"/>
              </p:cNvSpPr>
              <p:nvPr/>
            </p:nvSpPr>
            <p:spPr bwMode="auto">
              <a:xfrm rot="10800000" flipH="1">
                <a:off x="3613150" y="2097559"/>
                <a:ext cx="928688" cy="484187"/>
              </a:xfrm>
              <a:prstGeom prst="rightArrow">
                <a:avLst>
                  <a:gd name="adj1" fmla="val 50000"/>
                  <a:gd name="adj2" fmla="val 50047"/>
                </a:avLst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chemeClr val="accent2"/>
                  </a:solidFill>
                </a:endParaRPr>
              </a:p>
            </p:txBody>
          </p:sp>
          <p:grpSp>
            <p:nvGrpSpPr>
              <p:cNvPr id="49231" name="Group 22"/>
              <p:cNvGrpSpPr>
                <a:grpSpLocks/>
              </p:cNvGrpSpPr>
              <p:nvPr/>
            </p:nvGrpSpPr>
            <p:grpSpPr bwMode="auto">
              <a:xfrm>
                <a:off x="581025" y="1872134"/>
                <a:ext cx="8501063" cy="1130300"/>
                <a:chOff x="428625" y="1988693"/>
                <a:chExt cx="8501063" cy="1130745"/>
              </a:xfrm>
            </p:grpSpPr>
            <p:cxnSp>
              <p:nvCxnSpPr>
                <p:cNvPr id="49232" name="Connecteur droit 63"/>
                <p:cNvCxnSpPr>
                  <a:cxnSpLocks noChangeShapeType="1"/>
                </p:cNvCxnSpPr>
                <p:nvPr/>
              </p:nvCxnSpPr>
              <p:spPr bwMode="auto">
                <a:xfrm>
                  <a:off x="4214865" y="2857503"/>
                  <a:ext cx="428622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33" name="Connecteur droit 64"/>
                <p:cNvCxnSpPr>
                  <a:cxnSpLocks noChangeShapeType="1"/>
                </p:cNvCxnSpPr>
                <p:nvPr/>
              </p:nvCxnSpPr>
              <p:spPr bwMode="auto">
                <a:xfrm>
                  <a:off x="4714923" y="2857503"/>
                  <a:ext cx="428622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34" name="Connecteur droit 65"/>
                <p:cNvCxnSpPr>
                  <a:cxnSpLocks noChangeShapeType="1"/>
                </p:cNvCxnSpPr>
                <p:nvPr/>
              </p:nvCxnSpPr>
              <p:spPr bwMode="auto">
                <a:xfrm>
                  <a:off x="5214983" y="2857503"/>
                  <a:ext cx="428622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35" name="Connecteur droit 66"/>
                <p:cNvCxnSpPr>
                  <a:cxnSpLocks noChangeShapeType="1"/>
                </p:cNvCxnSpPr>
                <p:nvPr/>
              </p:nvCxnSpPr>
              <p:spPr bwMode="auto">
                <a:xfrm>
                  <a:off x="5715042" y="2857503"/>
                  <a:ext cx="428622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36" name="Connecteur droit 67"/>
                <p:cNvCxnSpPr>
                  <a:cxnSpLocks noChangeShapeType="1"/>
                </p:cNvCxnSpPr>
                <p:nvPr/>
              </p:nvCxnSpPr>
              <p:spPr bwMode="auto">
                <a:xfrm>
                  <a:off x="6215101" y="2857503"/>
                  <a:ext cx="428622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37" name="Connecteur droit 68"/>
                <p:cNvCxnSpPr>
                  <a:cxnSpLocks noChangeShapeType="1"/>
                </p:cNvCxnSpPr>
                <p:nvPr/>
              </p:nvCxnSpPr>
              <p:spPr bwMode="auto">
                <a:xfrm>
                  <a:off x="6715160" y="2857503"/>
                  <a:ext cx="428622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38" name="Connecteur droit 69"/>
                <p:cNvCxnSpPr>
                  <a:cxnSpLocks noChangeShapeType="1"/>
                </p:cNvCxnSpPr>
                <p:nvPr/>
              </p:nvCxnSpPr>
              <p:spPr bwMode="auto">
                <a:xfrm>
                  <a:off x="7215219" y="2857503"/>
                  <a:ext cx="428622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39" name="Connecteur droit 70"/>
                <p:cNvCxnSpPr>
                  <a:cxnSpLocks noChangeShapeType="1"/>
                </p:cNvCxnSpPr>
                <p:nvPr/>
              </p:nvCxnSpPr>
              <p:spPr bwMode="auto">
                <a:xfrm>
                  <a:off x="7715278" y="2857503"/>
                  <a:ext cx="428622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40" name="Connecteur droit 7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214866" y="2428881"/>
                  <a:ext cx="857243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41" name="Connecteur droit 7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286302" y="2428881"/>
                  <a:ext cx="857243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42" name="Connecteur droit 7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714924" y="2428881"/>
                  <a:ext cx="857243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43" name="Connecteur droit 7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786362" y="2428881"/>
                  <a:ext cx="857243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44" name="Connecteur droit 8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214984" y="2428881"/>
                  <a:ext cx="857243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45" name="Connecteur droit 8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286420" y="2428881"/>
                  <a:ext cx="857243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46" name="Connecteur droit 9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500849" y="2500319"/>
                  <a:ext cx="500059" cy="214311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47" name="Connecteur droit 9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572286" y="2500318"/>
                  <a:ext cx="500059" cy="214312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48" name="Connecteur droit 96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6786597" y="2500319"/>
                  <a:ext cx="500059" cy="214311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49" name="Connecteur droit 97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6858034" y="2500318"/>
                  <a:ext cx="500059" cy="214312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50" name="Connecteur droit 99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6608005" y="2107415"/>
                  <a:ext cx="357184" cy="142874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51" name="Connecteur droit 10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715043" y="2428881"/>
                  <a:ext cx="857243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52" name="Connecteur droit 10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786480" y="2428881"/>
                  <a:ext cx="857243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53" name="Connecteur droit 10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6965189" y="2250289"/>
                  <a:ext cx="142874" cy="7143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54" name="Connecteur droit 107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6715161" y="2071696"/>
                  <a:ext cx="285747" cy="142874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55" name="Connecteur droit 10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6858035" y="2071696"/>
                  <a:ext cx="285747" cy="142874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56" name="Connecteur droit 11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86657" y="2428881"/>
                  <a:ext cx="857243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57" name="Connecteur droit 11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113619" y="2041535"/>
                  <a:ext cx="131762" cy="7143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58" name="Connecteur droit 11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58094" y="2571756"/>
                  <a:ext cx="571496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59" name="Connecteur droit 11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7536687" y="2107415"/>
                  <a:ext cx="214310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60" name="Connecteur droit 120"/>
                <p:cNvCxnSpPr>
                  <a:cxnSpLocks noChangeShapeType="1"/>
                </p:cNvCxnSpPr>
                <p:nvPr/>
              </p:nvCxnSpPr>
              <p:spPr bwMode="auto">
                <a:xfrm>
                  <a:off x="7143782" y="2143134"/>
                  <a:ext cx="500060" cy="71436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61" name="Connecteur droit 123"/>
                <p:cNvCxnSpPr>
                  <a:cxnSpLocks noChangeShapeType="1"/>
                </p:cNvCxnSpPr>
                <p:nvPr/>
              </p:nvCxnSpPr>
              <p:spPr bwMode="auto">
                <a:xfrm>
                  <a:off x="7072345" y="2214570"/>
                  <a:ext cx="571496" cy="71437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62" name="Connecteur droit 129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428625" y="2857498"/>
                  <a:ext cx="285748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63" name="Connecteur droit 131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8643940" y="2857503"/>
                  <a:ext cx="285748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64" name="Connecteur droit 139"/>
                <p:cNvCxnSpPr>
                  <a:cxnSpLocks noChangeShapeType="1"/>
                </p:cNvCxnSpPr>
                <p:nvPr/>
              </p:nvCxnSpPr>
              <p:spPr bwMode="auto">
                <a:xfrm>
                  <a:off x="1714523" y="2857498"/>
                  <a:ext cx="428622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65" name="Connecteur droit 140"/>
                <p:cNvCxnSpPr>
                  <a:cxnSpLocks noChangeShapeType="1"/>
                </p:cNvCxnSpPr>
                <p:nvPr/>
              </p:nvCxnSpPr>
              <p:spPr bwMode="auto">
                <a:xfrm>
                  <a:off x="8215318" y="2857503"/>
                  <a:ext cx="428622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66" name="Connecteur droit 14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715260" y="2428881"/>
                  <a:ext cx="857243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67" name="Connecteur droit 14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786697" y="2428881"/>
                  <a:ext cx="857243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9268" name="Image 67" descr="tmp.bmp"/>
                <p:cNvPicPr>
                  <a:picLocks/>
                </p:cNvPicPr>
                <p:nvPr>
                  <p:custDataLst>
                    <p:tags r:id="rId14"/>
                  </p:custDataLst>
                </p:nvPr>
              </p:nvPicPr>
              <p:blipFill>
                <a:blip r:embed="rId4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72109" y="2928940"/>
                  <a:ext cx="157161" cy="1460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49269" name="Connecteur droit 158"/>
                <p:cNvCxnSpPr>
                  <a:cxnSpLocks noChangeShapeType="1"/>
                </p:cNvCxnSpPr>
                <p:nvPr/>
              </p:nvCxnSpPr>
              <p:spPr bwMode="auto">
                <a:xfrm>
                  <a:off x="5772191" y="2857503"/>
                  <a:ext cx="371473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9270" name="Image 67" descr="tmp.bmp"/>
                <p:cNvPicPr>
                  <a:picLocks/>
                </p:cNvPicPr>
                <p:nvPr>
                  <p:custDataLst>
                    <p:tags r:id="rId15"/>
                  </p:custDataLst>
                </p:nvPr>
              </p:nvPicPr>
              <p:blipFill>
                <a:blip r:embed="rId4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29317" y="2925765"/>
                  <a:ext cx="157162" cy="1460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271" name="Image 67" descr="tmp.bmp"/>
                <p:cNvPicPr>
                  <a:picLocks/>
                </p:cNvPicPr>
                <p:nvPr>
                  <p:custDataLst>
                    <p:tags r:id="rId16"/>
                  </p:custDataLst>
                </p:nvPr>
              </p:nvPicPr>
              <p:blipFill>
                <a:blip r:embed="rId4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29377" y="2928940"/>
                  <a:ext cx="157161" cy="1460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272" name="Image 67" descr="tmp.bmp"/>
                <p:cNvPicPr>
                  <a:picLocks/>
                </p:cNvPicPr>
                <p:nvPr>
                  <p:custDataLst>
                    <p:tags r:id="rId17"/>
                  </p:custDataLst>
                </p:nvPr>
              </p:nvPicPr>
              <p:blipFill>
                <a:blip r:embed="rId4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72444" y="2932115"/>
                  <a:ext cx="157162" cy="1460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273" name="Picture 70" descr="tmp.bmp"/>
                <p:cNvPicPr>
                  <a:picLocks/>
                </p:cNvPicPr>
                <p:nvPr>
                  <p:custDataLst>
                    <p:tags r:id="rId18"/>
                  </p:custDataLst>
                </p:nvPr>
              </p:nvPicPr>
              <p:blipFill>
                <a:blip r:embed="rId4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72345" y="2928940"/>
                  <a:ext cx="203199" cy="1904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49274" name="Connecteur droit 71"/>
                <p:cNvCxnSpPr>
                  <a:cxnSpLocks noChangeShapeType="1"/>
                </p:cNvCxnSpPr>
                <p:nvPr/>
              </p:nvCxnSpPr>
              <p:spPr bwMode="auto">
                <a:xfrm>
                  <a:off x="2214585" y="2857494"/>
                  <a:ext cx="428622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75" name="Connecteur droit 72"/>
                <p:cNvCxnSpPr>
                  <a:cxnSpLocks noChangeShapeType="1"/>
                </p:cNvCxnSpPr>
                <p:nvPr/>
              </p:nvCxnSpPr>
              <p:spPr bwMode="auto">
                <a:xfrm>
                  <a:off x="2714644" y="2857494"/>
                  <a:ext cx="428622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76" name="Connecteur droit 73"/>
                <p:cNvCxnSpPr>
                  <a:cxnSpLocks noChangeShapeType="1"/>
                </p:cNvCxnSpPr>
                <p:nvPr/>
              </p:nvCxnSpPr>
              <p:spPr bwMode="auto">
                <a:xfrm>
                  <a:off x="3214703" y="2857494"/>
                  <a:ext cx="428622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77" name="Connecteur droit 74"/>
                <p:cNvCxnSpPr>
                  <a:cxnSpLocks noChangeShapeType="1"/>
                </p:cNvCxnSpPr>
                <p:nvPr/>
              </p:nvCxnSpPr>
              <p:spPr bwMode="auto">
                <a:xfrm>
                  <a:off x="3714762" y="2857494"/>
                  <a:ext cx="428622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78" name="Connecteur droit 82"/>
                <p:cNvCxnSpPr>
                  <a:cxnSpLocks noChangeShapeType="1"/>
                </p:cNvCxnSpPr>
                <p:nvPr/>
              </p:nvCxnSpPr>
              <p:spPr bwMode="auto">
                <a:xfrm>
                  <a:off x="2714644" y="2857494"/>
                  <a:ext cx="428622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79" name="Connecteur droit 83"/>
                <p:cNvCxnSpPr>
                  <a:cxnSpLocks noChangeShapeType="1"/>
                </p:cNvCxnSpPr>
                <p:nvPr/>
              </p:nvCxnSpPr>
              <p:spPr bwMode="auto">
                <a:xfrm>
                  <a:off x="3214703" y="2857494"/>
                  <a:ext cx="428622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80" name="Connecteur droit 85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2536044" y="2678892"/>
                  <a:ext cx="357180" cy="21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81" name="Connecteur droit 8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500320" y="2214554"/>
                  <a:ext cx="428626" cy="1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82" name="Connecteur droit 8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786082" y="2428872"/>
                  <a:ext cx="857243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83" name="Connecteur droit 8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214704" y="2428872"/>
                  <a:ext cx="857243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84" name="Connecteur droit 8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286141" y="2428872"/>
                  <a:ext cx="857243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85" name="Connecteur droit 10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714526" y="2428872"/>
                  <a:ext cx="857243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86" name="Connecteur droit 13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357460" y="2571747"/>
                  <a:ext cx="571496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87" name="Connecteur droit 1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2536052" y="2107406"/>
                  <a:ext cx="214310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88" name="Connecteur droit 13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928838" y="2571747"/>
                  <a:ext cx="571496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89" name="Connecteur droit 13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2107430" y="2107406"/>
                  <a:ext cx="214310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90" name="Connecteur droit 136"/>
                <p:cNvCxnSpPr>
                  <a:cxnSpLocks noChangeShapeType="1"/>
                </p:cNvCxnSpPr>
                <p:nvPr/>
              </p:nvCxnSpPr>
              <p:spPr bwMode="auto">
                <a:xfrm>
                  <a:off x="2214585" y="2285998"/>
                  <a:ext cx="428622" cy="0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91" name="Connecteur droit 138"/>
                <p:cNvCxnSpPr>
                  <a:cxnSpLocks noChangeShapeType="1"/>
                </p:cNvCxnSpPr>
                <p:nvPr/>
              </p:nvCxnSpPr>
              <p:spPr bwMode="auto">
                <a:xfrm>
                  <a:off x="2214585" y="2214561"/>
                  <a:ext cx="428622" cy="0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92" name="Connecteur droit 14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714763" y="2428872"/>
                  <a:ext cx="857243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293" name="Connecteur droit 14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786200" y="2428872"/>
                  <a:ext cx="857243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9294" name="Image 67" descr="tmp.bmp"/>
                <p:cNvPicPr>
                  <a:picLocks/>
                </p:cNvPicPr>
                <p:nvPr>
                  <p:custDataLst>
                    <p:tags r:id="rId19"/>
                  </p:custDataLst>
                </p:nvPr>
              </p:nvPicPr>
              <p:blipFill>
                <a:blip r:embed="rId4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71829" y="2928931"/>
                  <a:ext cx="157161" cy="1460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295" name="Image 67" descr="tmp.bmp"/>
                <p:cNvPicPr>
                  <a:picLocks/>
                </p:cNvPicPr>
                <p:nvPr>
                  <p:custDataLst>
                    <p:tags r:id="rId20"/>
                  </p:custDataLst>
                </p:nvPr>
              </p:nvPicPr>
              <p:blipFill>
                <a:blip r:embed="rId4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71888" y="2932106"/>
                  <a:ext cx="157162" cy="1460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296" name="Image 67" descr="tmp.bmp"/>
                <p:cNvPicPr>
                  <a:picLocks/>
                </p:cNvPicPr>
                <p:nvPr>
                  <p:custDataLst>
                    <p:tags r:id="rId21"/>
                  </p:custDataLst>
                </p:nvPr>
              </p:nvPicPr>
              <p:blipFill>
                <a:blip r:embed="rId4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71948" y="2928931"/>
                  <a:ext cx="157161" cy="1460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297" name="Picture 70" descr="tmp.bmp"/>
                <p:cNvPicPr>
                  <a:picLocks/>
                </p:cNvPicPr>
                <p:nvPr>
                  <p:custDataLst>
                    <p:tags r:id="rId22"/>
                  </p:custDataLst>
                </p:nvPr>
              </p:nvPicPr>
              <p:blipFill>
                <a:blip r:embed="rId4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1770" y="2928931"/>
                  <a:ext cx="203199" cy="1904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298" name="Image 67" descr="tmp.bmp"/>
                <p:cNvPicPr>
                  <a:picLocks/>
                </p:cNvPicPr>
                <p:nvPr>
                  <p:custDataLst>
                    <p:tags r:id="rId23"/>
                  </p:custDataLst>
                </p:nvPr>
              </p:nvPicPr>
              <p:blipFill>
                <a:blip r:embed="rId4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71711" y="2928931"/>
                  <a:ext cx="157161" cy="1460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299" name="Image 67" descr="tmp.bmp"/>
                <p:cNvPicPr>
                  <a:picLocks/>
                </p:cNvPicPr>
                <p:nvPr>
                  <p:custDataLst>
                    <p:tags r:id="rId24"/>
                  </p:custDataLst>
                </p:nvPr>
              </p:nvPicPr>
              <p:blipFill>
                <a:blip r:embed="rId4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72404" y="2928940"/>
                  <a:ext cx="157162" cy="1460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300" name="Image 67" descr="tmp.bmp"/>
                <p:cNvPicPr>
                  <a:picLocks/>
                </p:cNvPicPr>
                <p:nvPr>
                  <p:custDataLst>
                    <p:tags r:id="rId25"/>
                  </p:custDataLst>
                </p:nvPr>
              </p:nvPicPr>
              <p:blipFill>
                <a:blip r:embed="rId4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49" y="2925765"/>
                  <a:ext cx="157162" cy="1460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49301" name="Connecteur droit 64"/>
                <p:cNvCxnSpPr>
                  <a:cxnSpLocks noChangeShapeType="1"/>
                </p:cNvCxnSpPr>
                <p:nvPr/>
              </p:nvCxnSpPr>
              <p:spPr bwMode="auto">
                <a:xfrm>
                  <a:off x="1214460" y="2857494"/>
                  <a:ext cx="428622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302" name="Connecteur droit 7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14402" y="2428872"/>
                  <a:ext cx="857243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303" name="Connecteur droit 7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85839" y="2428872"/>
                  <a:ext cx="857243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304" name="Connecteur droit 7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214461" y="2428872"/>
                  <a:ext cx="857243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305" name="Connecteur droit 7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285898" y="2428872"/>
                  <a:ext cx="857243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9306" name="Image 67" descr="tmp.bmp"/>
                <p:cNvPicPr>
                  <a:picLocks/>
                </p:cNvPicPr>
                <p:nvPr>
                  <p:custDataLst>
                    <p:tags r:id="rId26"/>
                  </p:custDataLst>
                </p:nvPr>
              </p:nvPicPr>
              <p:blipFill>
                <a:blip r:embed="rId4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71645" y="2928931"/>
                  <a:ext cx="157161" cy="1460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307" name="Image 67" descr="tmp.bmp"/>
                <p:cNvPicPr>
                  <a:picLocks/>
                </p:cNvPicPr>
                <p:nvPr>
                  <p:custDataLst>
                    <p:tags r:id="rId27"/>
                  </p:custDataLst>
                </p:nvPr>
              </p:nvPicPr>
              <p:blipFill>
                <a:blip r:embed="rId4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71586" y="2925756"/>
                  <a:ext cx="157162" cy="1460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49308" name="Connecteur droit 64"/>
                <p:cNvCxnSpPr>
                  <a:cxnSpLocks noChangeShapeType="1"/>
                </p:cNvCxnSpPr>
                <p:nvPr/>
              </p:nvCxnSpPr>
              <p:spPr bwMode="auto">
                <a:xfrm>
                  <a:off x="714373" y="2857498"/>
                  <a:ext cx="428622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309" name="Connecteur droit 85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2964648" y="2678892"/>
                  <a:ext cx="357180" cy="21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310" name="Connecteur droit 8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928924" y="2214554"/>
                  <a:ext cx="428626" cy="1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311" name="Connecteur droit 136"/>
                <p:cNvCxnSpPr>
                  <a:cxnSpLocks noChangeShapeType="1"/>
                </p:cNvCxnSpPr>
                <p:nvPr/>
              </p:nvCxnSpPr>
              <p:spPr bwMode="auto">
                <a:xfrm>
                  <a:off x="2714627" y="2500312"/>
                  <a:ext cx="428622" cy="0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312" name="Connecteur droit 138"/>
                <p:cNvCxnSpPr>
                  <a:cxnSpLocks noChangeShapeType="1"/>
                </p:cNvCxnSpPr>
                <p:nvPr/>
              </p:nvCxnSpPr>
              <p:spPr bwMode="auto">
                <a:xfrm>
                  <a:off x="2714627" y="2428874"/>
                  <a:ext cx="428622" cy="0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49313" name="Image 67" descr="tmp.bmp"/>
                <p:cNvPicPr>
                  <a:picLocks/>
                </p:cNvPicPr>
                <p:nvPr>
                  <p:custDataLst>
                    <p:tags r:id="rId28"/>
                  </p:custDataLst>
                </p:nvPr>
              </p:nvPicPr>
              <p:blipFill>
                <a:blip r:embed="rId4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75425" y="2924175"/>
                  <a:ext cx="157163" cy="146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49314" name="Connecteur droit 63"/>
                <p:cNvCxnSpPr>
                  <a:cxnSpLocks noChangeShapeType="1"/>
                </p:cNvCxnSpPr>
                <p:nvPr/>
              </p:nvCxnSpPr>
              <p:spPr bwMode="auto">
                <a:xfrm rot="-300000">
                  <a:off x="4214632" y="1988849"/>
                  <a:ext cx="428622" cy="360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315" name="Connecteur droit 64"/>
                <p:cNvCxnSpPr>
                  <a:cxnSpLocks noChangeShapeType="1"/>
                </p:cNvCxnSpPr>
                <p:nvPr/>
              </p:nvCxnSpPr>
              <p:spPr bwMode="auto">
                <a:xfrm rot="-300000">
                  <a:off x="4718688" y="1988849"/>
                  <a:ext cx="428622" cy="360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316" name="Connecteur droit 65"/>
                <p:cNvCxnSpPr>
                  <a:cxnSpLocks noChangeShapeType="1"/>
                </p:cNvCxnSpPr>
                <p:nvPr/>
              </p:nvCxnSpPr>
              <p:spPr bwMode="auto">
                <a:xfrm rot="-300000">
                  <a:off x="5222744" y="1988849"/>
                  <a:ext cx="428622" cy="360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317" name="Connecteur droit 66"/>
                <p:cNvCxnSpPr>
                  <a:cxnSpLocks noChangeShapeType="1"/>
                </p:cNvCxnSpPr>
                <p:nvPr/>
              </p:nvCxnSpPr>
              <p:spPr bwMode="auto">
                <a:xfrm rot="-300000">
                  <a:off x="5726800" y="1988849"/>
                  <a:ext cx="428622" cy="360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318" name="Connecteur droit 67"/>
                <p:cNvCxnSpPr>
                  <a:cxnSpLocks noChangeShapeType="1"/>
                </p:cNvCxnSpPr>
                <p:nvPr/>
              </p:nvCxnSpPr>
              <p:spPr bwMode="auto">
                <a:xfrm flipV="1">
                  <a:off x="6228000" y="2000250"/>
                  <a:ext cx="485056" cy="7346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319" name="Connecteur droit 68"/>
                <p:cNvCxnSpPr>
                  <a:cxnSpLocks noChangeShapeType="1"/>
                </p:cNvCxnSpPr>
                <p:nvPr/>
              </p:nvCxnSpPr>
              <p:spPr bwMode="auto">
                <a:xfrm>
                  <a:off x="6804000" y="2016000"/>
                  <a:ext cx="274303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320" name="Connecteur droit 69"/>
                <p:cNvCxnSpPr>
                  <a:cxnSpLocks noChangeShapeType="1"/>
                </p:cNvCxnSpPr>
                <p:nvPr/>
              </p:nvCxnSpPr>
              <p:spPr bwMode="auto">
                <a:xfrm rot="-300000">
                  <a:off x="7200000" y="1988849"/>
                  <a:ext cx="428622" cy="360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321" name="Connecteur droit 70"/>
                <p:cNvCxnSpPr>
                  <a:cxnSpLocks noChangeShapeType="1"/>
                </p:cNvCxnSpPr>
                <p:nvPr/>
              </p:nvCxnSpPr>
              <p:spPr bwMode="auto">
                <a:xfrm rot="-300000">
                  <a:off x="7704000" y="1988849"/>
                  <a:ext cx="428622" cy="360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322" name="Connecteur droit 129"/>
                <p:cNvCxnSpPr>
                  <a:cxnSpLocks noChangeShapeType="1"/>
                </p:cNvCxnSpPr>
                <p:nvPr/>
              </p:nvCxnSpPr>
              <p:spPr bwMode="auto">
                <a:xfrm>
                  <a:off x="428625" y="2004168"/>
                  <a:ext cx="254943" cy="1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323" name="Connecteur droit 131"/>
                <p:cNvCxnSpPr>
                  <a:cxnSpLocks noChangeShapeType="1"/>
                </p:cNvCxnSpPr>
                <p:nvPr/>
              </p:nvCxnSpPr>
              <p:spPr bwMode="auto">
                <a:xfrm flipV="1">
                  <a:off x="8612631" y="2007770"/>
                  <a:ext cx="317057" cy="3604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324" name="Connecteur droit 139"/>
                <p:cNvCxnSpPr>
                  <a:cxnSpLocks noChangeShapeType="1"/>
                </p:cNvCxnSpPr>
                <p:nvPr/>
              </p:nvCxnSpPr>
              <p:spPr bwMode="auto">
                <a:xfrm rot="-300000">
                  <a:off x="1728000" y="1988844"/>
                  <a:ext cx="428622" cy="360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325" name="Connecteur droit 140"/>
                <p:cNvCxnSpPr>
                  <a:cxnSpLocks noChangeShapeType="1"/>
                </p:cNvCxnSpPr>
                <p:nvPr/>
              </p:nvCxnSpPr>
              <p:spPr bwMode="auto">
                <a:xfrm rot="-300000">
                  <a:off x="8208000" y="1988849"/>
                  <a:ext cx="428622" cy="360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326" name="Connecteur droit 71"/>
                <p:cNvCxnSpPr>
                  <a:cxnSpLocks noChangeShapeType="1"/>
                </p:cNvCxnSpPr>
                <p:nvPr/>
              </p:nvCxnSpPr>
              <p:spPr bwMode="auto">
                <a:xfrm rot="-300000">
                  <a:off x="2207875" y="1988693"/>
                  <a:ext cx="432000" cy="360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327" name="Connecteur droit 72"/>
                <p:cNvCxnSpPr>
                  <a:cxnSpLocks noChangeShapeType="1"/>
                </p:cNvCxnSpPr>
                <p:nvPr/>
              </p:nvCxnSpPr>
              <p:spPr bwMode="auto">
                <a:xfrm rot="-300000">
                  <a:off x="2718206" y="1988840"/>
                  <a:ext cx="428622" cy="360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328" name="Connecteur droit 73"/>
                <p:cNvCxnSpPr>
                  <a:cxnSpLocks noChangeShapeType="1"/>
                </p:cNvCxnSpPr>
                <p:nvPr/>
              </p:nvCxnSpPr>
              <p:spPr bwMode="auto">
                <a:xfrm rot="-300000">
                  <a:off x="3204000" y="1988840"/>
                  <a:ext cx="428622" cy="360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329" name="Connecteur droit 74"/>
                <p:cNvCxnSpPr>
                  <a:cxnSpLocks noChangeShapeType="1"/>
                </p:cNvCxnSpPr>
                <p:nvPr/>
              </p:nvCxnSpPr>
              <p:spPr bwMode="auto">
                <a:xfrm rot="-300000">
                  <a:off x="3710576" y="1988840"/>
                  <a:ext cx="428622" cy="360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330" name="Connecteur droit 64"/>
                <p:cNvCxnSpPr>
                  <a:cxnSpLocks noChangeShapeType="1"/>
                </p:cNvCxnSpPr>
                <p:nvPr/>
              </p:nvCxnSpPr>
              <p:spPr bwMode="auto">
                <a:xfrm rot="-300000">
                  <a:off x="1224000" y="1988840"/>
                  <a:ext cx="428622" cy="360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331" name="Connecteur droit 64"/>
                <p:cNvCxnSpPr>
                  <a:cxnSpLocks noChangeShapeType="1"/>
                </p:cNvCxnSpPr>
                <p:nvPr/>
              </p:nvCxnSpPr>
              <p:spPr bwMode="auto">
                <a:xfrm rot="-300000">
                  <a:off x="720000" y="1988844"/>
                  <a:ext cx="428622" cy="360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pic>
          <p:nvPicPr>
            <p:cNvPr id="49221" name="Image 234" descr="tmp.bmp"/>
            <p:cNvPicPr>
              <a:picLocks/>
            </p:cNvPicPr>
            <p:nvPr>
              <p:custDataLst>
                <p:tags r:id="rId1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340" y="3153050"/>
              <a:ext cx="327461" cy="139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222" name="Image 235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9998" y="2421908"/>
              <a:ext cx="397632" cy="13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e 13"/>
          <p:cNvGrpSpPr>
            <a:grpSpLocks/>
          </p:cNvGrpSpPr>
          <p:nvPr/>
        </p:nvGrpSpPr>
        <p:grpSpPr bwMode="auto">
          <a:xfrm>
            <a:off x="103047" y="1121295"/>
            <a:ext cx="1281112" cy="1076325"/>
            <a:chOff x="179512" y="879796"/>
            <a:chExt cx="1281110" cy="1076480"/>
          </a:xfrm>
        </p:grpSpPr>
        <p:grpSp>
          <p:nvGrpSpPr>
            <p:cNvPr id="49186" name="Groupe 110"/>
            <p:cNvGrpSpPr>
              <a:grpSpLocks/>
            </p:cNvGrpSpPr>
            <p:nvPr/>
          </p:nvGrpSpPr>
          <p:grpSpPr bwMode="auto">
            <a:xfrm>
              <a:off x="179512" y="879796"/>
              <a:ext cx="1281110" cy="893020"/>
              <a:chOff x="2309813" y="4143375"/>
              <a:chExt cx="2976562" cy="2074863"/>
            </a:xfrm>
          </p:grpSpPr>
          <p:pic>
            <p:nvPicPr>
              <p:cNvPr id="49188" name="Image 67" descr="tmp.bmp"/>
              <p:cNvPicPr>
                <a:picLocks/>
              </p:cNvPicPr>
              <p:nvPr>
                <p:custDataLst>
                  <p:tags r:id="rId8"/>
                </p:custDataLst>
              </p:nvPr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1875" y="6072188"/>
                <a:ext cx="157163" cy="146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189" name="Ellipse 176"/>
              <p:cNvSpPr>
                <a:spLocks noChangeArrowheads="1"/>
              </p:cNvSpPr>
              <p:nvPr/>
            </p:nvSpPr>
            <p:spPr bwMode="auto">
              <a:xfrm>
                <a:off x="2643188" y="5357813"/>
                <a:ext cx="2643187" cy="5715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9190" name="Rectangle 178"/>
              <p:cNvSpPr>
                <a:spLocks noChangeArrowheads="1"/>
              </p:cNvSpPr>
              <p:nvPr/>
            </p:nvSpPr>
            <p:spPr bwMode="auto">
              <a:xfrm>
                <a:off x="3214688" y="5357813"/>
                <a:ext cx="71437" cy="714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9191" name="Rectangle 179"/>
              <p:cNvSpPr>
                <a:spLocks noChangeArrowheads="1"/>
              </p:cNvSpPr>
              <p:nvPr/>
            </p:nvSpPr>
            <p:spPr bwMode="auto">
              <a:xfrm>
                <a:off x="4214813" y="5328000"/>
                <a:ext cx="71437" cy="7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9192" name="Rectangle 180"/>
              <p:cNvSpPr>
                <a:spLocks noChangeArrowheads="1"/>
              </p:cNvSpPr>
              <p:nvPr/>
            </p:nvSpPr>
            <p:spPr bwMode="auto">
              <a:xfrm>
                <a:off x="3643313" y="5857875"/>
                <a:ext cx="71437" cy="714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9193" name="Rectangle 181"/>
              <p:cNvSpPr>
                <a:spLocks noChangeArrowheads="1"/>
              </p:cNvSpPr>
              <p:nvPr/>
            </p:nvSpPr>
            <p:spPr bwMode="auto">
              <a:xfrm>
                <a:off x="4929188" y="5786438"/>
                <a:ext cx="71437" cy="714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9194" name="Rectangle 187"/>
              <p:cNvSpPr>
                <a:spLocks noChangeArrowheads="1"/>
              </p:cNvSpPr>
              <p:nvPr/>
            </p:nvSpPr>
            <p:spPr bwMode="auto">
              <a:xfrm>
                <a:off x="3643313" y="5929313"/>
                <a:ext cx="71437" cy="714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chemeClr val="accent2"/>
                  </a:solidFill>
                </a:endParaRPr>
              </a:p>
            </p:txBody>
          </p:sp>
          <p:cxnSp>
            <p:nvCxnSpPr>
              <p:cNvPr id="49195" name="Connecteur droit 198"/>
              <p:cNvCxnSpPr>
                <a:cxnSpLocks noChangeShapeType="1"/>
              </p:cNvCxnSpPr>
              <p:nvPr/>
            </p:nvCxnSpPr>
            <p:spPr bwMode="auto">
              <a:xfrm rot="5400000">
                <a:off x="2607469" y="4822032"/>
                <a:ext cx="1214437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196" name="Connecteur droit 199"/>
              <p:cNvCxnSpPr>
                <a:cxnSpLocks noChangeShapeType="1"/>
              </p:cNvCxnSpPr>
              <p:nvPr/>
            </p:nvCxnSpPr>
            <p:spPr bwMode="auto">
              <a:xfrm rot="5400000">
                <a:off x="2678906" y="4822032"/>
                <a:ext cx="1214437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197" name="Connecteur droit 200"/>
              <p:cNvCxnSpPr>
                <a:cxnSpLocks noChangeShapeType="1"/>
              </p:cNvCxnSpPr>
              <p:nvPr/>
            </p:nvCxnSpPr>
            <p:spPr bwMode="auto">
              <a:xfrm rot="5400000">
                <a:off x="3607594" y="4750594"/>
                <a:ext cx="1214438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198" name="Connecteur droit 201"/>
              <p:cNvCxnSpPr>
                <a:cxnSpLocks noChangeShapeType="1"/>
              </p:cNvCxnSpPr>
              <p:nvPr/>
            </p:nvCxnSpPr>
            <p:spPr bwMode="auto">
              <a:xfrm rot="5400000">
                <a:off x="3679031" y="4750594"/>
                <a:ext cx="1214438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199" name="Connecteur droit 202"/>
              <p:cNvCxnSpPr>
                <a:cxnSpLocks noChangeShapeType="1"/>
              </p:cNvCxnSpPr>
              <p:nvPr/>
            </p:nvCxnSpPr>
            <p:spPr bwMode="auto">
              <a:xfrm rot="5400000">
                <a:off x="4393406" y="5179219"/>
                <a:ext cx="1214438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200" name="Connecteur droit 203"/>
              <p:cNvCxnSpPr>
                <a:cxnSpLocks noChangeShapeType="1"/>
              </p:cNvCxnSpPr>
              <p:nvPr/>
            </p:nvCxnSpPr>
            <p:spPr bwMode="auto">
              <a:xfrm rot="5400000">
                <a:off x="4321969" y="5250657"/>
                <a:ext cx="1214437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201" name="Connecteur droit 204"/>
              <p:cNvCxnSpPr>
                <a:cxnSpLocks noChangeShapeType="1"/>
              </p:cNvCxnSpPr>
              <p:nvPr/>
            </p:nvCxnSpPr>
            <p:spPr bwMode="auto">
              <a:xfrm rot="5400000">
                <a:off x="3036094" y="5322094"/>
                <a:ext cx="1214438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202" name="Connecteur droit 205"/>
              <p:cNvCxnSpPr>
                <a:cxnSpLocks noChangeShapeType="1"/>
              </p:cNvCxnSpPr>
              <p:nvPr/>
            </p:nvCxnSpPr>
            <p:spPr bwMode="auto">
              <a:xfrm rot="5400000">
                <a:off x="3107531" y="5322094"/>
                <a:ext cx="1214438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9203" name="Forme libre 208"/>
              <p:cNvSpPr>
                <a:spLocks/>
              </p:cNvSpPr>
              <p:nvPr/>
            </p:nvSpPr>
            <p:spPr bwMode="auto">
              <a:xfrm>
                <a:off x="4286250" y="4468813"/>
                <a:ext cx="928688" cy="463550"/>
              </a:xfrm>
              <a:custGeom>
                <a:avLst/>
                <a:gdLst>
                  <a:gd name="T0" fmla="*/ 0 w 928624"/>
                  <a:gd name="T1" fmla="*/ 76641 h 463296"/>
                  <a:gd name="T2" fmla="*/ 343416 w 928624"/>
                  <a:gd name="T3" fmla="*/ 63871 h 463296"/>
                  <a:gd name="T4" fmla="*/ 809429 w 928624"/>
                  <a:gd name="T5" fmla="*/ 38320 h 463296"/>
                  <a:gd name="T6" fmla="*/ 932032 w 928624"/>
                  <a:gd name="T7" fmla="*/ 293790 h 463296"/>
                  <a:gd name="T8" fmla="*/ 797155 w 928624"/>
                  <a:gd name="T9" fmla="*/ 447070 h 463296"/>
                  <a:gd name="T10" fmla="*/ 686747 w 928624"/>
                  <a:gd name="T11" fmla="*/ 485391 h 4632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28624"/>
                  <a:gd name="T19" fmla="*/ 0 h 463296"/>
                  <a:gd name="T20" fmla="*/ 928624 w 928624"/>
                  <a:gd name="T21" fmla="*/ 463296 h 4632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28624" h="463296">
                    <a:moveTo>
                      <a:pt x="0" y="73152"/>
                    </a:moveTo>
                    <a:lnTo>
                      <a:pt x="341376" y="60960"/>
                    </a:lnTo>
                    <a:cubicBezTo>
                      <a:pt x="475488" y="54864"/>
                      <a:pt x="707136" y="0"/>
                      <a:pt x="804672" y="36576"/>
                    </a:cubicBezTo>
                    <a:cubicBezTo>
                      <a:pt x="902208" y="73152"/>
                      <a:pt x="928624" y="215392"/>
                      <a:pt x="926592" y="280416"/>
                    </a:cubicBezTo>
                    <a:cubicBezTo>
                      <a:pt x="924560" y="345440"/>
                      <a:pt x="833120" y="396240"/>
                      <a:pt x="792480" y="426720"/>
                    </a:cubicBezTo>
                    <a:cubicBezTo>
                      <a:pt x="751840" y="457200"/>
                      <a:pt x="717296" y="460248"/>
                      <a:pt x="682752" y="463296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04" name="Forme libre 209"/>
              <p:cNvSpPr>
                <a:spLocks/>
              </p:cNvSpPr>
              <p:nvPr/>
            </p:nvSpPr>
            <p:spPr bwMode="auto">
              <a:xfrm>
                <a:off x="4286250" y="4394200"/>
                <a:ext cx="928688" cy="463550"/>
              </a:xfrm>
              <a:custGeom>
                <a:avLst/>
                <a:gdLst>
                  <a:gd name="T0" fmla="*/ 0 w 928624"/>
                  <a:gd name="T1" fmla="*/ 76641 h 463296"/>
                  <a:gd name="T2" fmla="*/ 343416 w 928624"/>
                  <a:gd name="T3" fmla="*/ 63871 h 463296"/>
                  <a:gd name="T4" fmla="*/ 809429 w 928624"/>
                  <a:gd name="T5" fmla="*/ 38320 h 463296"/>
                  <a:gd name="T6" fmla="*/ 932032 w 928624"/>
                  <a:gd name="T7" fmla="*/ 293790 h 463296"/>
                  <a:gd name="T8" fmla="*/ 797155 w 928624"/>
                  <a:gd name="T9" fmla="*/ 447070 h 463296"/>
                  <a:gd name="T10" fmla="*/ 686747 w 928624"/>
                  <a:gd name="T11" fmla="*/ 485391 h 4632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28624"/>
                  <a:gd name="T19" fmla="*/ 0 h 463296"/>
                  <a:gd name="T20" fmla="*/ 928624 w 928624"/>
                  <a:gd name="T21" fmla="*/ 463296 h 4632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28624" h="463296">
                    <a:moveTo>
                      <a:pt x="0" y="73152"/>
                    </a:moveTo>
                    <a:lnTo>
                      <a:pt x="341376" y="60960"/>
                    </a:lnTo>
                    <a:cubicBezTo>
                      <a:pt x="475488" y="54864"/>
                      <a:pt x="707136" y="0"/>
                      <a:pt x="804672" y="36576"/>
                    </a:cubicBezTo>
                    <a:cubicBezTo>
                      <a:pt x="902208" y="73152"/>
                      <a:pt x="928624" y="215392"/>
                      <a:pt x="926592" y="280416"/>
                    </a:cubicBezTo>
                    <a:cubicBezTo>
                      <a:pt x="924560" y="345440"/>
                      <a:pt x="833120" y="396240"/>
                      <a:pt x="792480" y="426720"/>
                    </a:cubicBezTo>
                    <a:cubicBezTo>
                      <a:pt x="751840" y="457200"/>
                      <a:pt x="717296" y="460248"/>
                      <a:pt x="682752" y="463296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05" name="Rectangle 210"/>
              <p:cNvSpPr>
                <a:spLocks noChangeArrowheads="1"/>
              </p:cNvSpPr>
              <p:nvPr/>
            </p:nvSpPr>
            <p:spPr bwMode="auto">
              <a:xfrm>
                <a:off x="5000625" y="4857750"/>
                <a:ext cx="71438" cy="714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9206" name="Rectangle 211"/>
              <p:cNvSpPr>
                <a:spLocks noChangeArrowheads="1"/>
              </p:cNvSpPr>
              <p:nvPr/>
            </p:nvSpPr>
            <p:spPr bwMode="auto">
              <a:xfrm>
                <a:off x="4214813" y="4500563"/>
                <a:ext cx="107950" cy="714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9207" name="Forme libre 213"/>
              <p:cNvSpPr>
                <a:spLocks/>
              </p:cNvSpPr>
              <p:nvPr/>
            </p:nvSpPr>
            <p:spPr bwMode="auto">
              <a:xfrm>
                <a:off x="3286125" y="4572000"/>
                <a:ext cx="914400" cy="0"/>
              </a:xfrm>
              <a:custGeom>
                <a:avLst/>
                <a:gdLst>
                  <a:gd name="T0" fmla="*/ 914400 w 914400"/>
                  <a:gd name="T1" fmla="*/ 853440 w 914400"/>
                  <a:gd name="T2" fmla="*/ 0 w 914400"/>
                  <a:gd name="T3" fmla="*/ 0 60000 65536"/>
                  <a:gd name="T4" fmla="*/ 0 60000 65536"/>
                  <a:gd name="T5" fmla="*/ 0 60000 65536"/>
                  <a:gd name="T6" fmla="*/ 0 w 914400"/>
                  <a:gd name="T7" fmla="*/ 914400 w 914400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914400">
                    <a:moveTo>
                      <a:pt x="914400" y="0"/>
                    </a:moveTo>
                    <a:lnTo>
                      <a:pt x="85344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08" name="Rectangle 214"/>
              <p:cNvSpPr>
                <a:spLocks noChangeArrowheads="1"/>
              </p:cNvSpPr>
              <p:nvPr/>
            </p:nvSpPr>
            <p:spPr bwMode="auto">
              <a:xfrm>
                <a:off x="3249613" y="4500563"/>
                <a:ext cx="107950" cy="714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9209" name="Forme libre 212"/>
              <p:cNvSpPr>
                <a:spLocks/>
              </p:cNvSpPr>
              <p:nvPr/>
            </p:nvSpPr>
            <p:spPr bwMode="auto">
              <a:xfrm flipV="1">
                <a:off x="3292475" y="4429125"/>
                <a:ext cx="914400" cy="76200"/>
              </a:xfrm>
              <a:custGeom>
                <a:avLst/>
                <a:gdLst>
                  <a:gd name="T0" fmla="*/ 914400 w 914400"/>
                  <a:gd name="T1" fmla="*/ 50618 h 76572"/>
                  <a:gd name="T2" fmla="*/ 853440 w 914400"/>
                  <a:gd name="T3" fmla="*/ 50618 h 76572"/>
                  <a:gd name="T4" fmla="*/ 0 w 914400"/>
                  <a:gd name="T5" fmla="*/ 50618 h 76572"/>
                  <a:gd name="T6" fmla="*/ 0 60000 65536"/>
                  <a:gd name="T7" fmla="*/ 0 60000 65536"/>
                  <a:gd name="T8" fmla="*/ 0 60000 65536"/>
                  <a:gd name="T9" fmla="*/ 0 w 914400"/>
                  <a:gd name="T10" fmla="*/ 0 h 76572"/>
                  <a:gd name="T11" fmla="*/ 914400 w 914400"/>
                  <a:gd name="T12" fmla="*/ 76572 h 765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4400" h="76572">
                    <a:moveTo>
                      <a:pt x="914400" y="0"/>
                    </a:moveTo>
                    <a:lnTo>
                      <a:pt x="85344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10" name="Rectangle 218"/>
              <p:cNvSpPr>
                <a:spLocks noChangeArrowheads="1"/>
              </p:cNvSpPr>
              <p:nvPr/>
            </p:nvSpPr>
            <p:spPr bwMode="auto">
              <a:xfrm>
                <a:off x="3643313" y="5500688"/>
                <a:ext cx="142875" cy="714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9211" name="Rectangle 219"/>
              <p:cNvSpPr>
                <a:spLocks noChangeArrowheads="1"/>
              </p:cNvSpPr>
              <p:nvPr/>
            </p:nvSpPr>
            <p:spPr bwMode="auto">
              <a:xfrm>
                <a:off x="3178175" y="4857750"/>
                <a:ext cx="107950" cy="714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9212" name="Forme libre 217"/>
              <p:cNvSpPr>
                <a:spLocks/>
              </p:cNvSpPr>
              <p:nvPr/>
            </p:nvSpPr>
            <p:spPr bwMode="auto">
              <a:xfrm>
                <a:off x="2309813" y="4851400"/>
                <a:ext cx="1333500" cy="720725"/>
              </a:xfrm>
              <a:custGeom>
                <a:avLst/>
                <a:gdLst>
                  <a:gd name="T0" fmla="*/ 910915 w 1332992"/>
                  <a:gd name="T1" fmla="*/ 0 h 721360"/>
                  <a:gd name="T2" fmla="*/ 167911 w 1332992"/>
                  <a:gd name="T3" fmla="*/ 90500 h 721360"/>
                  <a:gd name="T4" fmla="*/ 16766 w 1332992"/>
                  <a:gd name="T5" fmla="*/ 418569 h 721360"/>
                  <a:gd name="T6" fmla="*/ 268655 w 1332992"/>
                  <a:gd name="T7" fmla="*/ 633505 h 721360"/>
                  <a:gd name="T8" fmla="*/ 1099822 w 1332992"/>
                  <a:gd name="T9" fmla="*/ 633505 h 721360"/>
                  <a:gd name="T10" fmla="*/ 1376872 w 1332992"/>
                  <a:gd name="T11" fmla="*/ 610888 h 7213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32992"/>
                  <a:gd name="T19" fmla="*/ 0 h 721360"/>
                  <a:gd name="T20" fmla="*/ 1332992 w 1332992"/>
                  <a:gd name="T21" fmla="*/ 721360 h 7213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32992" h="721360">
                    <a:moveTo>
                      <a:pt x="881888" y="0"/>
                    </a:moveTo>
                    <a:cubicBezTo>
                      <a:pt x="594360" y="11176"/>
                      <a:pt x="306832" y="22352"/>
                      <a:pt x="162560" y="97536"/>
                    </a:cubicBezTo>
                    <a:cubicBezTo>
                      <a:pt x="18288" y="172720"/>
                      <a:pt x="0" y="353568"/>
                      <a:pt x="16256" y="451104"/>
                    </a:cubicBezTo>
                    <a:cubicBezTo>
                      <a:pt x="32512" y="548640"/>
                      <a:pt x="85344" y="644144"/>
                      <a:pt x="260096" y="682752"/>
                    </a:cubicBezTo>
                    <a:cubicBezTo>
                      <a:pt x="434848" y="721360"/>
                      <a:pt x="885952" y="686816"/>
                      <a:pt x="1064768" y="682752"/>
                    </a:cubicBezTo>
                    <a:cubicBezTo>
                      <a:pt x="1243584" y="678688"/>
                      <a:pt x="1288288" y="668528"/>
                      <a:pt x="1332992" y="658368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13" name="Forme libre 215"/>
              <p:cNvSpPr>
                <a:spLocks/>
              </p:cNvSpPr>
              <p:nvPr/>
            </p:nvSpPr>
            <p:spPr bwMode="auto">
              <a:xfrm>
                <a:off x="2357438" y="4908550"/>
                <a:ext cx="1333500" cy="720725"/>
              </a:xfrm>
              <a:custGeom>
                <a:avLst/>
                <a:gdLst>
                  <a:gd name="T0" fmla="*/ 910915 w 1332992"/>
                  <a:gd name="T1" fmla="*/ 0 h 721360"/>
                  <a:gd name="T2" fmla="*/ 167911 w 1332992"/>
                  <a:gd name="T3" fmla="*/ 90500 h 721360"/>
                  <a:gd name="T4" fmla="*/ 16766 w 1332992"/>
                  <a:gd name="T5" fmla="*/ 418569 h 721360"/>
                  <a:gd name="T6" fmla="*/ 268655 w 1332992"/>
                  <a:gd name="T7" fmla="*/ 633505 h 721360"/>
                  <a:gd name="T8" fmla="*/ 1099822 w 1332992"/>
                  <a:gd name="T9" fmla="*/ 633505 h 721360"/>
                  <a:gd name="T10" fmla="*/ 1376872 w 1332992"/>
                  <a:gd name="T11" fmla="*/ 610888 h 7213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32992"/>
                  <a:gd name="T19" fmla="*/ 0 h 721360"/>
                  <a:gd name="T20" fmla="*/ 1332992 w 1332992"/>
                  <a:gd name="T21" fmla="*/ 721360 h 7213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32992" h="721360">
                    <a:moveTo>
                      <a:pt x="881888" y="0"/>
                    </a:moveTo>
                    <a:cubicBezTo>
                      <a:pt x="594360" y="11176"/>
                      <a:pt x="306832" y="22352"/>
                      <a:pt x="162560" y="97536"/>
                    </a:cubicBezTo>
                    <a:cubicBezTo>
                      <a:pt x="18288" y="172720"/>
                      <a:pt x="0" y="353568"/>
                      <a:pt x="16256" y="451104"/>
                    </a:cubicBezTo>
                    <a:cubicBezTo>
                      <a:pt x="32512" y="548640"/>
                      <a:pt x="85344" y="644144"/>
                      <a:pt x="260096" y="682752"/>
                    </a:cubicBezTo>
                    <a:cubicBezTo>
                      <a:pt x="434848" y="721360"/>
                      <a:pt x="885952" y="686816"/>
                      <a:pt x="1064768" y="682752"/>
                    </a:cubicBezTo>
                    <a:cubicBezTo>
                      <a:pt x="1243584" y="678688"/>
                      <a:pt x="1288288" y="668528"/>
                      <a:pt x="1332992" y="658368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14" name="Rectangle 223"/>
              <p:cNvSpPr>
                <a:spLocks noChangeArrowheads="1"/>
              </p:cNvSpPr>
              <p:nvPr/>
            </p:nvSpPr>
            <p:spPr bwMode="auto">
              <a:xfrm>
                <a:off x="4857750" y="5572125"/>
                <a:ext cx="107950" cy="714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chemeClr val="accent2"/>
                  </a:solidFill>
                </a:endParaRPr>
              </a:p>
            </p:txBody>
          </p:sp>
          <p:cxnSp>
            <p:nvCxnSpPr>
              <p:cNvPr id="49215" name="Connecteur droit 222"/>
              <p:cNvCxnSpPr>
                <a:cxnSpLocks noChangeShapeType="1"/>
              </p:cNvCxnSpPr>
              <p:nvPr/>
            </p:nvCxnSpPr>
            <p:spPr bwMode="auto">
              <a:xfrm>
                <a:off x="3714750" y="5572125"/>
                <a:ext cx="1214438" cy="7143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216" name="Connecteur droit 221"/>
              <p:cNvCxnSpPr>
                <a:cxnSpLocks noChangeShapeType="1"/>
              </p:cNvCxnSpPr>
              <p:nvPr/>
            </p:nvCxnSpPr>
            <p:spPr bwMode="auto">
              <a:xfrm>
                <a:off x="3714750" y="5500688"/>
                <a:ext cx="1214438" cy="7143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49217" name="Image 67" descr="tmp.bmp"/>
              <p:cNvPicPr>
                <a:picLocks/>
              </p:cNvPicPr>
              <p:nvPr>
                <p:custDataLst>
                  <p:tags r:id="rId9"/>
                </p:custDataLst>
              </p:nvPr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3400" y="5143500"/>
                <a:ext cx="157163" cy="146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18" name="Picture 70" descr="tmp.bmp"/>
              <p:cNvPicPr>
                <a:picLocks/>
              </p:cNvPicPr>
              <p:nvPr>
                <p:custDataLst>
                  <p:tags r:id="rId10"/>
                </p:custDataLst>
              </p:nvPr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938" y="5214938"/>
                <a:ext cx="203200" cy="190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19" name="Picture 70" descr="tmp.bmp"/>
              <p:cNvPicPr>
                <a:picLocks/>
              </p:cNvPicPr>
              <p:nvPr>
                <p:custDataLst>
                  <p:tags r:id="rId11"/>
                </p:custDataLst>
              </p:nvPr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8863" y="5929313"/>
                <a:ext cx="203200" cy="190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9187" name="Image 236" descr="tmp.bmp"/>
            <p:cNvPicPr>
              <a:picLocks/>
            </p:cNvPicPr>
            <p:nvPr>
              <p:custDataLst>
                <p:tags r:id="rId7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938" y="1817105"/>
              <a:ext cx="327461" cy="139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8" name="Rectangle 237"/>
          <p:cNvSpPr>
            <a:spLocks noChangeArrowheads="1"/>
          </p:cNvSpPr>
          <p:nvPr/>
        </p:nvSpPr>
        <p:spPr bwMode="auto">
          <a:xfrm>
            <a:off x="2721194" y="931863"/>
            <a:ext cx="1739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700" b="1" dirty="0" err="1">
                <a:solidFill>
                  <a:srgbClr val="00CC00"/>
                </a:solidFill>
              </a:rPr>
              <a:t>Minahan</a:t>
            </a:r>
            <a:r>
              <a:rPr lang="en-GB" altLang="en-US" sz="700" b="1" dirty="0">
                <a:solidFill>
                  <a:srgbClr val="00CC00"/>
                </a:solidFill>
              </a:rPr>
              <a:t>, </a:t>
            </a:r>
            <a:r>
              <a:rPr lang="en-GB" altLang="en-US" sz="700" b="1" dirty="0" err="1">
                <a:solidFill>
                  <a:srgbClr val="00CC00"/>
                </a:solidFill>
              </a:rPr>
              <a:t>Zarembo</a:t>
            </a:r>
            <a:endParaRPr lang="en-GB" altLang="en-US" sz="700" b="1" dirty="0">
              <a:solidFill>
                <a:srgbClr val="00CC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700" b="1" dirty="0" err="1">
                <a:solidFill>
                  <a:srgbClr val="00CC00"/>
                </a:solidFill>
              </a:rPr>
              <a:t>Beisert,Kristjansen,Staudacher</a:t>
            </a:r>
            <a:endParaRPr lang="en-GB" altLang="en-US" sz="700" b="1" dirty="0">
              <a:solidFill>
                <a:srgbClr val="00CC00"/>
              </a:solidFill>
            </a:endParaRPr>
          </a:p>
        </p:txBody>
      </p:sp>
      <p:sp>
        <p:nvSpPr>
          <p:cNvPr id="239" name="Rectangle 238"/>
          <p:cNvSpPr>
            <a:spLocks noChangeArrowheads="1"/>
          </p:cNvSpPr>
          <p:nvPr/>
        </p:nvSpPr>
        <p:spPr bwMode="auto">
          <a:xfrm>
            <a:off x="5407025" y="812800"/>
            <a:ext cx="17414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700" b="1">
                <a:solidFill>
                  <a:srgbClr val="00CC00"/>
                </a:solidFill>
              </a:rPr>
              <a:t>Metsaev-Tseytlin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700" b="1">
                <a:solidFill>
                  <a:srgbClr val="00CC00"/>
                </a:solidFill>
              </a:rPr>
              <a:t>Bena, Roiban, Polchinski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700" b="1">
                <a:solidFill>
                  <a:srgbClr val="00CC00"/>
                </a:solidFill>
              </a:rPr>
              <a:t>V.K.,Marshakov, Minahan, Zarembo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700" b="1">
                <a:solidFill>
                  <a:srgbClr val="00CC00"/>
                </a:solidFill>
              </a:rPr>
              <a:t>Beisert, V.K.,Sakai, Zarembo</a:t>
            </a:r>
          </a:p>
        </p:txBody>
      </p:sp>
      <p:sp>
        <p:nvSpPr>
          <p:cNvPr id="241" name="Rectangle 240"/>
          <p:cNvSpPr>
            <a:spLocks noChangeArrowheads="1"/>
          </p:cNvSpPr>
          <p:nvPr/>
        </p:nvSpPr>
        <p:spPr bwMode="auto">
          <a:xfrm>
            <a:off x="4181476" y="2281735"/>
            <a:ext cx="1595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700" b="1" dirty="0" err="1" smtClean="0">
                <a:solidFill>
                  <a:srgbClr val="00CC00"/>
                </a:solidFill>
              </a:rPr>
              <a:t>Beisert,Eden</a:t>
            </a:r>
            <a:r>
              <a:rPr lang="en-GB" altLang="en-US" sz="700" b="1" dirty="0" smtClean="0">
                <a:solidFill>
                  <a:srgbClr val="00CC00"/>
                </a:solidFill>
              </a:rPr>
              <a:t>, </a:t>
            </a:r>
            <a:r>
              <a:rPr lang="en-GB" altLang="en-US" sz="700" b="1" dirty="0" err="1" smtClean="0">
                <a:solidFill>
                  <a:srgbClr val="00CC00"/>
                </a:solidFill>
              </a:rPr>
              <a:t>Staudacher</a:t>
            </a:r>
            <a:endParaRPr lang="en-GB" altLang="en-US" sz="700" b="1" dirty="0">
              <a:solidFill>
                <a:srgbClr val="00CC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700" b="1" dirty="0" err="1" smtClean="0">
                <a:solidFill>
                  <a:srgbClr val="00CC00"/>
                </a:solidFill>
              </a:rPr>
              <a:t>Janik</a:t>
            </a:r>
            <a:r>
              <a:rPr lang="en-GB" altLang="en-US" sz="700" b="1" dirty="0" smtClean="0">
                <a:solidFill>
                  <a:srgbClr val="00CC00"/>
                </a:solidFill>
              </a:rPr>
              <a:t>, </a:t>
            </a:r>
            <a:r>
              <a:rPr lang="en-GB" altLang="en-US" sz="700" b="1" dirty="0" err="1" smtClean="0">
                <a:solidFill>
                  <a:srgbClr val="00CC00"/>
                </a:solidFill>
              </a:rPr>
              <a:t>beisert</a:t>
            </a:r>
            <a:endParaRPr lang="en-GB" altLang="en-US" sz="700" b="1" dirty="0">
              <a:solidFill>
                <a:srgbClr val="00CC00"/>
              </a:solidFill>
            </a:endParaRPr>
          </a:p>
        </p:txBody>
      </p:sp>
      <p:sp>
        <p:nvSpPr>
          <p:cNvPr id="242" name="Rectangle 241"/>
          <p:cNvSpPr>
            <a:spLocks noChangeArrowheads="1"/>
          </p:cNvSpPr>
          <p:nvPr/>
        </p:nvSpPr>
        <p:spPr bwMode="auto">
          <a:xfrm>
            <a:off x="3729178" y="3150123"/>
            <a:ext cx="1273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700" b="1" dirty="0" err="1">
                <a:solidFill>
                  <a:srgbClr val="00CC00"/>
                </a:solidFill>
              </a:rPr>
              <a:t>Gromov</a:t>
            </a:r>
            <a:r>
              <a:rPr lang="en-GB" altLang="en-US" sz="700" b="1" dirty="0">
                <a:solidFill>
                  <a:srgbClr val="00CC00"/>
                </a:solidFill>
              </a:rPr>
              <a:t>, Kazakov, Vieira</a:t>
            </a:r>
          </a:p>
        </p:txBody>
      </p:sp>
      <p:sp>
        <p:nvSpPr>
          <p:cNvPr id="243" name="Rectangle 30"/>
          <p:cNvSpPr>
            <a:spLocks noChangeArrowheads="1"/>
          </p:cNvSpPr>
          <p:nvPr/>
        </p:nvSpPr>
        <p:spPr bwMode="auto">
          <a:xfrm>
            <a:off x="5841184" y="3291745"/>
            <a:ext cx="142398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700" b="1" dirty="0" err="1">
                <a:solidFill>
                  <a:srgbClr val="00CC00"/>
                </a:solidFill>
              </a:rPr>
              <a:t>Bombardelli,Fioravanti,Tateo</a:t>
            </a:r>
            <a:endParaRPr lang="en-GB" altLang="en-US" sz="700" b="1" dirty="0">
              <a:solidFill>
                <a:srgbClr val="00CC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700" b="1" dirty="0">
                <a:solidFill>
                  <a:srgbClr val="00CC00"/>
                </a:solidFill>
              </a:rPr>
              <a:t>Gromov,V.K.,</a:t>
            </a:r>
            <a:r>
              <a:rPr lang="en-GB" altLang="en-US" sz="700" b="1" dirty="0" err="1">
                <a:solidFill>
                  <a:srgbClr val="00CC00"/>
                </a:solidFill>
              </a:rPr>
              <a:t>Kozak,Vieira</a:t>
            </a:r>
            <a:endParaRPr lang="en-GB" altLang="en-US" sz="700" b="1" dirty="0">
              <a:solidFill>
                <a:srgbClr val="00CC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700" b="1" dirty="0" err="1">
                <a:solidFill>
                  <a:srgbClr val="00CC00"/>
                </a:solidFill>
              </a:rPr>
              <a:t>Arutyunov,Frolov</a:t>
            </a:r>
            <a:endParaRPr lang="en-GB" altLang="en-US" sz="700" b="1" dirty="0">
              <a:solidFill>
                <a:srgbClr val="00CC00"/>
              </a:solidFill>
            </a:endParaRPr>
          </a:p>
        </p:txBody>
      </p:sp>
      <p:sp>
        <p:nvSpPr>
          <p:cNvPr id="245" name="Rectangle 30"/>
          <p:cNvSpPr>
            <a:spLocks noChangeArrowheads="1"/>
          </p:cNvSpPr>
          <p:nvPr/>
        </p:nvSpPr>
        <p:spPr bwMode="auto">
          <a:xfrm>
            <a:off x="7856538" y="4435475"/>
            <a:ext cx="1366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700" b="1">
                <a:solidFill>
                  <a:srgbClr val="00CC00"/>
                </a:solidFill>
              </a:rPr>
              <a:t>Cavaglia,Fioravanti,Tateo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700" b="1">
                <a:solidFill>
                  <a:srgbClr val="00CC00"/>
                </a:solidFill>
              </a:rPr>
              <a:t>Hegedus,Balog</a:t>
            </a:r>
          </a:p>
        </p:txBody>
      </p:sp>
      <p:sp>
        <p:nvSpPr>
          <p:cNvPr id="246" name="Rectangle 30"/>
          <p:cNvSpPr>
            <a:spLocks noChangeArrowheads="1"/>
          </p:cNvSpPr>
          <p:nvPr/>
        </p:nvSpPr>
        <p:spPr bwMode="auto">
          <a:xfrm>
            <a:off x="7631113" y="5526088"/>
            <a:ext cx="15128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700" b="1">
                <a:solidFill>
                  <a:srgbClr val="00CC00"/>
                </a:solidFill>
              </a:rPr>
              <a:t>Gromov, V.K., Leurent, Volin</a:t>
            </a:r>
          </a:p>
        </p:txBody>
      </p:sp>
      <p:sp>
        <p:nvSpPr>
          <p:cNvPr id="248" name="Rectangle 30"/>
          <p:cNvSpPr>
            <a:spLocks noChangeArrowheads="1"/>
          </p:cNvSpPr>
          <p:nvPr/>
        </p:nvSpPr>
        <p:spPr bwMode="auto">
          <a:xfrm>
            <a:off x="5092700" y="4598988"/>
            <a:ext cx="1495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700" b="1">
                <a:solidFill>
                  <a:srgbClr val="00CC00"/>
                </a:solidFill>
              </a:rPr>
              <a:t>Gromov, V.K., Tsuboi,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700" b="1">
                <a:solidFill>
                  <a:srgbClr val="00CC00"/>
                </a:solidFill>
              </a:rPr>
              <a:t>Gromov, V.K., Leurent, Tsuboi </a:t>
            </a:r>
          </a:p>
        </p:txBody>
      </p:sp>
      <p:sp>
        <p:nvSpPr>
          <p:cNvPr id="249" name="Rectangle 30"/>
          <p:cNvSpPr>
            <a:spLocks noChangeArrowheads="1"/>
          </p:cNvSpPr>
          <p:nvPr/>
        </p:nvSpPr>
        <p:spPr bwMode="auto">
          <a:xfrm>
            <a:off x="1815453" y="6350686"/>
            <a:ext cx="15113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700" b="1" dirty="0" err="1">
                <a:solidFill>
                  <a:srgbClr val="00CC00"/>
                </a:solidFill>
              </a:rPr>
              <a:t>Gromov</a:t>
            </a:r>
            <a:r>
              <a:rPr lang="en-GB" altLang="en-US" sz="700" b="1" dirty="0">
                <a:solidFill>
                  <a:srgbClr val="00CC00"/>
                </a:solidFill>
              </a:rPr>
              <a:t>, V.K., </a:t>
            </a:r>
            <a:r>
              <a:rPr lang="en-GB" altLang="en-US" sz="700" b="1" dirty="0" err="1">
                <a:solidFill>
                  <a:srgbClr val="00CC00"/>
                </a:solidFill>
              </a:rPr>
              <a:t>Leurent</a:t>
            </a:r>
            <a:r>
              <a:rPr lang="en-GB" altLang="en-US" sz="700" b="1" dirty="0">
                <a:solidFill>
                  <a:srgbClr val="00CC00"/>
                </a:solidFill>
              </a:rPr>
              <a:t>, </a:t>
            </a:r>
            <a:r>
              <a:rPr lang="en-GB" altLang="en-US" sz="700" b="1" dirty="0" err="1">
                <a:solidFill>
                  <a:srgbClr val="00CC00"/>
                </a:solidFill>
              </a:rPr>
              <a:t>Volin</a:t>
            </a:r>
            <a:endParaRPr lang="en-GB" altLang="en-US" sz="700" b="1" dirty="0">
              <a:solidFill>
                <a:srgbClr val="00CC00"/>
              </a:solidFill>
            </a:endParaRPr>
          </a:p>
        </p:txBody>
      </p:sp>
      <p:pic>
        <p:nvPicPr>
          <p:cNvPr id="223" name="Image 222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4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8" y="2509838"/>
            <a:ext cx="20129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47434" y="14211"/>
            <a:ext cx="582906" cy="582906"/>
          </a:xfrm>
          <a:prstGeom prst="rect">
            <a:avLst/>
          </a:prstGeom>
        </p:spPr>
      </p:pic>
      <p:pic>
        <p:nvPicPr>
          <p:cNvPr id="226" name="Image 32" descr="tmp.bmp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141975" y="596519"/>
            <a:ext cx="4334694" cy="35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" name="Image 226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90" y="3368018"/>
            <a:ext cx="2238532" cy="41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228" name="ZoneTexte 227"/>
          <p:cNvSpPr txBox="1"/>
          <p:nvPr/>
        </p:nvSpPr>
        <p:spPr bwMode="auto">
          <a:xfrm>
            <a:off x="550609" y="4077702"/>
            <a:ext cx="9412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/>
            <a:r>
              <a:rPr lang="en-US" sz="1200" dirty="0" smtClean="0">
                <a:solidFill>
                  <a:srgbClr val="1014A4"/>
                </a:solidFill>
              </a:rPr>
              <a:t>PSU(2,2|4)</a:t>
            </a:r>
            <a:endParaRPr lang="en-US" sz="1200" dirty="0">
              <a:solidFill>
                <a:srgbClr val="1014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20052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1" grpId="0" animBg="1"/>
      <p:bldP spid="17" grpId="0" animBg="1"/>
      <p:bldP spid="18" grpId="0" animBg="1"/>
      <p:bldP spid="20" grpId="0" animBg="1"/>
      <p:bldP spid="21" grpId="0" animBg="1"/>
      <p:bldP spid="220" grpId="0" animBg="1"/>
      <p:bldP spid="238" grpId="0"/>
      <p:bldP spid="239" grpId="0"/>
      <p:bldP spid="241" grpId="0"/>
      <p:bldP spid="242" grpId="0"/>
      <p:bldP spid="243" grpId="0"/>
      <p:bldP spid="245" grpId="0"/>
      <p:bldP spid="246" grpId="0"/>
      <p:bldP spid="248" grpId="0"/>
      <p:bldP spid="249" grpId="0"/>
      <p:bldP spid="2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98438"/>
            <a:ext cx="8208963" cy="685800"/>
          </a:xfrm>
        </p:spPr>
        <p:txBody>
          <a:bodyPr/>
          <a:lstStyle/>
          <a:p>
            <a:r>
              <a:rPr lang="en-US" altLang="fr-FR" sz="2800" smtClean="0">
                <a:solidFill>
                  <a:srgbClr val="CC0000"/>
                </a:solidFill>
              </a:rPr>
              <a:t>Dilatation operator in SYM perturbation theory</a:t>
            </a:r>
          </a:p>
        </p:txBody>
      </p:sp>
      <p:pic>
        <p:nvPicPr>
          <p:cNvPr id="2867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6021388"/>
            <a:ext cx="478948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3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4843463"/>
            <a:ext cx="1257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4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300663"/>
            <a:ext cx="48275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512763" y="1014171"/>
            <a:ext cx="43719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en-GB" altLang="fr-FR" sz="2000" dirty="0" smtClean="0">
                <a:solidFill>
                  <a:srgbClr val="1115B5"/>
                </a:solidFill>
                <a:ea typeface="ＭＳ Ｐゴシック" pitchFamily="34" charset="-128"/>
              </a:rPr>
              <a:t>Dilatation operator             from </a:t>
            </a:r>
          </a:p>
          <a:p>
            <a:pPr marL="0" indent="0" algn="l">
              <a:spcBef>
                <a:spcPct val="0"/>
              </a:spcBef>
              <a:buFontTx/>
              <a:buNone/>
              <a:defRPr/>
            </a:pPr>
            <a:r>
              <a:rPr lang="en-GB" altLang="fr-FR" sz="2000" dirty="0" smtClean="0">
                <a:solidFill>
                  <a:srgbClr val="1115B5"/>
                </a:solidFill>
                <a:ea typeface="ＭＳ Ｐゴシック" pitchFamily="34" charset="-128"/>
              </a:rPr>
              <a:t>     point-splitting and renormalization</a:t>
            </a: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522288" y="4789488"/>
            <a:ext cx="56975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altLang="fr-FR" sz="2000" dirty="0">
                <a:solidFill>
                  <a:srgbClr val="1115B5"/>
                </a:solidFill>
                <a:ea typeface="ＭＳ Ｐゴシック" panose="020B0600070205080204" pitchFamily="34" charset="-128"/>
              </a:rPr>
              <a:t>Can be computed from perturbation theory in 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415926" y="2960827"/>
            <a:ext cx="54086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fr-FR" sz="2000" dirty="0" smtClean="0">
                <a:solidFill>
                  <a:schemeClr val="accent2"/>
                </a:solidFill>
              </a:rPr>
              <a:t>Conformal </a:t>
            </a:r>
            <a:r>
              <a:rPr lang="en-US" altLang="fr-FR" sz="2000" dirty="0">
                <a:solidFill>
                  <a:schemeClr val="accent2"/>
                </a:solidFill>
              </a:rPr>
              <a:t>dimensions are </a:t>
            </a:r>
            <a:r>
              <a:rPr lang="en-US" altLang="fr-FR" sz="2000" dirty="0" smtClean="0">
                <a:solidFill>
                  <a:schemeClr val="accent2"/>
                </a:solidFill>
              </a:rPr>
              <a:t>eigenvalues of</a:t>
            </a:r>
            <a:endParaRPr lang="en-US" altLang="fr-FR" sz="2000" dirty="0">
              <a:solidFill>
                <a:schemeClr val="accent2"/>
              </a:solidFill>
            </a:endParaRP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fr-FR" sz="2000" dirty="0">
                <a:solidFill>
                  <a:schemeClr val="accent2"/>
                </a:solidFill>
              </a:rPr>
              <a:t>     dilatation operator      </a:t>
            </a:r>
          </a:p>
        </p:txBody>
      </p:sp>
      <p:pic>
        <p:nvPicPr>
          <p:cNvPr id="4" name="Image 3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282" y="1781969"/>
            <a:ext cx="3317875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094" y="3967164"/>
            <a:ext cx="22542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452" y="1051859"/>
            <a:ext cx="263525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5734050" y="804863"/>
            <a:ext cx="2798763" cy="2667000"/>
            <a:chOff x="5734050" y="804863"/>
            <a:chExt cx="2798763" cy="2667000"/>
          </a:xfrm>
        </p:grpSpPr>
        <p:cxnSp>
          <p:nvCxnSpPr>
            <p:cNvPr id="21506" name="Straight Connector 50"/>
            <p:cNvCxnSpPr>
              <a:cxnSpLocks noChangeShapeType="1"/>
            </p:cNvCxnSpPr>
            <p:nvPr/>
          </p:nvCxnSpPr>
          <p:spPr bwMode="auto">
            <a:xfrm flipH="1">
              <a:off x="7521575" y="1125538"/>
              <a:ext cx="506413" cy="60642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07" name="Straight Connector 51"/>
            <p:cNvCxnSpPr>
              <a:cxnSpLocks noChangeShapeType="1"/>
            </p:cNvCxnSpPr>
            <p:nvPr/>
          </p:nvCxnSpPr>
          <p:spPr bwMode="auto">
            <a:xfrm flipH="1">
              <a:off x="7092950" y="804863"/>
              <a:ext cx="11113" cy="82391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08" name="Straight Connector 55"/>
            <p:cNvCxnSpPr>
              <a:cxnSpLocks noChangeShapeType="1"/>
            </p:cNvCxnSpPr>
            <p:nvPr/>
          </p:nvCxnSpPr>
          <p:spPr bwMode="auto">
            <a:xfrm>
              <a:off x="5734050" y="1597025"/>
              <a:ext cx="781050" cy="39211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09" name="Straight Connector 57"/>
            <p:cNvCxnSpPr>
              <a:cxnSpLocks noChangeShapeType="1"/>
            </p:cNvCxnSpPr>
            <p:nvPr/>
          </p:nvCxnSpPr>
          <p:spPr bwMode="auto">
            <a:xfrm flipV="1">
              <a:off x="5734050" y="2335213"/>
              <a:ext cx="808038" cy="30956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0" name="Straight Connector 53"/>
            <p:cNvCxnSpPr>
              <a:cxnSpLocks noChangeShapeType="1"/>
            </p:cNvCxnSpPr>
            <p:nvPr/>
          </p:nvCxnSpPr>
          <p:spPr bwMode="auto">
            <a:xfrm>
              <a:off x="6329363" y="949325"/>
              <a:ext cx="390525" cy="78263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23" name="Oval 4"/>
            <p:cNvSpPr>
              <a:spLocks/>
            </p:cNvSpPr>
            <p:nvPr/>
          </p:nvSpPr>
          <p:spPr bwMode="auto">
            <a:xfrm>
              <a:off x="6494463" y="1624013"/>
              <a:ext cx="1157287" cy="10191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fr-FR" sz="1600">
                <a:solidFill>
                  <a:schemeClr val="accent2"/>
                </a:solidFill>
                <a:ea typeface="ＭＳ Ｐゴシック" panose="020B0600070205080204" pitchFamily="34" charset="-128"/>
              </a:endParaRPr>
            </a:p>
          </p:txBody>
        </p:sp>
        <p:pic>
          <p:nvPicPr>
            <p:cNvPr id="21524" name="Picture 33" descr="tmp.bmp"/>
            <p:cNvPicPr>
              <a:picLocks/>
            </p:cNvPicPr>
            <p:nvPr>
              <p:custDataLst>
                <p:tags r:id="rId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3575" y="1549400"/>
              <a:ext cx="155575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5" name="Picture 37" descr="tmp.bmp"/>
            <p:cNvPicPr>
              <a:picLocks/>
            </p:cNvPicPr>
            <p:nvPr>
              <p:custDataLst>
                <p:tags r:id="rId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8075" y="2349500"/>
              <a:ext cx="17621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6" name="Picture 38" descr="tmp.bmp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6663" y="2033588"/>
              <a:ext cx="157162" cy="13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7" name="Picture 40" descr="tmp.bmp"/>
            <p:cNvPicPr>
              <a:picLocks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9875" y="1652588"/>
              <a:ext cx="157163" cy="147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8" name="Picture 41" descr="tmp.bmp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2738" y="2497138"/>
              <a:ext cx="155575" cy="147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9" name="Picture 42" descr="tmp.bmp"/>
            <p:cNvPicPr>
              <a:picLocks/>
            </p:cNvPicPr>
            <p:nvPr>
              <p:custDataLst>
                <p:tags r:id="rId1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0450" y="1703388"/>
              <a:ext cx="176213" cy="13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0" name="Picture 43" descr="tmp.bmp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4063" y="2571750"/>
              <a:ext cx="157162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1" name="Picture 43" descr="tmp.bmp"/>
            <p:cNvPicPr>
              <a:picLocks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2713" y="2259013"/>
              <a:ext cx="157162" cy="13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2" name="Picture 43" descr="tmp.bmp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3663" y="1930400"/>
              <a:ext cx="157162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3" name="Oval 4"/>
            <p:cNvSpPr>
              <a:spLocks/>
            </p:cNvSpPr>
            <p:nvPr/>
          </p:nvSpPr>
          <p:spPr bwMode="auto">
            <a:xfrm>
              <a:off x="5781675" y="949325"/>
              <a:ext cx="2619375" cy="2366963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fr-FR" sz="1600">
                <a:solidFill>
                  <a:schemeClr val="accent2"/>
                </a:solidFill>
                <a:ea typeface="ＭＳ Ｐゴシック" panose="020B0600070205080204" pitchFamily="34" charset="-128"/>
              </a:endParaRPr>
            </a:p>
          </p:txBody>
        </p:sp>
        <p:cxnSp>
          <p:nvCxnSpPr>
            <p:cNvPr id="21534" name="Straight Connector 44"/>
            <p:cNvCxnSpPr>
              <a:cxnSpLocks noChangeShapeType="1"/>
            </p:cNvCxnSpPr>
            <p:nvPr/>
          </p:nvCxnSpPr>
          <p:spPr bwMode="auto">
            <a:xfrm flipH="1">
              <a:off x="6329363" y="2636838"/>
              <a:ext cx="403225" cy="6794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35" name="Straight Connector 47"/>
            <p:cNvCxnSpPr>
              <a:cxnSpLocks noChangeShapeType="1"/>
            </p:cNvCxnSpPr>
            <p:nvPr/>
          </p:nvCxnSpPr>
          <p:spPr bwMode="auto">
            <a:xfrm flipV="1">
              <a:off x="7764463" y="2068513"/>
              <a:ext cx="768350" cy="317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36" name="Freeform 28673"/>
            <p:cNvSpPr>
              <a:spLocks/>
            </p:cNvSpPr>
            <p:nvPr/>
          </p:nvSpPr>
          <p:spPr bwMode="auto">
            <a:xfrm>
              <a:off x="7735888" y="1473200"/>
              <a:ext cx="315912" cy="622300"/>
            </a:xfrm>
            <a:custGeom>
              <a:avLst/>
              <a:gdLst>
                <a:gd name="T0" fmla="*/ 0 w 315589"/>
                <a:gd name="T1" fmla="*/ 0 h 623087"/>
                <a:gd name="T2" fmla="*/ 16201 w 315589"/>
                <a:gd name="T3" fmla="*/ 64655 h 623087"/>
                <a:gd name="T4" fmla="*/ 72903 w 315589"/>
                <a:gd name="T5" fmla="*/ 145473 h 623087"/>
                <a:gd name="T6" fmla="*/ 97203 w 315589"/>
                <a:gd name="T7" fmla="*/ 169718 h 623087"/>
                <a:gd name="T8" fmla="*/ 137705 w 315589"/>
                <a:gd name="T9" fmla="*/ 202045 h 623087"/>
                <a:gd name="T10" fmla="*/ 202508 w 315589"/>
                <a:gd name="T11" fmla="*/ 250537 h 623087"/>
                <a:gd name="T12" fmla="*/ 210608 w 315589"/>
                <a:gd name="T13" fmla="*/ 274782 h 623087"/>
                <a:gd name="T14" fmla="*/ 243009 w 315589"/>
                <a:gd name="T15" fmla="*/ 323273 h 623087"/>
                <a:gd name="T16" fmla="*/ 259210 w 315589"/>
                <a:gd name="T17" fmla="*/ 379846 h 623087"/>
                <a:gd name="T18" fmla="*/ 267310 w 315589"/>
                <a:gd name="T19" fmla="*/ 541482 h 623087"/>
                <a:gd name="T20" fmla="*/ 275411 w 315589"/>
                <a:gd name="T21" fmla="*/ 565728 h 623087"/>
                <a:gd name="T22" fmla="*/ 307812 w 315589"/>
                <a:gd name="T23" fmla="*/ 614218 h 623087"/>
                <a:gd name="T24" fmla="*/ 315912 w 315589"/>
                <a:gd name="T25" fmla="*/ 622300 h 6230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5589" h="623087">
                  <a:moveTo>
                    <a:pt x="0" y="0"/>
                  </a:moveTo>
                  <a:cubicBezTo>
                    <a:pt x="2242" y="11210"/>
                    <a:pt x="8408" y="50740"/>
                    <a:pt x="16184" y="64737"/>
                  </a:cubicBezTo>
                  <a:cubicBezTo>
                    <a:pt x="23514" y="77932"/>
                    <a:pt x="59429" y="130025"/>
                    <a:pt x="72828" y="145657"/>
                  </a:cubicBezTo>
                  <a:cubicBezTo>
                    <a:pt x="80276" y="154346"/>
                    <a:pt x="89778" y="161142"/>
                    <a:pt x="97104" y="169933"/>
                  </a:cubicBezTo>
                  <a:cubicBezTo>
                    <a:pt x="125259" y="203719"/>
                    <a:pt x="97712" y="189017"/>
                    <a:pt x="137564" y="202301"/>
                  </a:cubicBezTo>
                  <a:cubicBezTo>
                    <a:pt x="184056" y="248793"/>
                    <a:pt x="159930" y="236730"/>
                    <a:pt x="202301" y="250854"/>
                  </a:cubicBezTo>
                  <a:cubicBezTo>
                    <a:pt x="204998" y="258946"/>
                    <a:pt x="206251" y="267674"/>
                    <a:pt x="210393" y="275130"/>
                  </a:cubicBezTo>
                  <a:cubicBezTo>
                    <a:pt x="219839" y="292133"/>
                    <a:pt x="236610" y="305229"/>
                    <a:pt x="242761" y="323682"/>
                  </a:cubicBezTo>
                  <a:cubicBezTo>
                    <a:pt x="254370" y="358509"/>
                    <a:pt x="248784" y="339683"/>
                    <a:pt x="258945" y="380326"/>
                  </a:cubicBezTo>
                  <a:cubicBezTo>
                    <a:pt x="261642" y="434273"/>
                    <a:pt x="262358" y="488356"/>
                    <a:pt x="267037" y="542167"/>
                  </a:cubicBezTo>
                  <a:cubicBezTo>
                    <a:pt x="267776" y="550665"/>
                    <a:pt x="270987" y="558987"/>
                    <a:pt x="275129" y="566443"/>
                  </a:cubicBezTo>
                  <a:cubicBezTo>
                    <a:pt x="284575" y="583446"/>
                    <a:pt x="293743" y="601241"/>
                    <a:pt x="307497" y="614995"/>
                  </a:cubicBezTo>
                  <a:lnTo>
                    <a:pt x="315589" y="623087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37" name="Freeform 28674"/>
            <p:cNvSpPr>
              <a:spLocks/>
            </p:cNvSpPr>
            <p:nvPr/>
          </p:nvSpPr>
          <p:spPr bwMode="auto">
            <a:xfrm>
              <a:off x="7096125" y="1136650"/>
              <a:ext cx="744538" cy="222250"/>
            </a:xfrm>
            <a:custGeom>
              <a:avLst/>
              <a:gdLst>
                <a:gd name="T0" fmla="*/ 0 w 744467"/>
                <a:gd name="T1" fmla="*/ 12309 h 222728"/>
                <a:gd name="T2" fmla="*/ 202320 w 744467"/>
                <a:gd name="T3" fmla="*/ 12309 h 222728"/>
                <a:gd name="T4" fmla="*/ 250877 w 744467"/>
                <a:gd name="T5" fmla="*/ 28458 h 222728"/>
                <a:gd name="T6" fmla="*/ 307526 w 744467"/>
                <a:gd name="T7" fmla="*/ 44607 h 222728"/>
                <a:gd name="T8" fmla="*/ 356084 w 744467"/>
                <a:gd name="T9" fmla="*/ 76906 h 222728"/>
                <a:gd name="T10" fmla="*/ 380362 w 744467"/>
                <a:gd name="T11" fmla="*/ 93055 h 222728"/>
                <a:gd name="T12" fmla="*/ 412733 w 744467"/>
                <a:gd name="T13" fmla="*/ 109204 h 222728"/>
                <a:gd name="T14" fmla="*/ 485568 w 744467"/>
                <a:gd name="T15" fmla="*/ 125354 h 222728"/>
                <a:gd name="T16" fmla="*/ 550310 w 744467"/>
                <a:gd name="T17" fmla="*/ 141504 h 222728"/>
                <a:gd name="T18" fmla="*/ 647425 w 744467"/>
                <a:gd name="T19" fmla="*/ 157653 h 222728"/>
                <a:gd name="T20" fmla="*/ 720260 w 744467"/>
                <a:gd name="T21" fmla="*/ 189951 h 222728"/>
                <a:gd name="T22" fmla="*/ 744538 w 744467"/>
                <a:gd name="T23" fmla="*/ 222250 h 2227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44467" h="222728">
                  <a:moveTo>
                    <a:pt x="0" y="12335"/>
                  </a:moveTo>
                  <a:cubicBezTo>
                    <a:pt x="84157" y="-4496"/>
                    <a:pt x="63124" y="-3724"/>
                    <a:pt x="202301" y="12335"/>
                  </a:cubicBezTo>
                  <a:cubicBezTo>
                    <a:pt x="219248" y="14290"/>
                    <a:pt x="234303" y="24381"/>
                    <a:pt x="250853" y="28519"/>
                  </a:cubicBezTo>
                  <a:cubicBezTo>
                    <a:pt x="258472" y="30424"/>
                    <a:pt x="297999" y="39426"/>
                    <a:pt x="307497" y="44703"/>
                  </a:cubicBezTo>
                  <a:cubicBezTo>
                    <a:pt x="324500" y="54149"/>
                    <a:pt x="339866" y="66282"/>
                    <a:pt x="356050" y="77071"/>
                  </a:cubicBezTo>
                  <a:cubicBezTo>
                    <a:pt x="364142" y="82466"/>
                    <a:pt x="371627" y="88906"/>
                    <a:pt x="380326" y="93255"/>
                  </a:cubicBezTo>
                  <a:cubicBezTo>
                    <a:pt x="391115" y="98650"/>
                    <a:pt x="401606" y="104687"/>
                    <a:pt x="412694" y="109439"/>
                  </a:cubicBezTo>
                  <a:cubicBezTo>
                    <a:pt x="438975" y="120702"/>
                    <a:pt x="454641" y="120009"/>
                    <a:pt x="485522" y="125624"/>
                  </a:cubicBezTo>
                  <a:cubicBezTo>
                    <a:pt x="594908" y="145514"/>
                    <a:pt x="475375" y="123088"/>
                    <a:pt x="550258" y="141808"/>
                  </a:cubicBezTo>
                  <a:cubicBezTo>
                    <a:pt x="581810" y="149696"/>
                    <a:pt x="615392" y="153425"/>
                    <a:pt x="647363" y="157992"/>
                  </a:cubicBezTo>
                  <a:cubicBezTo>
                    <a:pt x="705141" y="177251"/>
                    <a:pt x="681721" y="164713"/>
                    <a:pt x="720191" y="190360"/>
                  </a:cubicBezTo>
                  <a:cubicBezTo>
                    <a:pt x="738491" y="217810"/>
                    <a:pt x="729498" y="207759"/>
                    <a:pt x="744467" y="222728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38" name="Oval 28675"/>
            <p:cNvSpPr>
              <a:spLocks noChangeArrowheads="1"/>
            </p:cNvSpPr>
            <p:nvPr/>
          </p:nvSpPr>
          <p:spPr bwMode="auto">
            <a:xfrm>
              <a:off x="6443663" y="1289050"/>
              <a:ext cx="219075" cy="220663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accent2"/>
                </a:solidFill>
              </a:endParaRPr>
            </a:p>
          </p:txBody>
        </p:sp>
        <p:sp>
          <p:nvSpPr>
            <p:cNvPr id="21539" name="Freeform 28676"/>
            <p:cNvSpPr>
              <a:spLocks/>
            </p:cNvSpPr>
            <p:nvPr/>
          </p:nvSpPr>
          <p:spPr bwMode="auto">
            <a:xfrm>
              <a:off x="6659563" y="1319213"/>
              <a:ext cx="428625" cy="88900"/>
            </a:xfrm>
            <a:custGeom>
              <a:avLst/>
              <a:gdLst>
                <a:gd name="T0" fmla="*/ 0 w 428878"/>
                <a:gd name="T1" fmla="*/ 72736 h 89012"/>
                <a:gd name="T2" fmla="*/ 105135 w 428878"/>
                <a:gd name="T3" fmla="*/ 88900 h 89012"/>
                <a:gd name="T4" fmla="*/ 210269 w 428878"/>
                <a:gd name="T5" fmla="*/ 80818 h 89012"/>
                <a:gd name="T6" fmla="*/ 258792 w 428878"/>
                <a:gd name="T7" fmla="*/ 56573 h 89012"/>
                <a:gd name="T8" fmla="*/ 283054 w 428878"/>
                <a:gd name="T9" fmla="*/ 48491 h 89012"/>
                <a:gd name="T10" fmla="*/ 307316 w 428878"/>
                <a:gd name="T11" fmla="*/ 32327 h 89012"/>
                <a:gd name="T12" fmla="*/ 323491 w 428878"/>
                <a:gd name="T13" fmla="*/ 16164 h 89012"/>
                <a:gd name="T14" fmla="*/ 372014 w 428878"/>
                <a:gd name="T15" fmla="*/ 0 h 89012"/>
                <a:gd name="T16" fmla="*/ 428625 w 428878"/>
                <a:gd name="T17" fmla="*/ 24245 h 890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8878" h="89012">
                  <a:moveTo>
                    <a:pt x="0" y="72828"/>
                  </a:moveTo>
                  <a:cubicBezTo>
                    <a:pt x="30801" y="78988"/>
                    <a:pt x="75802" y="89012"/>
                    <a:pt x="105197" y="89012"/>
                  </a:cubicBezTo>
                  <a:cubicBezTo>
                    <a:pt x="140366" y="89012"/>
                    <a:pt x="175328" y="83617"/>
                    <a:pt x="210393" y="80920"/>
                  </a:cubicBezTo>
                  <a:cubicBezTo>
                    <a:pt x="271411" y="60581"/>
                    <a:pt x="196199" y="88017"/>
                    <a:pt x="258945" y="56644"/>
                  </a:cubicBezTo>
                  <a:cubicBezTo>
                    <a:pt x="266574" y="52829"/>
                    <a:pt x="275592" y="52367"/>
                    <a:pt x="283221" y="48552"/>
                  </a:cubicBezTo>
                  <a:cubicBezTo>
                    <a:pt x="291920" y="44203"/>
                    <a:pt x="299903" y="38443"/>
                    <a:pt x="307497" y="32368"/>
                  </a:cubicBezTo>
                  <a:cubicBezTo>
                    <a:pt x="313455" y="27602"/>
                    <a:pt x="316858" y="19596"/>
                    <a:pt x="323682" y="16184"/>
                  </a:cubicBezTo>
                  <a:cubicBezTo>
                    <a:pt x="338940" y="8555"/>
                    <a:pt x="372234" y="0"/>
                    <a:pt x="372234" y="0"/>
                  </a:cubicBezTo>
                  <a:cubicBezTo>
                    <a:pt x="424405" y="17390"/>
                    <a:pt x="408723" y="4121"/>
                    <a:pt x="428878" y="24276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40" name="Freeform 28681"/>
            <p:cNvSpPr>
              <a:spLocks/>
            </p:cNvSpPr>
            <p:nvPr/>
          </p:nvSpPr>
          <p:spPr bwMode="auto">
            <a:xfrm>
              <a:off x="6181725" y="1570038"/>
              <a:ext cx="454025" cy="258762"/>
            </a:xfrm>
            <a:custGeom>
              <a:avLst/>
              <a:gdLst>
                <a:gd name="T0" fmla="*/ 454025 w 453154"/>
                <a:gd name="T1" fmla="*/ 0 h 258945"/>
                <a:gd name="T2" fmla="*/ 405380 w 453154"/>
                <a:gd name="T3" fmla="*/ 8086 h 258945"/>
                <a:gd name="T4" fmla="*/ 340519 w 453154"/>
                <a:gd name="T5" fmla="*/ 16173 h 258945"/>
                <a:gd name="T6" fmla="*/ 316196 w 453154"/>
                <a:gd name="T7" fmla="*/ 24259 h 258945"/>
                <a:gd name="T8" fmla="*/ 251335 w 453154"/>
                <a:gd name="T9" fmla="*/ 40431 h 258945"/>
                <a:gd name="T10" fmla="*/ 194582 w 453154"/>
                <a:gd name="T11" fmla="*/ 56604 h 258945"/>
                <a:gd name="T12" fmla="*/ 145937 w 453154"/>
                <a:gd name="T13" fmla="*/ 88949 h 258945"/>
                <a:gd name="T14" fmla="*/ 121614 w 453154"/>
                <a:gd name="T15" fmla="*/ 105122 h 258945"/>
                <a:gd name="T16" fmla="*/ 113507 w 453154"/>
                <a:gd name="T17" fmla="*/ 129381 h 258945"/>
                <a:gd name="T18" fmla="*/ 97291 w 453154"/>
                <a:gd name="T19" fmla="*/ 145554 h 258945"/>
                <a:gd name="T20" fmla="*/ 64860 w 453154"/>
                <a:gd name="T21" fmla="*/ 194072 h 258945"/>
                <a:gd name="T22" fmla="*/ 48645 w 453154"/>
                <a:gd name="T23" fmla="*/ 218331 h 258945"/>
                <a:gd name="T24" fmla="*/ 24323 w 453154"/>
                <a:gd name="T25" fmla="*/ 234503 h 258945"/>
                <a:gd name="T26" fmla="*/ 0 w 453154"/>
                <a:gd name="T27" fmla="*/ 242589 h 258945"/>
                <a:gd name="T28" fmla="*/ 0 w 453154"/>
                <a:gd name="T29" fmla="*/ 258762 h 2589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53154" h="258945">
                  <a:moveTo>
                    <a:pt x="453154" y="0"/>
                  </a:moveTo>
                  <a:cubicBezTo>
                    <a:pt x="436970" y="2697"/>
                    <a:pt x="420844" y="5772"/>
                    <a:pt x="404602" y="8092"/>
                  </a:cubicBezTo>
                  <a:cubicBezTo>
                    <a:pt x="383074" y="11167"/>
                    <a:pt x="361262" y="12294"/>
                    <a:pt x="339866" y="16184"/>
                  </a:cubicBezTo>
                  <a:cubicBezTo>
                    <a:pt x="331474" y="17710"/>
                    <a:pt x="323818" y="22032"/>
                    <a:pt x="315589" y="24276"/>
                  </a:cubicBezTo>
                  <a:cubicBezTo>
                    <a:pt x="294130" y="30128"/>
                    <a:pt x="271954" y="33426"/>
                    <a:pt x="250853" y="40460"/>
                  </a:cubicBezTo>
                  <a:cubicBezTo>
                    <a:pt x="216026" y="52069"/>
                    <a:pt x="234852" y="46483"/>
                    <a:pt x="194209" y="56644"/>
                  </a:cubicBezTo>
                  <a:lnTo>
                    <a:pt x="145657" y="89012"/>
                  </a:lnTo>
                  <a:lnTo>
                    <a:pt x="121381" y="105196"/>
                  </a:lnTo>
                  <a:cubicBezTo>
                    <a:pt x="118684" y="113288"/>
                    <a:pt x="117678" y="122158"/>
                    <a:pt x="113289" y="129472"/>
                  </a:cubicBezTo>
                  <a:cubicBezTo>
                    <a:pt x="109364" y="136014"/>
                    <a:pt x="101682" y="139553"/>
                    <a:pt x="97104" y="145657"/>
                  </a:cubicBezTo>
                  <a:cubicBezTo>
                    <a:pt x="85434" y="161218"/>
                    <a:pt x="75525" y="178025"/>
                    <a:pt x="64736" y="194209"/>
                  </a:cubicBezTo>
                  <a:cubicBezTo>
                    <a:pt x="59341" y="202301"/>
                    <a:pt x="56644" y="213090"/>
                    <a:pt x="48552" y="218485"/>
                  </a:cubicBezTo>
                  <a:cubicBezTo>
                    <a:pt x="40460" y="223880"/>
                    <a:pt x="32975" y="230320"/>
                    <a:pt x="24276" y="234669"/>
                  </a:cubicBezTo>
                  <a:cubicBezTo>
                    <a:pt x="16647" y="238484"/>
                    <a:pt x="6031" y="236730"/>
                    <a:pt x="0" y="242761"/>
                  </a:cubicBezTo>
                  <a:lnTo>
                    <a:pt x="0" y="258945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41" name="Freeform 28686"/>
            <p:cNvSpPr>
              <a:spLocks/>
            </p:cNvSpPr>
            <p:nvPr/>
          </p:nvSpPr>
          <p:spPr bwMode="auto">
            <a:xfrm>
              <a:off x="6019800" y="1755775"/>
              <a:ext cx="130175" cy="444500"/>
            </a:xfrm>
            <a:custGeom>
              <a:avLst/>
              <a:gdLst>
                <a:gd name="T0" fmla="*/ 0 w 129473"/>
                <a:gd name="T1" fmla="*/ 0 h 445062"/>
                <a:gd name="T2" fmla="*/ 24408 w 129473"/>
                <a:gd name="T3" fmla="*/ 113145 h 445062"/>
                <a:gd name="T4" fmla="*/ 32543 w 129473"/>
                <a:gd name="T5" fmla="*/ 137390 h 445062"/>
                <a:gd name="T6" fmla="*/ 56952 w 129473"/>
                <a:gd name="T7" fmla="*/ 153554 h 445062"/>
                <a:gd name="T8" fmla="*/ 73224 w 129473"/>
                <a:gd name="T9" fmla="*/ 177799 h 445062"/>
                <a:gd name="T10" fmla="*/ 89496 w 129473"/>
                <a:gd name="T11" fmla="*/ 193964 h 445062"/>
                <a:gd name="T12" fmla="*/ 97632 w 129473"/>
                <a:gd name="T13" fmla="*/ 379845 h 445062"/>
                <a:gd name="T14" fmla="*/ 113903 w 129473"/>
                <a:gd name="T15" fmla="*/ 428336 h 445062"/>
                <a:gd name="T16" fmla="*/ 130175 w 129473"/>
                <a:gd name="T17" fmla="*/ 444500 h 4450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9473" h="445062">
                  <a:moveTo>
                    <a:pt x="0" y="0"/>
                  </a:moveTo>
                  <a:cubicBezTo>
                    <a:pt x="14539" y="159934"/>
                    <a:pt x="-10251" y="44233"/>
                    <a:pt x="24276" y="113288"/>
                  </a:cubicBezTo>
                  <a:cubicBezTo>
                    <a:pt x="28091" y="120917"/>
                    <a:pt x="27039" y="130903"/>
                    <a:pt x="32368" y="137564"/>
                  </a:cubicBezTo>
                  <a:cubicBezTo>
                    <a:pt x="38444" y="145158"/>
                    <a:pt x="48553" y="148353"/>
                    <a:pt x="56645" y="153748"/>
                  </a:cubicBezTo>
                  <a:cubicBezTo>
                    <a:pt x="62040" y="161840"/>
                    <a:pt x="66754" y="170430"/>
                    <a:pt x="72829" y="178024"/>
                  </a:cubicBezTo>
                  <a:cubicBezTo>
                    <a:pt x="77595" y="183982"/>
                    <a:pt x="88104" y="186634"/>
                    <a:pt x="89013" y="194209"/>
                  </a:cubicBezTo>
                  <a:cubicBezTo>
                    <a:pt x="96412" y="255864"/>
                    <a:pt x="90715" y="318557"/>
                    <a:pt x="97105" y="380325"/>
                  </a:cubicBezTo>
                  <a:cubicBezTo>
                    <a:pt x="98860" y="397294"/>
                    <a:pt x="101226" y="416815"/>
                    <a:pt x="113289" y="428878"/>
                  </a:cubicBezTo>
                  <a:lnTo>
                    <a:pt x="129473" y="445062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42" name="Freeform 28687"/>
            <p:cNvSpPr>
              <a:spLocks/>
            </p:cNvSpPr>
            <p:nvPr/>
          </p:nvSpPr>
          <p:spPr bwMode="auto">
            <a:xfrm>
              <a:off x="6029325" y="2225675"/>
              <a:ext cx="112713" cy="298450"/>
            </a:xfrm>
            <a:custGeom>
              <a:avLst/>
              <a:gdLst>
                <a:gd name="T0" fmla="*/ 112713 w 113289"/>
                <a:gd name="T1" fmla="*/ 0 h 299405"/>
                <a:gd name="T2" fmla="*/ 88560 w 113289"/>
                <a:gd name="T3" fmla="*/ 64530 h 299405"/>
                <a:gd name="T4" fmla="*/ 72459 w 113289"/>
                <a:gd name="T5" fmla="*/ 112927 h 299405"/>
                <a:gd name="T6" fmla="*/ 40255 w 113289"/>
                <a:gd name="T7" fmla="*/ 161324 h 299405"/>
                <a:gd name="T8" fmla="*/ 8051 w 113289"/>
                <a:gd name="T9" fmla="*/ 201656 h 299405"/>
                <a:gd name="T10" fmla="*/ 0 w 113289"/>
                <a:gd name="T11" fmla="*/ 225854 h 299405"/>
                <a:gd name="T12" fmla="*/ 16102 w 113289"/>
                <a:gd name="T13" fmla="*/ 274251 h 299405"/>
                <a:gd name="T14" fmla="*/ 24153 w 113289"/>
                <a:gd name="T15" fmla="*/ 298450 h 299405"/>
                <a:gd name="T16" fmla="*/ 32204 w 113289"/>
                <a:gd name="T17" fmla="*/ 298450 h 2994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3289" h="299405">
                  <a:moveTo>
                    <a:pt x="113289" y="0"/>
                  </a:moveTo>
                  <a:cubicBezTo>
                    <a:pt x="94105" y="95920"/>
                    <a:pt x="119321" y="-3456"/>
                    <a:pt x="89013" y="64736"/>
                  </a:cubicBezTo>
                  <a:cubicBezTo>
                    <a:pt x="82085" y="80325"/>
                    <a:pt x="82292" y="99094"/>
                    <a:pt x="72829" y="113288"/>
                  </a:cubicBezTo>
                  <a:cubicBezTo>
                    <a:pt x="62040" y="129472"/>
                    <a:pt x="54215" y="148086"/>
                    <a:pt x="40461" y="161840"/>
                  </a:cubicBezTo>
                  <a:cubicBezTo>
                    <a:pt x="25408" y="176893"/>
                    <a:pt x="18300" y="181885"/>
                    <a:pt x="8092" y="202301"/>
                  </a:cubicBezTo>
                  <a:cubicBezTo>
                    <a:pt x="4277" y="209930"/>
                    <a:pt x="2697" y="218485"/>
                    <a:pt x="0" y="226577"/>
                  </a:cubicBezTo>
                  <a:lnTo>
                    <a:pt x="16184" y="275129"/>
                  </a:lnTo>
                  <a:cubicBezTo>
                    <a:pt x="18881" y="283221"/>
                    <a:pt x="15746" y="299405"/>
                    <a:pt x="24276" y="299405"/>
                  </a:cubicBezTo>
                  <a:lnTo>
                    <a:pt x="32369" y="299405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43" name="Freeform 28688"/>
            <p:cNvSpPr>
              <a:spLocks/>
            </p:cNvSpPr>
            <p:nvPr/>
          </p:nvSpPr>
          <p:spPr bwMode="auto">
            <a:xfrm>
              <a:off x="6126163" y="2209800"/>
              <a:ext cx="258762" cy="211138"/>
            </a:xfrm>
            <a:custGeom>
              <a:avLst/>
              <a:gdLst>
                <a:gd name="T0" fmla="*/ 0 w 258945"/>
                <a:gd name="T1" fmla="*/ 0 h 211401"/>
                <a:gd name="T2" fmla="*/ 40431 w 258945"/>
                <a:gd name="T3" fmla="*/ 24246 h 211401"/>
                <a:gd name="T4" fmla="*/ 64690 w 258945"/>
                <a:gd name="T5" fmla="*/ 32328 h 211401"/>
                <a:gd name="T6" fmla="*/ 88949 w 258945"/>
                <a:gd name="T7" fmla="*/ 48492 h 211401"/>
                <a:gd name="T8" fmla="*/ 137467 w 258945"/>
                <a:gd name="T9" fmla="*/ 64655 h 211401"/>
                <a:gd name="T10" fmla="*/ 185985 w 258945"/>
                <a:gd name="T11" fmla="*/ 96983 h 211401"/>
                <a:gd name="T12" fmla="*/ 210244 w 258945"/>
                <a:gd name="T13" fmla="*/ 113147 h 211401"/>
                <a:gd name="T14" fmla="*/ 234503 w 258945"/>
                <a:gd name="T15" fmla="*/ 161639 h 211401"/>
                <a:gd name="T16" fmla="*/ 250676 w 258945"/>
                <a:gd name="T17" fmla="*/ 185885 h 211401"/>
                <a:gd name="T18" fmla="*/ 258762 w 258945"/>
                <a:gd name="T19" fmla="*/ 210131 h 211401"/>
                <a:gd name="T20" fmla="*/ 258762 w 258945"/>
                <a:gd name="T21" fmla="*/ 177803 h 2114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8945" h="211401">
                  <a:moveTo>
                    <a:pt x="0" y="0"/>
                  </a:moveTo>
                  <a:cubicBezTo>
                    <a:pt x="13487" y="8092"/>
                    <a:pt x="26392" y="17242"/>
                    <a:pt x="40460" y="24276"/>
                  </a:cubicBezTo>
                  <a:cubicBezTo>
                    <a:pt x="48089" y="28091"/>
                    <a:pt x="57107" y="28553"/>
                    <a:pt x="64736" y="32368"/>
                  </a:cubicBezTo>
                  <a:cubicBezTo>
                    <a:pt x="73435" y="36717"/>
                    <a:pt x="80125" y="44602"/>
                    <a:pt x="89012" y="48552"/>
                  </a:cubicBezTo>
                  <a:cubicBezTo>
                    <a:pt x="104601" y="55480"/>
                    <a:pt x="123370" y="55273"/>
                    <a:pt x="137564" y="64736"/>
                  </a:cubicBezTo>
                  <a:lnTo>
                    <a:pt x="186117" y="97104"/>
                  </a:lnTo>
                  <a:lnTo>
                    <a:pt x="210393" y="113288"/>
                  </a:lnTo>
                  <a:cubicBezTo>
                    <a:pt x="256771" y="182855"/>
                    <a:pt x="201169" y="94840"/>
                    <a:pt x="234669" y="161840"/>
                  </a:cubicBezTo>
                  <a:cubicBezTo>
                    <a:pt x="239018" y="170539"/>
                    <a:pt x="246504" y="177418"/>
                    <a:pt x="250853" y="186117"/>
                  </a:cubicBezTo>
                  <a:cubicBezTo>
                    <a:pt x="254668" y="193746"/>
                    <a:pt x="252914" y="216425"/>
                    <a:pt x="258945" y="210393"/>
                  </a:cubicBezTo>
                  <a:lnTo>
                    <a:pt x="258945" y="178024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44" name="Freeform 28697"/>
            <p:cNvSpPr>
              <a:spLocks/>
            </p:cNvSpPr>
            <p:nvPr/>
          </p:nvSpPr>
          <p:spPr bwMode="auto">
            <a:xfrm>
              <a:off x="7202488" y="2727325"/>
              <a:ext cx="1309687" cy="250825"/>
            </a:xfrm>
            <a:custGeom>
              <a:avLst/>
              <a:gdLst>
                <a:gd name="T0" fmla="*/ 0 w 1310909"/>
                <a:gd name="T1" fmla="*/ 0 h 250853"/>
                <a:gd name="T2" fmla="*/ 24253 w 1310909"/>
                <a:gd name="T3" fmla="*/ 40455 h 250853"/>
                <a:gd name="T4" fmla="*/ 40422 w 1310909"/>
                <a:gd name="T5" fmla="*/ 64729 h 250853"/>
                <a:gd name="T6" fmla="*/ 113182 w 1310909"/>
                <a:gd name="T7" fmla="*/ 97093 h 250853"/>
                <a:gd name="T8" fmla="*/ 137436 w 1310909"/>
                <a:gd name="T9" fmla="*/ 105184 h 250853"/>
                <a:gd name="T10" fmla="*/ 226365 w 1310909"/>
                <a:gd name="T11" fmla="*/ 121366 h 250853"/>
                <a:gd name="T12" fmla="*/ 250619 w 1310909"/>
                <a:gd name="T13" fmla="*/ 129458 h 250853"/>
                <a:gd name="T14" fmla="*/ 371886 w 1310909"/>
                <a:gd name="T15" fmla="*/ 121366 h 250853"/>
                <a:gd name="T16" fmla="*/ 444646 w 1310909"/>
                <a:gd name="T17" fmla="*/ 97093 h 250853"/>
                <a:gd name="T18" fmla="*/ 468900 w 1310909"/>
                <a:gd name="T19" fmla="*/ 89002 h 250853"/>
                <a:gd name="T20" fmla="*/ 517407 w 1310909"/>
                <a:gd name="T21" fmla="*/ 80911 h 250853"/>
                <a:gd name="T22" fmla="*/ 598252 w 1310909"/>
                <a:gd name="T23" fmla="*/ 64729 h 250853"/>
                <a:gd name="T24" fmla="*/ 970139 w 1310909"/>
                <a:gd name="T25" fmla="*/ 80911 h 250853"/>
                <a:gd name="T26" fmla="*/ 1034814 w 1310909"/>
                <a:gd name="T27" fmla="*/ 97093 h 250853"/>
                <a:gd name="T28" fmla="*/ 1059068 w 1310909"/>
                <a:gd name="T29" fmla="*/ 105184 h 250853"/>
                <a:gd name="T30" fmla="*/ 1083321 w 1310909"/>
                <a:gd name="T31" fmla="*/ 121366 h 250853"/>
                <a:gd name="T32" fmla="*/ 1131828 w 1310909"/>
                <a:gd name="T33" fmla="*/ 137550 h 250853"/>
                <a:gd name="T34" fmla="*/ 1147998 w 1310909"/>
                <a:gd name="T35" fmla="*/ 153732 h 250853"/>
                <a:gd name="T36" fmla="*/ 1172251 w 1310909"/>
                <a:gd name="T37" fmla="*/ 161823 h 250853"/>
                <a:gd name="T38" fmla="*/ 1188420 w 1310909"/>
                <a:gd name="T39" fmla="*/ 186096 h 250853"/>
                <a:gd name="T40" fmla="*/ 1212674 w 1310909"/>
                <a:gd name="T41" fmla="*/ 194187 h 250853"/>
                <a:gd name="T42" fmla="*/ 1261180 w 1310909"/>
                <a:gd name="T43" fmla="*/ 226552 h 250853"/>
                <a:gd name="T44" fmla="*/ 1285434 w 1310909"/>
                <a:gd name="T45" fmla="*/ 242734 h 250853"/>
                <a:gd name="T46" fmla="*/ 1309687 w 1310909"/>
                <a:gd name="T47" fmla="*/ 250825 h 2508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310909" h="250853">
                  <a:moveTo>
                    <a:pt x="0" y="0"/>
                  </a:moveTo>
                  <a:cubicBezTo>
                    <a:pt x="8092" y="13487"/>
                    <a:pt x="15940" y="27123"/>
                    <a:pt x="24276" y="40460"/>
                  </a:cubicBezTo>
                  <a:cubicBezTo>
                    <a:pt x="29430" y="48707"/>
                    <a:pt x="33583" y="57859"/>
                    <a:pt x="40460" y="64736"/>
                  </a:cubicBezTo>
                  <a:cubicBezTo>
                    <a:pt x="59695" y="83971"/>
                    <a:pt x="89250" y="89091"/>
                    <a:pt x="113288" y="97104"/>
                  </a:cubicBezTo>
                  <a:cubicBezTo>
                    <a:pt x="121380" y="99801"/>
                    <a:pt x="129150" y="103794"/>
                    <a:pt x="137564" y="105196"/>
                  </a:cubicBezTo>
                  <a:cubicBezTo>
                    <a:pt x="159209" y="108803"/>
                    <a:pt x="203956" y="115725"/>
                    <a:pt x="226576" y="121380"/>
                  </a:cubicBezTo>
                  <a:cubicBezTo>
                    <a:pt x="234851" y="123449"/>
                    <a:pt x="242761" y="126775"/>
                    <a:pt x="250853" y="129472"/>
                  </a:cubicBezTo>
                  <a:cubicBezTo>
                    <a:pt x="291313" y="126775"/>
                    <a:pt x="332091" y="127115"/>
                    <a:pt x="372233" y="121380"/>
                  </a:cubicBezTo>
                  <a:cubicBezTo>
                    <a:pt x="372234" y="121380"/>
                    <a:pt x="432923" y="101150"/>
                    <a:pt x="445061" y="97104"/>
                  </a:cubicBezTo>
                  <a:cubicBezTo>
                    <a:pt x="453153" y="94407"/>
                    <a:pt x="460924" y="90414"/>
                    <a:pt x="469338" y="89012"/>
                  </a:cubicBezTo>
                  <a:cubicBezTo>
                    <a:pt x="485522" y="86315"/>
                    <a:pt x="501764" y="83944"/>
                    <a:pt x="517890" y="80920"/>
                  </a:cubicBezTo>
                  <a:cubicBezTo>
                    <a:pt x="544926" y="75851"/>
                    <a:pt x="598810" y="64736"/>
                    <a:pt x="598810" y="64736"/>
                  </a:cubicBezTo>
                  <a:cubicBezTo>
                    <a:pt x="682373" y="66825"/>
                    <a:pt x="855029" y="56060"/>
                    <a:pt x="971044" y="80920"/>
                  </a:cubicBezTo>
                  <a:cubicBezTo>
                    <a:pt x="992793" y="85581"/>
                    <a:pt x="1014679" y="90070"/>
                    <a:pt x="1035780" y="97104"/>
                  </a:cubicBezTo>
                  <a:cubicBezTo>
                    <a:pt x="1043872" y="99801"/>
                    <a:pt x="1052427" y="101381"/>
                    <a:pt x="1060056" y="105196"/>
                  </a:cubicBezTo>
                  <a:cubicBezTo>
                    <a:pt x="1068755" y="109545"/>
                    <a:pt x="1075445" y="117430"/>
                    <a:pt x="1084332" y="121380"/>
                  </a:cubicBezTo>
                  <a:cubicBezTo>
                    <a:pt x="1099921" y="128309"/>
                    <a:pt x="1132884" y="137565"/>
                    <a:pt x="1132884" y="137565"/>
                  </a:cubicBezTo>
                  <a:cubicBezTo>
                    <a:pt x="1138279" y="142960"/>
                    <a:pt x="1142527" y="149824"/>
                    <a:pt x="1149069" y="153749"/>
                  </a:cubicBezTo>
                  <a:cubicBezTo>
                    <a:pt x="1156383" y="158137"/>
                    <a:pt x="1166684" y="156513"/>
                    <a:pt x="1173345" y="161841"/>
                  </a:cubicBezTo>
                  <a:cubicBezTo>
                    <a:pt x="1180939" y="167916"/>
                    <a:pt x="1181935" y="180042"/>
                    <a:pt x="1189529" y="186117"/>
                  </a:cubicBezTo>
                  <a:cubicBezTo>
                    <a:pt x="1196190" y="191445"/>
                    <a:pt x="1206349" y="190067"/>
                    <a:pt x="1213805" y="194209"/>
                  </a:cubicBezTo>
                  <a:cubicBezTo>
                    <a:pt x="1230808" y="203655"/>
                    <a:pt x="1246173" y="215788"/>
                    <a:pt x="1262357" y="226577"/>
                  </a:cubicBezTo>
                  <a:cubicBezTo>
                    <a:pt x="1270449" y="231972"/>
                    <a:pt x="1277407" y="239686"/>
                    <a:pt x="1286633" y="242761"/>
                  </a:cubicBezTo>
                  <a:lnTo>
                    <a:pt x="1310909" y="250853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45" name="Freeform 28698"/>
            <p:cNvSpPr>
              <a:spLocks/>
            </p:cNvSpPr>
            <p:nvPr/>
          </p:nvSpPr>
          <p:spPr bwMode="auto">
            <a:xfrm>
              <a:off x="7461250" y="2460625"/>
              <a:ext cx="185738" cy="1011238"/>
            </a:xfrm>
            <a:custGeom>
              <a:avLst/>
              <a:gdLst>
                <a:gd name="T0" fmla="*/ 169587 w 186116"/>
                <a:gd name="T1" fmla="*/ 0 h 1011504"/>
                <a:gd name="T2" fmla="*/ 177662 w 186116"/>
                <a:gd name="T3" fmla="*/ 40449 h 1011504"/>
                <a:gd name="T4" fmla="*/ 185738 w 186116"/>
                <a:gd name="T5" fmla="*/ 64719 h 1011504"/>
                <a:gd name="T6" fmla="*/ 169587 w 186116"/>
                <a:gd name="T7" fmla="*/ 266967 h 1011504"/>
                <a:gd name="T8" fmla="*/ 161511 w 186116"/>
                <a:gd name="T9" fmla="*/ 355955 h 1011504"/>
                <a:gd name="T10" fmla="*/ 137285 w 186116"/>
                <a:gd name="T11" fmla="*/ 404496 h 1011504"/>
                <a:gd name="T12" fmla="*/ 88831 w 186116"/>
                <a:gd name="T13" fmla="*/ 453035 h 1011504"/>
                <a:gd name="T14" fmla="*/ 48453 w 186116"/>
                <a:gd name="T15" fmla="*/ 493484 h 1011504"/>
                <a:gd name="T16" fmla="*/ 16151 w 186116"/>
                <a:gd name="T17" fmla="*/ 542023 h 1011504"/>
                <a:gd name="T18" fmla="*/ 0 w 186116"/>
                <a:gd name="T19" fmla="*/ 590563 h 1011504"/>
                <a:gd name="T20" fmla="*/ 8076 w 186116"/>
                <a:gd name="T21" fmla="*/ 744271 h 1011504"/>
                <a:gd name="T22" fmla="*/ 16151 w 186116"/>
                <a:gd name="T23" fmla="*/ 768541 h 1011504"/>
                <a:gd name="T24" fmla="*/ 24227 w 186116"/>
                <a:gd name="T25" fmla="*/ 800900 h 1011504"/>
                <a:gd name="T26" fmla="*/ 48453 w 186116"/>
                <a:gd name="T27" fmla="*/ 873710 h 1011504"/>
                <a:gd name="T28" fmla="*/ 56529 w 186116"/>
                <a:gd name="T29" fmla="*/ 897980 h 1011504"/>
                <a:gd name="T30" fmla="*/ 72680 w 186116"/>
                <a:gd name="T31" fmla="*/ 962699 h 1011504"/>
                <a:gd name="T32" fmla="*/ 80756 w 186116"/>
                <a:gd name="T33" fmla="*/ 1003148 h 1011504"/>
                <a:gd name="T34" fmla="*/ 88831 w 186116"/>
                <a:gd name="T35" fmla="*/ 1011238 h 10115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6116" h="1011504">
                  <a:moveTo>
                    <a:pt x="169932" y="0"/>
                  </a:moveTo>
                  <a:cubicBezTo>
                    <a:pt x="172629" y="13487"/>
                    <a:pt x="174688" y="27117"/>
                    <a:pt x="178024" y="40460"/>
                  </a:cubicBezTo>
                  <a:cubicBezTo>
                    <a:pt x="180093" y="48735"/>
                    <a:pt x="186116" y="56206"/>
                    <a:pt x="186116" y="64736"/>
                  </a:cubicBezTo>
                  <a:cubicBezTo>
                    <a:pt x="186116" y="223414"/>
                    <a:pt x="181312" y="164617"/>
                    <a:pt x="169932" y="267037"/>
                  </a:cubicBezTo>
                  <a:cubicBezTo>
                    <a:pt x="166642" y="296648"/>
                    <a:pt x="166053" y="326555"/>
                    <a:pt x="161840" y="356049"/>
                  </a:cubicBezTo>
                  <a:cubicBezTo>
                    <a:pt x="159447" y="372801"/>
                    <a:pt x="148475" y="392327"/>
                    <a:pt x="137564" y="404602"/>
                  </a:cubicBezTo>
                  <a:cubicBezTo>
                    <a:pt x="122358" y="421709"/>
                    <a:pt x="101708" y="434110"/>
                    <a:pt x="89012" y="453154"/>
                  </a:cubicBezTo>
                  <a:cubicBezTo>
                    <a:pt x="67433" y="485522"/>
                    <a:pt x="80920" y="472035"/>
                    <a:pt x="48552" y="493614"/>
                  </a:cubicBezTo>
                  <a:cubicBezTo>
                    <a:pt x="37763" y="509798"/>
                    <a:pt x="22335" y="523713"/>
                    <a:pt x="16184" y="542166"/>
                  </a:cubicBezTo>
                  <a:lnTo>
                    <a:pt x="0" y="590718"/>
                  </a:lnTo>
                  <a:cubicBezTo>
                    <a:pt x="2697" y="641968"/>
                    <a:pt x="3446" y="693357"/>
                    <a:pt x="8092" y="744467"/>
                  </a:cubicBezTo>
                  <a:cubicBezTo>
                    <a:pt x="8864" y="752962"/>
                    <a:pt x="13841" y="760541"/>
                    <a:pt x="16184" y="768743"/>
                  </a:cubicBezTo>
                  <a:cubicBezTo>
                    <a:pt x="19239" y="779436"/>
                    <a:pt x="21080" y="790459"/>
                    <a:pt x="24276" y="801111"/>
                  </a:cubicBezTo>
                  <a:cubicBezTo>
                    <a:pt x="31629" y="825621"/>
                    <a:pt x="40460" y="849664"/>
                    <a:pt x="48552" y="873940"/>
                  </a:cubicBezTo>
                  <a:cubicBezTo>
                    <a:pt x="51249" y="882032"/>
                    <a:pt x="54575" y="889941"/>
                    <a:pt x="56644" y="898216"/>
                  </a:cubicBezTo>
                  <a:cubicBezTo>
                    <a:pt x="62039" y="919795"/>
                    <a:pt x="68466" y="941141"/>
                    <a:pt x="72828" y="962952"/>
                  </a:cubicBezTo>
                  <a:cubicBezTo>
                    <a:pt x="75525" y="976439"/>
                    <a:pt x="76571" y="990364"/>
                    <a:pt x="80920" y="1003412"/>
                  </a:cubicBezTo>
                  <a:cubicBezTo>
                    <a:pt x="82126" y="1007031"/>
                    <a:pt x="86315" y="1008807"/>
                    <a:pt x="89012" y="1011504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46" name="Freeform 28699"/>
            <p:cNvSpPr>
              <a:spLocks/>
            </p:cNvSpPr>
            <p:nvPr/>
          </p:nvSpPr>
          <p:spPr bwMode="auto">
            <a:xfrm>
              <a:off x="6594475" y="2873375"/>
              <a:ext cx="866775" cy="233363"/>
            </a:xfrm>
            <a:custGeom>
              <a:avLst/>
              <a:gdLst>
                <a:gd name="T0" fmla="*/ 0 w 865848"/>
                <a:gd name="T1" fmla="*/ 0 h 234669"/>
                <a:gd name="T2" fmla="*/ 64805 w 865848"/>
                <a:gd name="T3" fmla="*/ 40235 h 234669"/>
                <a:gd name="T4" fmla="*/ 113409 w 865848"/>
                <a:gd name="T5" fmla="*/ 80470 h 234669"/>
                <a:gd name="T6" fmla="*/ 162014 w 865848"/>
                <a:gd name="T7" fmla="*/ 96564 h 234669"/>
                <a:gd name="T8" fmla="*/ 186316 w 865848"/>
                <a:gd name="T9" fmla="*/ 104611 h 234669"/>
                <a:gd name="T10" fmla="*/ 210618 w 865848"/>
                <a:gd name="T11" fmla="*/ 120704 h 234669"/>
                <a:gd name="T12" fmla="*/ 243021 w 865848"/>
                <a:gd name="T13" fmla="*/ 128751 h 234669"/>
                <a:gd name="T14" fmla="*/ 299726 w 865848"/>
                <a:gd name="T15" fmla="*/ 144845 h 234669"/>
                <a:gd name="T16" fmla="*/ 324028 w 865848"/>
                <a:gd name="T17" fmla="*/ 160939 h 234669"/>
                <a:gd name="T18" fmla="*/ 396935 w 865848"/>
                <a:gd name="T19" fmla="*/ 185080 h 234669"/>
                <a:gd name="T20" fmla="*/ 421237 w 865848"/>
                <a:gd name="T21" fmla="*/ 193127 h 234669"/>
                <a:gd name="T22" fmla="*/ 445538 w 865848"/>
                <a:gd name="T23" fmla="*/ 201174 h 234669"/>
                <a:gd name="T24" fmla="*/ 469840 w 865848"/>
                <a:gd name="T25" fmla="*/ 217269 h 234669"/>
                <a:gd name="T26" fmla="*/ 550847 w 865848"/>
                <a:gd name="T27" fmla="*/ 233363 h 234669"/>
                <a:gd name="T28" fmla="*/ 866775 w 865848"/>
                <a:gd name="T29" fmla="*/ 225316 h 2346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65848" h="234669">
                  <a:moveTo>
                    <a:pt x="0" y="0"/>
                  </a:moveTo>
                  <a:cubicBezTo>
                    <a:pt x="5640" y="3384"/>
                    <a:pt x="54061" y="31564"/>
                    <a:pt x="64736" y="40460"/>
                  </a:cubicBezTo>
                  <a:cubicBezTo>
                    <a:pt x="86514" y="58608"/>
                    <a:pt x="87457" y="69440"/>
                    <a:pt x="113288" y="80920"/>
                  </a:cubicBezTo>
                  <a:cubicBezTo>
                    <a:pt x="128877" y="87849"/>
                    <a:pt x="145657" y="91709"/>
                    <a:pt x="161841" y="97104"/>
                  </a:cubicBezTo>
                  <a:cubicBezTo>
                    <a:pt x="169933" y="99801"/>
                    <a:pt x="179020" y="100465"/>
                    <a:pt x="186117" y="105196"/>
                  </a:cubicBezTo>
                  <a:cubicBezTo>
                    <a:pt x="194209" y="110591"/>
                    <a:pt x="201454" y="117549"/>
                    <a:pt x="210393" y="121380"/>
                  </a:cubicBezTo>
                  <a:cubicBezTo>
                    <a:pt x="220615" y="125761"/>
                    <a:pt x="232068" y="126417"/>
                    <a:pt x="242761" y="129472"/>
                  </a:cubicBezTo>
                  <a:cubicBezTo>
                    <a:pt x="324023" y="152690"/>
                    <a:pt x="198217" y="120359"/>
                    <a:pt x="299405" y="145656"/>
                  </a:cubicBezTo>
                  <a:cubicBezTo>
                    <a:pt x="307497" y="151051"/>
                    <a:pt x="314794" y="157890"/>
                    <a:pt x="323681" y="161840"/>
                  </a:cubicBezTo>
                  <a:cubicBezTo>
                    <a:pt x="323689" y="161844"/>
                    <a:pt x="384368" y="182069"/>
                    <a:pt x="396510" y="186116"/>
                  </a:cubicBezTo>
                  <a:lnTo>
                    <a:pt x="420786" y="194208"/>
                  </a:lnTo>
                  <a:lnTo>
                    <a:pt x="445062" y="202300"/>
                  </a:lnTo>
                  <a:cubicBezTo>
                    <a:pt x="453154" y="207695"/>
                    <a:pt x="460043" y="215625"/>
                    <a:pt x="469338" y="218485"/>
                  </a:cubicBezTo>
                  <a:cubicBezTo>
                    <a:pt x="495629" y="226575"/>
                    <a:pt x="550258" y="234669"/>
                    <a:pt x="550258" y="234669"/>
                  </a:cubicBezTo>
                  <a:lnTo>
                    <a:pt x="865848" y="226577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47" name="Freeform 28700"/>
            <p:cNvSpPr>
              <a:spLocks/>
            </p:cNvSpPr>
            <p:nvPr/>
          </p:nvSpPr>
          <p:spPr bwMode="auto">
            <a:xfrm>
              <a:off x="7654925" y="2111375"/>
              <a:ext cx="590550" cy="549275"/>
            </a:xfrm>
            <a:custGeom>
              <a:avLst/>
              <a:gdLst>
                <a:gd name="T0" fmla="*/ 0 w 590719"/>
                <a:gd name="T1" fmla="*/ 534462 h 548877"/>
                <a:gd name="T2" fmla="*/ 275051 w 590719"/>
                <a:gd name="T3" fmla="*/ 534462 h 548877"/>
                <a:gd name="T4" fmla="*/ 323589 w 590719"/>
                <a:gd name="T5" fmla="*/ 518267 h 548877"/>
                <a:gd name="T6" fmla="*/ 355948 w 590719"/>
                <a:gd name="T7" fmla="*/ 510168 h 548877"/>
                <a:gd name="T8" fmla="*/ 404486 w 590719"/>
                <a:gd name="T9" fmla="*/ 477776 h 548877"/>
                <a:gd name="T10" fmla="*/ 453024 w 590719"/>
                <a:gd name="T11" fmla="*/ 453483 h 548877"/>
                <a:gd name="T12" fmla="*/ 461115 w 590719"/>
                <a:gd name="T13" fmla="*/ 429189 h 548877"/>
                <a:gd name="T14" fmla="*/ 517743 w 590719"/>
                <a:gd name="T15" fmla="*/ 364406 h 548877"/>
                <a:gd name="T16" fmla="*/ 550102 w 590719"/>
                <a:gd name="T17" fmla="*/ 291525 h 548877"/>
                <a:gd name="T18" fmla="*/ 566281 w 590719"/>
                <a:gd name="T19" fmla="*/ 242937 h 548877"/>
                <a:gd name="T20" fmla="*/ 590550 w 590719"/>
                <a:gd name="T21" fmla="*/ 121469 h 548877"/>
                <a:gd name="T22" fmla="*/ 590550 w 590719"/>
                <a:gd name="T23" fmla="*/ 0 h 5488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90719" h="548877">
                  <a:moveTo>
                    <a:pt x="0" y="534075"/>
                  </a:moveTo>
                  <a:cubicBezTo>
                    <a:pt x="109383" y="555951"/>
                    <a:pt x="71259" y="551550"/>
                    <a:pt x="275130" y="534075"/>
                  </a:cubicBezTo>
                  <a:cubicBezTo>
                    <a:pt x="292127" y="532618"/>
                    <a:pt x="307132" y="522029"/>
                    <a:pt x="323682" y="517891"/>
                  </a:cubicBezTo>
                  <a:lnTo>
                    <a:pt x="356050" y="509798"/>
                  </a:lnTo>
                  <a:cubicBezTo>
                    <a:pt x="372234" y="499009"/>
                    <a:pt x="386149" y="483581"/>
                    <a:pt x="404602" y="477430"/>
                  </a:cubicBezTo>
                  <a:cubicBezTo>
                    <a:pt x="438104" y="466263"/>
                    <a:pt x="421781" y="474069"/>
                    <a:pt x="453154" y="453154"/>
                  </a:cubicBezTo>
                  <a:cubicBezTo>
                    <a:pt x="455852" y="445062"/>
                    <a:pt x="455918" y="435539"/>
                    <a:pt x="461247" y="428878"/>
                  </a:cubicBezTo>
                  <a:cubicBezTo>
                    <a:pt x="499009" y="381677"/>
                    <a:pt x="485525" y="461241"/>
                    <a:pt x="517891" y="364142"/>
                  </a:cubicBezTo>
                  <a:cubicBezTo>
                    <a:pt x="537150" y="306364"/>
                    <a:pt x="524612" y="329784"/>
                    <a:pt x="550259" y="291314"/>
                  </a:cubicBezTo>
                  <a:lnTo>
                    <a:pt x="566443" y="242761"/>
                  </a:lnTo>
                  <a:cubicBezTo>
                    <a:pt x="580341" y="201068"/>
                    <a:pt x="590719" y="174142"/>
                    <a:pt x="590719" y="121381"/>
                  </a:cubicBezTo>
                  <a:lnTo>
                    <a:pt x="590719" y="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48" name="Freeform 28701"/>
            <p:cNvSpPr>
              <a:spLocks/>
            </p:cNvSpPr>
            <p:nvPr/>
          </p:nvSpPr>
          <p:spPr bwMode="auto">
            <a:xfrm>
              <a:off x="6215063" y="2476500"/>
              <a:ext cx="323850" cy="525463"/>
            </a:xfrm>
            <a:custGeom>
              <a:avLst/>
              <a:gdLst>
                <a:gd name="T0" fmla="*/ 0 w 323682"/>
                <a:gd name="T1" fmla="*/ 0 h 526105"/>
                <a:gd name="T2" fmla="*/ 8096 w 323682"/>
                <a:gd name="T3" fmla="*/ 105068 h 526105"/>
                <a:gd name="T4" fmla="*/ 32385 w 323682"/>
                <a:gd name="T5" fmla="*/ 153561 h 526105"/>
                <a:gd name="T6" fmla="*/ 40481 w 323682"/>
                <a:gd name="T7" fmla="*/ 177808 h 526105"/>
                <a:gd name="T8" fmla="*/ 72867 w 323682"/>
                <a:gd name="T9" fmla="*/ 218218 h 526105"/>
                <a:gd name="T10" fmla="*/ 129540 w 323682"/>
                <a:gd name="T11" fmla="*/ 282875 h 526105"/>
                <a:gd name="T12" fmla="*/ 170021 w 323682"/>
                <a:gd name="T13" fmla="*/ 355615 h 526105"/>
                <a:gd name="T14" fmla="*/ 202406 w 323682"/>
                <a:gd name="T15" fmla="*/ 404108 h 526105"/>
                <a:gd name="T16" fmla="*/ 226695 w 323682"/>
                <a:gd name="T17" fmla="*/ 428355 h 526105"/>
                <a:gd name="T18" fmla="*/ 242887 w 323682"/>
                <a:gd name="T19" fmla="*/ 452601 h 526105"/>
                <a:gd name="T20" fmla="*/ 291464 w 323682"/>
                <a:gd name="T21" fmla="*/ 484930 h 526105"/>
                <a:gd name="T22" fmla="*/ 307658 w 323682"/>
                <a:gd name="T23" fmla="*/ 501094 h 526105"/>
                <a:gd name="T24" fmla="*/ 323850 w 323682"/>
                <a:gd name="T25" fmla="*/ 509176 h 5261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3682" h="526105">
                  <a:moveTo>
                    <a:pt x="0" y="0"/>
                  </a:moveTo>
                  <a:cubicBezTo>
                    <a:pt x="2697" y="35065"/>
                    <a:pt x="3730" y="70299"/>
                    <a:pt x="8092" y="105196"/>
                  </a:cubicBezTo>
                  <a:cubicBezTo>
                    <a:pt x="11482" y="132314"/>
                    <a:pt x="20321" y="129654"/>
                    <a:pt x="32368" y="153749"/>
                  </a:cubicBezTo>
                  <a:cubicBezTo>
                    <a:pt x="36183" y="161378"/>
                    <a:pt x="36645" y="170396"/>
                    <a:pt x="40460" y="178025"/>
                  </a:cubicBezTo>
                  <a:cubicBezTo>
                    <a:pt x="60264" y="217634"/>
                    <a:pt x="50247" y="188376"/>
                    <a:pt x="72829" y="218485"/>
                  </a:cubicBezTo>
                  <a:cubicBezTo>
                    <a:pt x="120034" y="281424"/>
                    <a:pt x="84292" y="253100"/>
                    <a:pt x="129473" y="283221"/>
                  </a:cubicBezTo>
                  <a:cubicBezTo>
                    <a:pt x="143716" y="325950"/>
                    <a:pt x="132833" y="300398"/>
                    <a:pt x="169933" y="356049"/>
                  </a:cubicBezTo>
                  <a:lnTo>
                    <a:pt x="202301" y="404602"/>
                  </a:lnTo>
                  <a:cubicBezTo>
                    <a:pt x="210393" y="412694"/>
                    <a:pt x="219251" y="420087"/>
                    <a:pt x="226577" y="428878"/>
                  </a:cubicBezTo>
                  <a:cubicBezTo>
                    <a:pt x="232803" y="436349"/>
                    <a:pt x="235442" y="446750"/>
                    <a:pt x="242761" y="453154"/>
                  </a:cubicBezTo>
                  <a:cubicBezTo>
                    <a:pt x="257399" y="465962"/>
                    <a:pt x="277559" y="471769"/>
                    <a:pt x="291313" y="485522"/>
                  </a:cubicBezTo>
                  <a:lnTo>
                    <a:pt x="307498" y="501706"/>
                  </a:lnTo>
                  <a:cubicBezTo>
                    <a:pt x="317497" y="531704"/>
                    <a:pt x="311775" y="533611"/>
                    <a:pt x="323682" y="509798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03" name="Donut 28702"/>
            <p:cNvSpPr/>
            <p:nvPr/>
          </p:nvSpPr>
          <p:spPr bwMode="auto">
            <a:xfrm>
              <a:off x="5867400" y="1011238"/>
              <a:ext cx="2441575" cy="2278062"/>
            </a:xfrm>
            <a:prstGeom prst="donut">
              <a:avLst/>
            </a:prstGeom>
            <a:solidFill>
              <a:srgbClr val="BBE0E3">
                <a:alpha val="54902"/>
              </a:srgb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cxnSp>
          <p:nvCxnSpPr>
            <p:cNvPr id="21550" name="Connecteur droit avec flèche 2"/>
            <p:cNvCxnSpPr>
              <a:cxnSpLocks noChangeShapeType="1"/>
            </p:cNvCxnSpPr>
            <p:nvPr/>
          </p:nvCxnSpPr>
          <p:spPr bwMode="auto">
            <a:xfrm flipV="1">
              <a:off x="7088188" y="1657350"/>
              <a:ext cx="220662" cy="514350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51" name="Connecteur droit avec flèche 24"/>
            <p:cNvCxnSpPr>
              <a:cxnSpLocks noChangeShapeType="1"/>
            </p:cNvCxnSpPr>
            <p:nvPr/>
          </p:nvCxnSpPr>
          <p:spPr bwMode="auto">
            <a:xfrm flipV="1">
              <a:off x="7104063" y="1727200"/>
              <a:ext cx="1204912" cy="455613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1552" name="Image 4"/>
            <p:cNvPicPr>
              <a:picLocks/>
            </p:cNvPicPr>
            <p:nvPr>
              <p:custDataLst>
                <p:tags r:id="rId16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4213" y="1790700"/>
              <a:ext cx="141287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3" name="Image 5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9113" y="1825625"/>
              <a:ext cx="173037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4" name="Image 1"/>
            <p:cNvPicPr>
              <a:picLocks/>
            </p:cNvPicPr>
            <p:nvPr>
              <p:custDataLst>
                <p:tags r:id="rId18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775" y="2163763"/>
              <a:ext cx="204788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099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5" grpId="0"/>
      <p:bldP spid="11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16632"/>
            <a:ext cx="8424936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6F1211"/>
                </a:solidFill>
              </a:rPr>
              <a:t> SYM is dual to </a:t>
            </a:r>
            <a:r>
              <a:rPr lang="en-US" sz="2800" dirty="0" err="1" smtClean="0">
                <a:solidFill>
                  <a:srgbClr val="6F1211"/>
                </a:solidFill>
              </a:rPr>
              <a:t>supersting</a:t>
            </a:r>
            <a:r>
              <a:rPr lang="en-US" sz="2800" dirty="0" smtClean="0">
                <a:solidFill>
                  <a:srgbClr val="6F1211"/>
                </a:solidFill>
              </a:rPr>
              <a:t> </a:t>
            </a:r>
            <a:r>
              <a:rPr lang="el-GR" sz="2800" dirty="0" smtClean="0">
                <a:solidFill>
                  <a:srgbClr val="6F1211"/>
                </a:solidFill>
              </a:rPr>
              <a:t>σ</a:t>
            </a:r>
            <a:r>
              <a:rPr lang="en-US" sz="2800" dirty="0" smtClean="0">
                <a:solidFill>
                  <a:srgbClr val="6F1211"/>
                </a:solidFill>
              </a:rPr>
              <a:t>-model </a:t>
            </a:r>
            <a:r>
              <a:rPr lang="en-US" sz="2800" dirty="0" smtClean="0">
                <a:solidFill>
                  <a:srgbClr val="990000"/>
                </a:solidFill>
              </a:rPr>
              <a:t>on </a:t>
            </a:r>
            <a:r>
              <a:rPr lang="en-US" sz="2800" dirty="0" smtClean="0">
                <a:solidFill>
                  <a:srgbClr val="FF0000"/>
                </a:solidFill>
              </a:rPr>
              <a:t>AdS</a:t>
            </a:r>
            <a:r>
              <a:rPr lang="en-US" sz="2800" baseline="-6000" dirty="0" smtClean="0">
                <a:solidFill>
                  <a:srgbClr val="FF0000"/>
                </a:solidFill>
              </a:rPr>
              <a:t>5 </a:t>
            </a:r>
            <a:r>
              <a:rPr lang="en-US" sz="2800" dirty="0">
                <a:solidFill>
                  <a:srgbClr val="FF0000"/>
                </a:solidFill>
              </a:rPr>
              <a:t>×</a:t>
            </a:r>
            <a:r>
              <a:rPr lang="en-US" sz="2800" dirty="0" smtClean="0">
                <a:solidFill>
                  <a:srgbClr val="FF0000"/>
                </a:solidFill>
              </a:rPr>
              <a:t>S</a:t>
            </a:r>
            <a:r>
              <a:rPr lang="en-US" sz="2800" baseline="32000" dirty="0" smtClean="0">
                <a:solidFill>
                  <a:srgbClr val="FF0000"/>
                </a:solidFill>
              </a:rPr>
              <a:t>5</a:t>
            </a:r>
            <a:r>
              <a:rPr lang="en-US" sz="2800" dirty="0" smtClean="0">
                <a:solidFill>
                  <a:srgbClr val="6F1211"/>
                </a:solidFill>
              </a:rPr>
              <a:t> </a:t>
            </a:r>
          </a:p>
        </p:txBody>
      </p:sp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4288448" y="2113111"/>
            <a:ext cx="13488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rgbClr val="1014A4"/>
                </a:solidFill>
              </a:rPr>
              <a:t>fermions</a:t>
            </a:r>
            <a:endParaRPr lang="en-US" sz="1400" dirty="0">
              <a:solidFill>
                <a:srgbClr val="1014A4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23528" y="1340768"/>
            <a:ext cx="18565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1014A4"/>
                </a:solidFill>
                <a:latin typeface="Arial" pitchFamily="34" charset="0"/>
                <a:cs typeface="Arial" pitchFamily="34" charset="0"/>
              </a:rPr>
              <a:t>2D ϭ-model</a:t>
            </a:r>
          </a:p>
          <a:p>
            <a:pPr marL="342900" indent="-342900" algn="l" eaLnBrk="1" hangingPunct="1"/>
            <a:r>
              <a:rPr lang="en-US" sz="2000" dirty="0" smtClean="0">
                <a:solidFill>
                  <a:srgbClr val="1014A4"/>
                </a:solidFill>
                <a:latin typeface="Arial" pitchFamily="34" charset="0"/>
                <a:cs typeface="Arial" pitchFamily="34" charset="0"/>
              </a:rPr>
              <a:t>	 on a </a:t>
            </a:r>
            <a:r>
              <a:rPr lang="en-US" sz="2000" dirty="0" err="1" smtClean="0">
                <a:solidFill>
                  <a:srgbClr val="1014A4"/>
                </a:solidFill>
                <a:latin typeface="Arial" pitchFamily="34" charset="0"/>
                <a:cs typeface="Arial" pitchFamily="34" charset="0"/>
              </a:rPr>
              <a:t>coset</a:t>
            </a:r>
            <a:r>
              <a:rPr lang="en-US" sz="2000" dirty="0" smtClean="0">
                <a:solidFill>
                  <a:srgbClr val="1014A4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rgbClr val="1014A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23" cstate="print"/>
          <a:stretch>
            <a:fillRect/>
          </a:stretch>
        </p:blipFill>
        <p:spPr>
          <a:xfrm>
            <a:off x="1152996" y="2598772"/>
            <a:ext cx="60833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rot="5400000">
            <a:off x="3167050" y="2456098"/>
            <a:ext cx="216024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076056" y="2348880"/>
            <a:ext cx="356671" cy="27480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0"/>
          </p:cNvCxnSpPr>
          <p:nvPr/>
        </p:nvCxnSpPr>
        <p:spPr>
          <a:xfrm flipH="1">
            <a:off x="4194646" y="2348880"/>
            <a:ext cx="622722" cy="24989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00325" y="3576437"/>
            <a:ext cx="1651000" cy="1263650"/>
            <a:chOff x="5940425" y="3678238"/>
            <a:chExt cx="1651000" cy="1263650"/>
          </a:xfrm>
        </p:grpSpPr>
        <p:sp>
          <p:nvSpPr>
            <p:cNvPr id="37" name="Can 36"/>
            <p:cNvSpPr/>
            <p:nvPr/>
          </p:nvSpPr>
          <p:spPr>
            <a:xfrm>
              <a:off x="6264275" y="3678238"/>
              <a:ext cx="1327150" cy="1008063"/>
            </a:xfrm>
            <a:prstGeom prst="can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l">
                <a:defRPr/>
              </a:pPr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6259513" y="4235451"/>
              <a:ext cx="1330325" cy="187325"/>
            </a:xfrm>
            <a:custGeom>
              <a:avLst/>
              <a:gdLst>
                <a:gd name="connsiteX0" fmla="*/ 0 w 1330570"/>
                <a:gd name="connsiteY0" fmla="*/ 29307 h 187899"/>
                <a:gd name="connsiteX1" fmla="*/ 187570 w 1330570"/>
                <a:gd name="connsiteY1" fmla="*/ 128953 h 187899"/>
                <a:gd name="connsiteX2" fmla="*/ 304800 w 1330570"/>
                <a:gd name="connsiteY2" fmla="*/ 158261 h 187899"/>
                <a:gd name="connsiteX3" fmla="*/ 381000 w 1330570"/>
                <a:gd name="connsiteY3" fmla="*/ 93784 h 187899"/>
                <a:gd name="connsiteX4" fmla="*/ 439616 w 1330570"/>
                <a:gd name="connsiteY4" fmla="*/ 152400 h 187899"/>
                <a:gd name="connsiteX5" fmla="*/ 556846 w 1330570"/>
                <a:gd name="connsiteY5" fmla="*/ 181707 h 187899"/>
                <a:gd name="connsiteX6" fmla="*/ 662354 w 1330570"/>
                <a:gd name="connsiteY6" fmla="*/ 187569 h 187899"/>
                <a:gd name="connsiteX7" fmla="*/ 803031 w 1330570"/>
                <a:gd name="connsiteY7" fmla="*/ 175846 h 187899"/>
                <a:gd name="connsiteX8" fmla="*/ 990600 w 1330570"/>
                <a:gd name="connsiteY8" fmla="*/ 164123 h 187899"/>
                <a:gd name="connsiteX9" fmla="*/ 1060939 w 1330570"/>
                <a:gd name="connsiteY9" fmla="*/ 93784 h 187899"/>
                <a:gd name="connsiteX10" fmla="*/ 1125416 w 1330570"/>
                <a:gd name="connsiteY10" fmla="*/ 140676 h 187899"/>
                <a:gd name="connsiteX11" fmla="*/ 1213339 w 1330570"/>
                <a:gd name="connsiteY11" fmla="*/ 134815 h 187899"/>
                <a:gd name="connsiteX12" fmla="*/ 1271954 w 1330570"/>
                <a:gd name="connsiteY12" fmla="*/ 87923 h 187899"/>
                <a:gd name="connsiteX13" fmla="*/ 1330570 w 1330570"/>
                <a:gd name="connsiteY13" fmla="*/ 0 h 18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0570" h="187899">
                  <a:moveTo>
                    <a:pt x="0" y="29307"/>
                  </a:moveTo>
                  <a:cubicBezTo>
                    <a:pt x="68385" y="68384"/>
                    <a:pt x="136770" y="107461"/>
                    <a:pt x="187570" y="128953"/>
                  </a:cubicBezTo>
                  <a:cubicBezTo>
                    <a:pt x="238370" y="150445"/>
                    <a:pt x="272562" y="164122"/>
                    <a:pt x="304800" y="158261"/>
                  </a:cubicBezTo>
                  <a:cubicBezTo>
                    <a:pt x="337038" y="152400"/>
                    <a:pt x="358531" y="94761"/>
                    <a:pt x="381000" y="93784"/>
                  </a:cubicBezTo>
                  <a:cubicBezTo>
                    <a:pt x="403469" y="92807"/>
                    <a:pt x="410309" y="137746"/>
                    <a:pt x="439616" y="152400"/>
                  </a:cubicBezTo>
                  <a:cubicBezTo>
                    <a:pt x="468923" y="167054"/>
                    <a:pt x="519723" y="175845"/>
                    <a:pt x="556846" y="181707"/>
                  </a:cubicBezTo>
                  <a:cubicBezTo>
                    <a:pt x="593969" y="187569"/>
                    <a:pt x="621323" y="188546"/>
                    <a:pt x="662354" y="187569"/>
                  </a:cubicBezTo>
                  <a:cubicBezTo>
                    <a:pt x="703385" y="186592"/>
                    <a:pt x="803031" y="175846"/>
                    <a:pt x="803031" y="175846"/>
                  </a:cubicBezTo>
                  <a:cubicBezTo>
                    <a:pt x="857739" y="171938"/>
                    <a:pt x="947615" y="177800"/>
                    <a:pt x="990600" y="164123"/>
                  </a:cubicBezTo>
                  <a:cubicBezTo>
                    <a:pt x="1033585" y="150446"/>
                    <a:pt x="1038470" y="97692"/>
                    <a:pt x="1060939" y="93784"/>
                  </a:cubicBezTo>
                  <a:cubicBezTo>
                    <a:pt x="1083408" y="89876"/>
                    <a:pt x="1100016" y="133838"/>
                    <a:pt x="1125416" y="140676"/>
                  </a:cubicBezTo>
                  <a:cubicBezTo>
                    <a:pt x="1150816" y="147515"/>
                    <a:pt x="1188916" y="143607"/>
                    <a:pt x="1213339" y="134815"/>
                  </a:cubicBezTo>
                  <a:cubicBezTo>
                    <a:pt x="1237762" y="126023"/>
                    <a:pt x="1252416" y="110392"/>
                    <a:pt x="1271954" y="87923"/>
                  </a:cubicBezTo>
                  <a:cubicBezTo>
                    <a:pt x="1291493" y="65454"/>
                    <a:pt x="1311031" y="32727"/>
                    <a:pt x="1330570" y="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l">
                <a:defRPr/>
              </a:pPr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6265863" y="4052888"/>
              <a:ext cx="1312862" cy="211138"/>
            </a:xfrm>
            <a:custGeom>
              <a:avLst/>
              <a:gdLst>
                <a:gd name="connsiteX0" fmla="*/ 0 w 1314091"/>
                <a:gd name="connsiteY0" fmla="*/ 211145 h 211145"/>
                <a:gd name="connsiteX1" fmla="*/ 23446 w 1314091"/>
                <a:gd name="connsiteY1" fmla="*/ 140807 h 211145"/>
                <a:gd name="connsiteX2" fmla="*/ 76200 w 1314091"/>
                <a:gd name="connsiteY2" fmla="*/ 93914 h 211145"/>
                <a:gd name="connsiteX3" fmla="*/ 158261 w 1314091"/>
                <a:gd name="connsiteY3" fmla="*/ 88053 h 211145"/>
                <a:gd name="connsiteX4" fmla="*/ 310661 w 1314091"/>
                <a:gd name="connsiteY4" fmla="*/ 52884 h 211145"/>
                <a:gd name="connsiteX5" fmla="*/ 615461 w 1314091"/>
                <a:gd name="connsiteY5" fmla="*/ 11853 h 211145"/>
                <a:gd name="connsiteX6" fmla="*/ 691661 w 1314091"/>
                <a:gd name="connsiteY6" fmla="*/ 41161 h 211145"/>
                <a:gd name="connsiteX7" fmla="*/ 773723 w 1314091"/>
                <a:gd name="connsiteY7" fmla="*/ 82191 h 211145"/>
                <a:gd name="connsiteX8" fmla="*/ 820615 w 1314091"/>
                <a:gd name="connsiteY8" fmla="*/ 41161 h 211145"/>
                <a:gd name="connsiteX9" fmla="*/ 849923 w 1314091"/>
                <a:gd name="connsiteY9" fmla="*/ 130 h 211145"/>
                <a:gd name="connsiteX10" fmla="*/ 1019908 w 1314091"/>
                <a:gd name="connsiteY10" fmla="*/ 29438 h 211145"/>
                <a:gd name="connsiteX11" fmla="*/ 1143000 w 1314091"/>
                <a:gd name="connsiteY11" fmla="*/ 64607 h 211145"/>
                <a:gd name="connsiteX12" fmla="*/ 1248508 w 1314091"/>
                <a:gd name="connsiteY12" fmla="*/ 111499 h 211145"/>
                <a:gd name="connsiteX13" fmla="*/ 1307123 w 1314091"/>
                <a:gd name="connsiteY13" fmla="*/ 134945 h 211145"/>
                <a:gd name="connsiteX14" fmla="*/ 1312984 w 1314091"/>
                <a:gd name="connsiteY14" fmla="*/ 170114 h 21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14091" h="211145">
                  <a:moveTo>
                    <a:pt x="0" y="211145"/>
                  </a:moveTo>
                  <a:cubicBezTo>
                    <a:pt x="5373" y="185745"/>
                    <a:pt x="10746" y="160345"/>
                    <a:pt x="23446" y="140807"/>
                  </a:cubicBezTo>
                  <a:cubicBezTo>
                    <a:pt x="36146" y="121268"/>
                    <a:pt x="53731" y="102706"/>
                    <a:pt x="76200" y="93914"/>
                  </a:cubicBezTo>
                  <a:cubicBezTo>
                    <a:pt x="98669" y="85122"/>
                    <a:pt x="119184" y="94891"/>
                    <a:pt x="158261" y="88053"/>
                  </a:cubicBezTo>
                  <a:cubicBezTo>
                    <a:pt x="197338" y="81215"/>
                    <a:pt x="234461" y="65584"/>
                    <a:pt x="310661" y="52884"/>
                  </a:cubicBezTo>
                  <a:cubicBezTo>
                    <a:pt x="386861" y="40184"/>
                    <a:pt x="551961" y="13807"/>
                    <a:pt x="615461" y="11853"/>
                  </a:cubicBezTo>
                  <a:cubicBezTo>
                    <a:pt x="678961" y="9899"/>
                    <a:pt x="665284" y="29438"/>
                    <a:pt x="691661" y="41161"/>
                  </a:cubicBezTo>
                  <a:cubicBezTo>
                    <a:pt x="718038" y="52884"/>
                    <a:pt x="752231" y="82191"/>
                    <a:pt x="773723" y="82191"/>
                  </a:cubicBezTo>
                  <a:cubicBezTo>
                    <a:pt x="795215" y="82191"/>
                    <a:pt x="807915" y="54838"/>
                    <a:pt x="820615" y="41161"/>
                  </a:cubicBezTo>
                  <a:cubicBezTo>
                    <a:pt x="833315" y="27484"/>
                    <a:pt x="816708" y="2084"/>
                    <a:pt x="849923" y="130"/>
                  </a:cubicBezTo>
                  <a:cubicBezTo>
                    <a:pt x="883139" y="-1824"/>
                    <a:pt x="971062" y="18692"/>
                    <a:pt x="1019908" y="29438"/>
                  </a:cubicBezTo>
                  <a:cubicBezTo>
                    <a:pt x="1068754" y="40184"/>
                    <a:pt x="1104900" y="50930"/>
                    <a:pt x="1143000" y="64607"/>
                  </a:cubicBezTo>
                  <a:cubicBezTo>
                    <a:pt x="1181100" y="78284"/>
                    <a:pt x="1221154" y="99776"/>
                    <a:pt x="1248508" y="111499"/>
                  </a:cubicBezTo>
                  <a:cubicBezTo>
                    <a:pt x="1275862" y="123222"/>
                    <a:pt x="1296377" y="125176"/>
                    <a:pt x="1307123" y="134945"/>
                  </a:cubicBezTo>
                  <a:cubicBezTo>
                    <a:pt x="1317869" y="144714"/>
                    <a:pt x="1312984" y="170114"/>
                    <a:pt x="1312984" y="170114"/>
                  </a:cubicBezTo>
                </a:path>
              </a:pathLst>
            </a:cu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l">
                <a:defRPr/>
              </a:pPr>
              <a:endParaRPr lang="fr-FR" sz="2400">
                <a:solidFill>
                  <a:schemeClr val="accent2"/>
                </a:solidFill>
              </a:endParaRPr>
            </a:p>
          </p:txBody>
        </p:sp>
        <p:pic>
          <p:nvPicPr>
            <p:cNvPr id="40" name="Picture 22"/>
            <p:cNvPicPr>
              <a:picLocks/>
            </p:cNvPicPr>
            <p:nvPr>
              <p:custDataLst>
                <p:tags r:id="rId2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425" y="4422775"/>
              <a:ext cx="1143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23"/>
            <p:cNvPicPr>
              <a:picLocks/>
            </p:cNvPicPr>
            <p:nvPr>
              <p:custDataLst>
                <p:tags r:id="rId2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000" y="4840288"/>
              <a:ext cx="1270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2" name="Connecteur droit avec flèche 62"/>
            <p:cNvCxnSpPr>
              <a:cxnSpLocks noChangeShapeType="1"/>
            </p:cNvCxnSpPr>
            <p:nvPr/>
          </p:nvCxnSpPr>
          <p:spPr bwMode="auto">
            <a:xfrm flipV="1">
              <a:off x="6121400" y="4303713"/>
              <a:ext cx="0" cy="28575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" name="Freeform 42"/>
            <p:cNvSpPr/>
            <p:nvPr/>
          </p:nvSpPr>
          <p:spPr>
            <a:xfrm rot="21222999">
              <a:off x="6254750" y="4675188"/>
              <a:ext cx="252413" cy="111125"/>
            </a:xfrm>
            <a:custGeom>
              <a:avLst/>
              <a:gdLst>
                <a:gd name="connsiteX0" fmla="*/ 0 w 252047"/>
                <a:gd name="connsiteY0" fmla="*/ 0 h 111369"/>
                <a:gd name="connsiteX1" fmla="*/ 123093 w 252047"/>
                <a:gd name="connsiteY1" fmla="*/ 70338 h 111369"/>
                <a:gd name="connsiteX2" fmla="*/ 252047 w 252047"/>
                <a:gd name="connsiteY2" fmla="*/ 111369 h 111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2047" h="111369">
                  <a:moveTo>
                    <a:pt x="0" y="0"/>
                  </a:moveTo>
                  <a:cubicBezTo>
                    <a:pt x="40542" y="25888"/>
                    <a:pt x="81085" y="51777"/>
                    <a:pt x="123093" y="70338"/>
                  </a:cubicBezTo>
                  <a:cubicBezTo>
                    <a:pt x="165101" y="88900"/>
                    <a:pt x="208574" y="100134"/>
                    <a:pt x="252047" y="111369"/>
                  </a:cubicBezTo>
                </a:path>
              </a:pathLst>
            </a:cu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l">
                <a:defRPr/>
              </a:pPr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4" name="TextBox 67"/>
            <p:cNvSpPr txBox="1">
              <a:spLocks noChangeArrowheads="1"/>
            </p:cNvSpPr>
            <p:nvPr/>
          </p:nvSpPr>
          <p:spPr bwMode="auto">
            <a:xfrm>
              <a:off x="6607968" y="4420515"/>
              <a:ext cx="90487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 eaLnBrk="1" hangingPunct="1"/>
              <a:r>
                <a:rPr lang="en-US" sz="1100"/>
                <a:t>world sheet</a:t>
              </a:r>
              <a:endParaRPr lang="fr-FR" sz="1100"/>
            </a:p>
          </p:txBody>
        </p:sp>
      </p:grpSp>
      <p:grpSp>
        <p:nvGrpSpPr>
          <p:cNvPr id="3" name="Group 18"/>
          <p:cNvGrpSpPr/>
          <p:nvPr/>
        </p:nvGrpSpPr>
        <p:grpSpPr>
          <a:xfrm>
            <a:off x="1217887" y="3175790"/>
            <a:ext cx="3077915" cy="1608137"/>
            <a:chOff x="3563888" y="4158506"/>
            <a:chExt cx="3077915" cy="1608137"/>
          </a:xfrm>
        </p:grpSpPr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3563888" y="4158506"/>
              <a:ext cx="2643187" cy="1608137"/>
              <a:chOff x="6500813" y="2595563"/>
              <a:chExt cx="2643187" cy="1608137"/>
            </a:xfrm>
          </p:grpSpPr>
          <p:pic>
            <p:nvPicPr>
              <p:cNvPr id="27" name="Содержимое 3" descr="sstmp.bmp"/>
              <p:cNvPicPr>
                <a:picLocks/>
              </p:cNvPicPr>
              <p:nvPr>
                <p:custDataLst>
                  <p:tags r:id="rId15"/>
                </p:custDataLst>
              </p:nvPr>
            </p:nvPicPr>
            <p:blipFill>
              <a:blip r:embed="rId2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0813" y="2738438"/>
                <a:ext cx="971550" cy="965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Рисунок 4" descr="sstmp.bmp"/>
              <p:cNvPicPr>
                <a:picLocks/>
              </p:cNvPicPr>
              <p:nvPr>
                <p:custDataLst>
                  <p:tags r:id="rId16"/>
                </p:custDataLst>
              </p:nvPr>
            </p:nvPicPr>
            <p:blipFill>
              <a:blip r:embed="rId2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0350" y="2595563"/>
                <a:ext cx="1263650" cy="160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Рисунок 5" descr="tmp.bmp"/>
              <p:cNvPicPr>
                <a:picLocks/>
              </p:cNvPicPr>
              <p:nvPr>
                <p:custDataLst>
                  <p:tags r:id="rId17"/>
                </p:custDataLst>
              </p:nvPr>
            </p:nvPicPr>
            <p:blipFill>
              <a:blip r:embed="rId2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43813" y="3159125"/>
                <a:ext cx="269875" cy="293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TextBox 50"/>
              <p:cNvSpPr txBox="1">
                <a:spLocks noChangeArrowheads="1"/>
              </p:cNvSpPr>
              <p:nvPr/>
            </p:nvSpPr>
            <p:spPr bwMode="auto">
              <a:xfrm>
                <a:off x="6643688" y="3667125"/>
                <a:ext cx="185737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endParaRPr lang="ru-RU" sz="1600"/>
              </a:p>
            </p:txBody>
          </p:sp>
          <p:pic>
            <p:nvPicPr>
              <p:cNvPr id="31" name="Рисунок 7" descr="tmp.bmp"/>
              <p:cNvPicPr>
                <a:picLocks/>
              </p:cNvPicPr>
              <p:nvPr>
                <p:custDataLst>
                  <p:tags r:id="rId18"/>
                </p:custDataLst>
              </p:nvPr>
            </p:nvPicPr>
            <p:blipFill>
              <a:blip r:embed="rId2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72250" y="2881313"/>
                <a:ext cx="43815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Рисунок 8" descr="tmp.bmp"/>
              <p:cNvPicPr>
                <a:picLocks/>
              </p:cNvPicPr>
              <p:nvPr>
                <p:custDataLst>
                  <p:tags r:id="rId19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43652" y="2916238"/>
                <a:ext cx="733425" cy="322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Freeform 26"/>
              <p:cNvSpPr>
                <a:spLocks noChangeArrowheads="1"/>
              </p:cNvSpPr>
              <p:nvPr/>
            </p:nvSpPr>
            <p:spPr bwMode="auto">
              <a:xfrm>
                <a:off x="8239125" y="3575050"/>
                <a:ext cx="542925" cy="306388"/>
              </a:xfrm>
              <a:custGeom>
                <a:avLst/>
                <a:gdLst>
                  <a:gd name="T0" fmla="*/ 3 w 647205"/>
                  <a:gd name="T1" fmla="*/ 3 h 366156"/>
                  <a:gd name="T2" fmla="*/ 3 w 647205"/>
                  <a:gd name="T3" fmla="*/ 3 h 366156"/>
                  <a:gd name="T4" fmla="*/ 3 w 647205"/>
                  <a:gd name="T5" fmla="*/ 3 h 366156"/>
                  <a:gd name="T6" fmla="*/ 3 w 647205"/>
                  <a:gd name="T7" fmla="*/ 3 h 366156"/>
                  <a:gd name="T8" fmla="*/ 3 w 647205"/>
                  <a:gd name="T9" fmla="*/ 3 h 366156"/>
                  <a:gd name="T10" fmla="*/ 3 w 647205"/>
                  <a:gd name="T11" fmla="*/ 3 h 366156"/>
                  <a:gd name="T12" fmla="*/ 3 w 647205"/>
                  <a:gd name="T13" fmla="*/ 3 h 366156"/>
                  <a:gd name="T14" fmla="*/ 3 w 647205"/>
                  <a:gd name="T15" fmla="*/ 3 h 366156"/>
                  <a:gd name="T16" fmla="*/ 3 w 647205"/>
                  <a:gd name="T17" fmla="*/ 3 h 366156"/>
                  <a:gd name="T18" fmla="*/ 3 w 647205"/>
                  <a:gd name="T19" fmla="*/ 3 h 366156"/>
                  <a:gd name="T20" fmla="*/ 3 w 647205"/>
                  <a:gd name="T21" fmla="*/ 3 h 3661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47205"/>
                  <a:gd name="T34" fmla="*/ 0 h 366156"/>
                  <a:gd name="T35" fmla="*/ 647205 w 647205"/>
                  <a:gd name="T36" fmla="*/ 366156 h 3661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47205" h="366156">
                    <a:moveTo>
                      <a:pt x="35626" y="174172"/>
                    </a:moveTo>
                    <a:cubicBezTo>
                      <a:pt x="71252" y="166255"/>
                      <a:pt x="235528" y="227611"/>
                      <a:pt x="285008" y="233548"/>
                    </a:cubicBezTo>
                    <a:cubicBezTo>
                      <a:pt x="334488" y="239485"/>
                      <a:pt x="298862" y="245423"/>
                      <a:pt x="332509" y="209797"/>
                    </a:cubicBezTo>
                    <a:cubicBezTo>
                      <a:pt x="366156" y="174171"/>
                      <a:pt x="437408" y="39584"/>
                      <a:pt x="486888" y="19792"/>
                    </a:cubicBezTo>
                    <a:cubicBezTo>
                      <a:pt x="536368" y="0"/>
                      <a:pt x="611579" y="47501"/>
                      <a:pt x="629392" y="91044"/>
                    </a:cubicBezTo>
                    <a:cubicBezTo>
                      <a:pt x="647205" y="134587"/>
                      <a:pt x="619496" y="237506"/>
                      <a:pt x="593766" y="281049"/>
                    </a:cubicBezTo>
                    <a:cubicBezTo>
                      <a:pt x="568036" y="324592"/>
                      <a:pt x="526473" y="338446"/>
                      <a:pt x="475013" y="352301"/>
                    </a:cubicBezTo>
                    <a:cubicBezTo>
                      <a:pt x="423553" y="366156"/>
                      <a:pt x="342405" y="366156"/>
                      <a:pt x="285008" y="364177"/>
                    </a:cubicBezTo>
                    <a:cubicBezTo>
                      <a:pt x="227611" y="362198"/>
                      <a:pt x="166255" y="354281"/>
                      <a:pt x="130629" y="340426"/>
                    </a:cubicBezTo>
                    <a:cubicBezTo>
                      <a:pt x="95003" y="326571"/>
                      <a:pt x="89065" y="306779"/>
                      <a:pt x="71252" y="281049"/>
                    </a:cubicBezTo>
                    <a:cubicBezTo>
                      <a:pt x="53439" y="255319"/>
                      <a:pt x="0" y="182089"/>
                      <a:pt x="35626" y="174172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4" name="Freeform 25"/>
              <p:cNvSpPr>
                <a:spLocks noChangeArrowheads="1"/>
              </p:cNvSpPr>
              <p:nvPr/>
            </p:nvSpPr>
            <p:spPr bwMode="auto">
              <a:xfrm>
                <a:off x="7000875" y="3001963"/>
                <a:ext cx="285750" cy="509587"/>
              </a:xfrm>
              <a:custGeom>
                <a:avLst/>
                <a:gdLst>
                  <a:gd name="T0" fmla="*/ 2147483647 w 221673"/>
                  <a:gd name="T1" fmla="*/ 2147483647 h 395843"/>
                  <a:gd name="T2" fmla="*/ 2147483647 w 221673"/>
                  <a:gd name="T3" fmla="*/ 2147483647 h 395843"/>
                  <a:gd name="T4" fmla="*/ 2147483647 w 221673"/>
                  <a:gd name="T5" fmla="*/ 2147483647 h 395843"/>
                  <a:gd name="T6" fmla="*/ 2147483647 w 221673"/>
                  <a:gd name="T7" fmla="*/ 2147483647 h 395843"/>
                  <a:gd name="T8" fmla="*/ 2147483647 w 221673"/>
                  <a:gd name="T9" fmla="*/ 2147483647 h 395843"/>
                  <a:gd name="T10" fmla="*/ 0 w 221673"/>
                  <a:gd name="T11" fmla="*/ 2147483647 h 395843"/>
                  <a:gd name="T12" fmla="*/ 2147483647 w 221673"/>
                  <a:gd name="T13" fmla="*/ 2147483647 h 395843"/>
                  <a:gd name="T14" fmla="*/ 2147483647 w 221673"/>
                  <a:gd name="T15" fmla="*/ 2147483647 h 3958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1673"/>
                  <a:gd name="T25" fmla="*/ 0 h 395843"/>
                  <a:gd name="T26" fmla="*/ 221673 w 221673"/>
                  <a:gd name="T27" fmla="*/ 395843 h 3958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1673" h="395843">
                    <a:moveTo>
                      <a:pt x="95003" y="263236"/>
                    </a:moveTo>
                    <a:cubicBezTo>
                      <a:pt x="87086" y="217714"/>
                      <a:pt x="39585" y="164275"/>
                      <a:pt x="47502" y="120732"/>
                    </a:cubicBezTo>
                    <a:cubicBezTo>
                      <a:pt x="55419" y="77189"/>
                      <a:pt x="114795" y="3958"/>
                      <a:pt x="142504" y="1979"/>
                    </a:cubicBezTo>
                    <a:cubicBezTo>
                      <a:pt x="170213" y="0"/>
                      <a:pt x="221673" y="79168"/>
                      <a:pt x="213756" y="108856"/>
                    </a:cubicBezTo>
                    <a:cubicBezTo>
                      <a:pt x="205839" y="138544"/>
                      <a:pt x="130629" y="150420"/>
                      <a:pt x="95003" y="180108"/>
                    </a:cubicBezTo>
                    <a:cubicBezTo>
                      <a:pt x="59377" y="209796"/>
                      <a:pt x="0" y="251360"/>
                      <a:pt x="0" y="286986"/>
                    </a:cubicBezTo>
                    <a:cubicBezTo>
                      <a:pt x="0" y="322612"/>
                      <a:pt x="75211" y="391885"/>
                      <a:pt x="95003" y="393864"/>
                    </a:cubicBezTo>
                    <a:cubicBezTo>
                      <a:pt x="114795" y="395843"/>
                      <a:pt x="102920" y="308758"/>
                      <a:pt x="95003" y="263236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</p:grpSp>
        <p:sp>
          <p:nvSpPr>
            <p:cNvPr id="35" name="TextBox 30"/>
            <p:cNvSpPr txBox="1">
              <a:spLocks noChangeArrowheads="1"/>
            </p:cNvSpPr>
            <p:nvPr/>
          </p:nvSpPr>
          <p:spPr bwMode="auto">
            <a:xfrm>
              <a:off x="4139952" y="4183906"/>
              <a:ext cx="95885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 eaLnBrk="1" hangingPunct="1"/>
              <a:r>
                <a:rPr lang="en-US" sz="1100" dirty="0">
                  <a:solidFill>
                    <a:srgbClr val="1014A4"/>
                  </a:solidFill>
                </a:rPr>
                <a:t>target space</a:t>
              </a:r>
              <a:endParaRPr lang="fr-FR" sz="1100" dirty="0">
                <a:solidFill>
                  <a:srgbClr val="1014A4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 bwMode="auto">
            <a:xfrm rot="18450104">
              <a:off x="5790109" y="4881612"/>
              <a:ext cx="252413" cy="111125"/>
            </a:xfrm>
            <a:custGeom>
              <a:avLst/>
              <a:gdLst>
                <a:gd name="connsiteX0" fmla="*/ 0 w 252047"/>
                <a:gd name="connsiteY0" fmla="*/ 0 h 111369"/>
                <a:gd name="connsiteX1" fmla="*/ 123093 w 252047"/>
                <a:gd name="connsiteY1" fmla="*/ 70338 h 111369"/>
                <a:gd name="connsiteX2" fmla="*/ 252047 w 252047"/>
                <a:gd name="connsiteY2" fmla="*/ 111369 h 111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2047" h="111369">
                  <a:moveTo>
                    <a:pt x="0" y="0"/>
                  </a:moveTo>
                  <a:cubicBezTo>
                    <a:pt x="40542" y="25888"/>
                    <a:pt x="81085" y="51777"/>
                    <a:pt x="123093" y="70338"/>
                  </a:cubicBezTo>
                  <a:cubicBezTo>
                    <a:pt x="165101" y="88900"/>
                    <a:pt x="208574" y="100134"/>
                    <a:pt x="252047" y="111369"/>
                  </a:cubicBezTo>
                </a:path>
              </a:pathLst>
            </a:custGeom>
            <a:ln w="19050">
              <a:solidFill>
                <a:srgbClr val="0033CC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l">
                <a:defRPr/>
              </a:pPr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6" name="TextBox 45"/>
            <p:cNvSpPr txBox="1">
              <a:spLocks noChangeArrowheads="1"/>
            </p:cNvSpPr>
            <p:nvPr/>
          </p:nvSpPr>
          <p:spPr bwMode="auto">
            <a:xfrm>
              <a:off x="5940128" y="4830018"/>
              <a:ext cx="70167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 eaLnBrk="1" hangingPunct="1"/>
              <a:r>
                <a:rPr lang="en-US" sz="1000" dirty="0" err="1">
                  <a:solidFill>
                    <a:srgbClr val="1014A4"/>
                  </a:solidFill>
                </a:rPr>
                <a:t>AdS</a:t>
              </a:r>
              <a:r>
                <a:rPr lang="en-US" sz="1000" dirty="0">
                  <a:solidFill>
                    <a:srgbClr val="1014A4"/>
                  </a:solidFill>
                </a:rPr>
                <a:t> time</a:t>
              </a:r>
              <a:endParaRPr lang="fr-FR" sz="1000" dirty="0">
                <a:solidFill>
                  <a:srgbClr val="1014A4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 bwMode="auto">
          <a:xfrm>
            <a:off x="651500" y="4797152"/>
            <a:ext cx="31955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1014A4"/>
                </a:solidFill>
                <a:latin typeface="Arial" pitchFamily="34" charset="0"/>
                <a:cs typeface="Arial" pitchFamily="34" charset="0"/>
              </a:rPr>
              <a:t>Metsaev-Tseytlin</a:t>
            </a:r>
            <a:r>
              <a:rPr lang="en-US" sz="2000" dirty="0" smtClean="0">
                <a:solidFill>
                  <a:srgbClr val="1014A4"/>
                </a:solidFill>
                <a:latin typeface="Arial" pitchFamily="34" charset="0"/>
                <a:cs typeface="Arial" pitchFamily="34" charset="0"/>
              </a:rPr>
              <a:t> action</a:t>
            </a:r>
            <a:endParaRPr lang="fr-FR" sz="2000" dirty="0" smtClean="0">
              <a:solidFill>
                <a:srgbClr val="1014A4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779551" y="6108505"/>
            <a:ext cx="4184650" cy="400050"/>
            <a:chOff x="3611563" y="5278438"/>
            <a:chExt cx="4200525" cy="400050"/>
          </a:xfrm>
        </p:grpSpPr>
        <p:pic>
          <p:nvPicPr>
            <p:cNvPr id="50" name="Picture 4"/>
            <p:cNvPicPr>
              <a:picLocks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563" y="5349875"/>
              <a:ext cx="6731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Box 18"/>
            <p:cNvSpPr txBox="1">
              <a:spLocks noChangeArrowheads="1"/>
            </p:cNvSpPr>
            <p:nvPr/>
          </p:nvSpPr>
          <p:spPr bwMode="auto">
            <a:xfrm>
              <a:off x="4924425" y="5278438"/>
              <a:ext cx="28876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 eaLnBrk="1" hangingPunct="1"/>
              <a:r>
                <a:rPr lang="fr-FR" dirty="0" err="1">
                  <a:solidFill>
                    <a:srgbClr val="0033CC"/>
                  </a:solidFill>
                </a:rPr>
                <a:t>Energy</a:t>
              </a:r>
              <a:r>
                <a:rPr lang="fr-FR" dirty="0">
                  <a:solidFill>
                    <a:srgbClr val="0033CC"/>
                  </a:solidFill>
                </a:rPr>
                <a:t> of  a string state</a:t>
              </a:r>
            </a:p>
          </p:txBody>
        </p:sp>
        <p:sp>
          <p:nvSpPr>
            <p:cNvPr id="52" name="Equal 51"/>
            <p:cNvSpPr/>
            <p:nvPr/>
          </p:nvSpPr>
          <p:spPr>
            <a:xfrm>
              <a:off x="4500563" y="5349875"/>
              <a:ext cx="277812" cy="277813"/>
            </a:xfrm>
            <a:prstGeom prst="mathEqual">
              <a:avLst/>
            </a:prstGeom>
            <a:solidFill>
              <a:srgbClr val="0033CC"/>
            </a:solidFill>
            <a:ln w="9525"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l">
                <a:defRPr/>
              </a:pPr>
              <a:endParaRPr lang="fr-FR" sz="1200">
                <a:solidFill>
                  <a:srgbClr val="0033CC"/>
                </a:solidFill>
              </a:endParaRPr>
            </a:p>
          </p:txBody>
        </p:sp>
      </p:grpSp>
      <p:sp>
        <p:nvSpPr>
          <p:cNvPr id="53" name="TextBox 14"/>
          <p:cNvSpPr txBox="1">
            <a:spLocks noChangeArrowheads="1"/>
          </p:cNvSpPr>
          <p:nvPr/>
        </p:nvSpPr>
        <p:spPr bwMode="auto">
          <a:xfrm>
            <a:off x="446826" y="972017"/>
            <a:ext cx="80201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600" dirty="0" smtClean="0">
                <a:solidFill>
                  <a:srgbClr val="0033CC"/>
                </a:solidFill>
              </a:rPr>
              <a:t>Super-conformal N=4 SYM </a:t>
            </a:r>
            <a:r>
              <a:rPr lang="en-US" sz="1600" dirty="0">
                <a:solidFill>
                  <a:srgbClr val="0033CC"/>
                </a:solidFill>
              </a:rPr>
              <a:t>symmetry 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GB" sz="1600" dirty="0">
                <a:solidFill>
                  <a:schemeClr val="tx1"/>
                </a:solidFill>
              </a:rPr>
              <a:t>PSU(2,2|4</a:t>
            </a:r>
            <a:r>
              <a:rPr lang="en-GB" sz="1600" dirty="0" smtClean="0">
                <a:solidFill>
                  <a:schemeClr val="tx1"/>
                </a:solidFill>
              </a:rPr>
              <a:t>)</a:t>
            </a:r>
            <a:r>
              <a:rPr lang="en-GB" sz="1600" dirty="0" smtClean="0">
                <a:solidFill>
                  <a:srgbClr val="0033CC"/>
                </a:solidFill>
              </a:rPr>
              <a:t> →  </a:t>
            </a:r>
            <a:r>
              <a:rPr lang="en-GB" sz="1600" dirty="0" err="1">
                <a:solidFill>
                  <a:srgbClr val="0033CC"/>
                </a:solidFill>
              </a:rPr>
              <a:t>isometry</a:t>
            </a:r>
            <a:r>
              <a:rPr lang="en-GB" sz="1600" dirty="0">
                <a:solidFill>
                  <a:srgbClr val="0033CC"/>
                </a:solidFill>
              </a:rPr>
              <a:t> of string  target space </a:t>
            </a:r>
          </a:p>
          <a:p>
            <a:pPr algn="l" eaLnBrk="1" hangingPunct="1"/>
            <a:r>
              <a:rPr lang="en-US" sz="1600" dirty="0" smtClean="0">
                <a:solidFill>
                  <a:srgbClr val="0033CC"/>
                </a:solidFill>
              </a:rPr>
              <a:t> </a:t>
            </a:r>
            <a:endParaRPr lang="fr-FR" sz="1600" dirty="0">
              <a:solidFill>
                <a:srgbClr val="0033CC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95071" y="6076056"/>
            <a:ext cx="3156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Dimension of YM </a:t>
            </a:r>
            <a:r>
              <a:rPr lang="fr-FR" sz="20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operator</a:t>
            </a:r>
            <a:endParaRPr lang="fr-FR" sz="2000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Arrow Connector 23"/>
          <p:cNvCxnSpPr>
            <a:endCxn id="35" idx="0"/>
          </p:cNvCxnSpPr>
          <p:nvPr/>
        </p:nvCxnSpPr>
        <p:spPr>
          <a:xfrm flipH="1">
            <a:off x="2273376" y="2911719"/>
            <a:ext cx="2267229" cy="28947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7380312" y="3709498"/>
            <a:ext cx="1591444" cy="799622"/>
            <a:chOff x="1152228" y="3627860"/>
            <a:chExt cx="1943100" cy="976312"/>
          </a:xfrm>
        </p:grpSpPr>
        <p:sp>
          <p:nvSpPr>
            <p:cNvPr id="66" name="Oval 4"/>
            <p:cNvSpPr>
              <a:spLocks/>
            </p:cNvSpPr>
            <p:nvPr/>
          </p:nvSpPr>
          <p:spPr bwMode="auto">
            <a:xfrm>
              <a:off x="1152228" y="3699297"/>
              <a:ext cx="1925638" cy="842963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l"/>
              <a:endParaRPr lang="en-US" sz="1600"/>
            </a:p>
          </p:txBody>
        </p:sp>
        <p:pic>
          <p:nvPicPr>
            <p:cNvPr id="67" name="Picture 33" descr="tmp.bmp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0916" y="3627860"/>
              <a:ext cx="2032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37" descr="tmp.bmp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6728" y="3842172"/>
              <a:ext cx="2286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38" descr="tmp.bmp"/>
            <p:cNvPicPr>
              <a:picLocks/>
            </p:cNvPicPr>
            <p:nvPr>
              <p:custDataLst>
                <p:tags r:id="rId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5291" y="4235872"/>
              <a:ext cx="2032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40" descr="tmp.bmp"/>
            <p:cNvPicPr>
              <a:picLocks/>
            </p:cNvPicPr>
            <p:nvPr>
              <p:custDataLst>
                <p:tags r:id="rId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291" y="3627860"/>
              <a:ext cx="2032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41" descr="tmp.bmp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291" y="4413672"/>
              <a:ext cx="2032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42" descr="tmp.bmp"/>
            <p:cNvPicPr>
              <a:picLocks/>
            </p:cNvPicPr>
            <p:nvPr>
              <p:custDataLst>
                <p:tags r:id="rId1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541" y="3699297"/>
              <a:ext cx="2286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43" descr="tmp.bmp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3791" y="4413672"/>
              <a:ext cx="2032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43" descr="tmp.bmp"/>
            <p:cNvPicPr>
              <a:picLocks/>
            </p:cNvPicPr>
            <p:nvPr>
              <p:custDataLst>
                <p:tags r:id="rId1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3666" y="4283497"/>
              <a:ext cx="2032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43" descr="tmp.bmp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3341" y="3843884"/>
              <a:ext cx="2032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" name="Accolade ouvrante 54"/>
          <p:cNvSpPr/>
          <p:nvPr/>
        </p:nvSpPr>
        <p:spPr>
          <a:xfrm rot="16200000">
            <a:off x="3185846" y="1394774"/>
            <a:ext cx="180020" cy="1584176"/>
          </a:xfrm>
          <a:prstGeom prst="leftBrac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Image 57" descr="tmp.bmp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35" cstate="print"/>
          <a:stretch>
            <a:fillRect/>
          </a:stretch>
        </p:blipFill>
        <p:spPr>
          <a:xfrm>
            <a:off x="2426614" y="1628800"/>
            <a:ext cx="1689100" cy="469900"/>
          </a:xfrm>
          <a:prstGeom prst="rect">
            <a:avLst/>
          </a:prstGeom>
          <a:noFill/>
        </p:spPr>
      </p:pic>
      <p:cxnSp>
        <p:nvCxnSpPr>
          <p:cNvPr id="48" name="Straight Arrow Connector 47"/>
          <p:cNvCxnSpPr/>
          <p:nvPr/>
        </p:nvCxnSpPr>
        <p:spPr>
          <a:xfrm rot="10800000" flipV="1">
            <a:off x="3779913" y="4579064"/>
            <a:ext cx="1454841" cy="86616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30"/>
          <p:cNvSpPr>
            <a:spLocks noChangeArrowheads="1"/>
          </p:cNvSpPr>
          <p:nvPr/>
        </p:nvSpPr>
        <p:spPr bwMode="auto">
          <a:xfrm>
            <a:off x="6804248" y="-16751"/>
            <a:ext cx="23288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 dirty="0" err="1" smtClean="0">
                <a:solidFill>
                  <a:srgbClr val="00CC00"/>
                </a:solidFill>
              </a:rPr>
              <a:t>Maldacena</a:t>
            </a:r>
            <a:endParaRPr lang="en-GB" sz="1200" b="1" dirty="0" smtClean="0">
              <a:solidFill>
                <a:srgbClr val="00CC00"/>
              </a:solidFill>
            </a:endParaRPr>
          </a:p>
          <a:p>
            <a:r>
              <a:rPr lang="en-GB" sz="1200" b="1" dirty="0" err="1" smtClean="0">
                <a:solidFill>
                  <a:srgbClr val="00CC00"/>
                </a:solidFill>
              </a:rPr>
              <a:t>Gubser</a:t>
            </a:r>
            <a:r>
              <a:rPr lang="en-GB" sz="1200" b="1" dirty="0" smtClean="0">
                <a:solidFill>
                  <a:srgbClr val="00CC00"/>
                </a:solidFill>
              </a:rPr>
              <a:t>, </a:t>
            </a:r>
            <a:r>
              <a:rPr lang="en-GB" sz="1200" b="1" dirty="0" err="1" smtClean="0">
                <a:solidFill>
                  <a:srgbClr val="00CC00"/>
                </a:solidFill>
              </a:rPr>
              <a:t>Polyakov</a:t>
            </a:r>
            <a:r>
              <a:rPr lang="en-GB" sz="1200" b="1" dirty="0" smtClean="0">
                <a:solidFill>
                  <a:srgbClr val="00CC00"/>
                </a:solidFill>
              </a:rPr>
              <a:t>, </a:t>
            </a:r>
            <a:r>
              <a:rPr lang="en-GB" sz="1200" b="1" dirty="0" err="1" smtClean="0">
                <a:solidFill>
                  <a:srgbClr val="00CC00"/>
                </a:solidFill>
              </a:rPr>
              <a:t>Klebasnov</a:t>
            </a:r>
            <a:endParaRPr lang="en-GB" sz="1200" b="1" dirty="0" smtClean="0">
              <a:solidFill>
                <a:srgbClr val="00CC00"/>
              </a:solidFill>
            </a:endParaRPr>
          </a:p>
          <a:p>
            <a:r>
              <a:rPr lang="en-GB" sz="1200" b="1" dirty="0" smtClean="0">
                <a:solidFill>
                  <a:srgbClr val="00CC00"/>
                </a:solidFill>
              </a:rPr>
              <a:t>Witten</a:t>
            </a:r>
            <a:endParaRPr lang="en-US" sz="1200" dirty="0"/>
          </a:p>
        </p:txBody>
      </p:sp>
      <p:pic>
        <p:nvPicPr>
          <p:cNvPr id="11" name="Image 10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3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26" y="5301207"/>
            <a:ext cx="59690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2" name="Image 11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55300"/>
            <a:ext cx="27178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32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6" grpId="0"/>
      <p:bldP spid="20" grpId="0"/>
      <p:bldP spid="53" grpId="0"/>
      <p:bldP spid="54" grpId="0"/>
      <p:bldP spid="55" grpId="0" animBg="1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3"/>
          <p:cNvSpPr>
            <a:spLocks noChangeArrowheads="1"/>
          </p:cNvSpPr>
          <p:nvPr/>
        </p:nvSpPr>
        <p:spPr bwMode="auto">
          <a:xfrm>
            <a:off x="395536" y="36513"/>
            <a:ext cx="814350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sz="2800" dirty="0">
                <a:solidFill>
                  <a:srgbClr val="990000"/>
                </a:solidFill>
              </a:rPr>
              <a:t>Classical integrability of superstring on </a:t>
            </a:r>
            <a:r>
              <a:rPr lang="en-GB" sz="2800" dirty="0">
                <a:solidFill>
                  <a:srgbClr val="000000"/>
                </a:solidFill>
              </a:rPr>
              <a:t>AdS</a:t>
            </a:r>
            <a:r>
              <a:rPr lang="en-GB" sz="2800" baseline="-25000" dirty="0">
                <a:solidFill>
                  <a:srgbClr val="000000"/>
                </a:solidFill>
              </a:rPr>
              <a:t>5</a:t>
            </a:r>
            <a:r>
              <a:rPr lang="en-GB" sz="2800" dirty="0">
                <a:solidFill>
                  <a:srgbClr val="000000"/>
                </a:solidFill>
              </a:rPr>
              <a:t>×S</a:t>
            </a:r>
            <a:r>
              <a:rPr lang="en-GB" sz="2800" baseline="30000" dirty="0">
                <a:solidFill>
                  <a:srgbClr val="000000"/>
                </a:solidFill>
              </a:rPr>
              <a:t>5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endParaRPr lang="en-GB" sz="1600" dirty="0">
              <a:solidFill>
                <a:srgbClr val="333399"/>
              </a:solidFill>
            </a:endParaRPr>
          </a:p>
        </p:txBody>
      </p:sp>
      <p:sp>
        <p:nvSpPr>
          <p:cNvPr id="81" name="Text Box 4"/>
          <p:cNvSpPr txBox="1">
            <a:spLocks noChangeArrowheads="1"/>
          </p:cNvSpPr>
          <p:nvPr/>
        </p:nvSpPr>
        <p:spPr bwMode="auto">
          <a:xfrm>
            <a:off x="395536" y="3068960"/>
            <a:ext cx="51010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buFont typeface="Wingdings" pitchFamily="2" charset="2"/>
              <a:buChar char="§"/>
            </a:pPr>
            <a:r>
              <a:rPr lang="en-GB" dirty="0">
                <a:solidFill>
                  <a:srgbClr val="1014A4"/>
                </a:solidFill>
              </a:rPr>
              <a:t> </a:t>
            </a:r>
            <a:r>
              <a:rPr lang="en-GB" dirty="0" err="1">
                <a:solidFill>
                  <a:srgbClr val="1014A4"/>
                </a:solidFill>
              </a:rPr>
              <a:t>Monodromy</a:t>
            </a:r>
            <a:r>
              <a:rPr lang="en-GB" dirty="0">
                <a:solidFill>
                  <a:srgbClr val="1014A4"/>
                </a:solidFill>
              </a:rPr>
              <a:t> matrix </a:t>
            </a:r>
          </a:p>
          <a:p>
            <a:pPr algn="l"/>
            <a:endParaRPr lang="en-GB" dirty="0">
              <a:solidFill>
                <a:srgbClr val="1014A4"/>
              </a:solidFill>
            </a:endParaRPr>
          </a:p>
          <a:p>
            <a:pPr algn="l"/>
            <a:r>
              <a:rPr lang="en-GB" dirty="0">
                <a:solidFill>
                  <a:srgbClr val="1014A4"/>
                </a:solidFill>
              </a:rPr>
              <a:t>  encodes infinitely many conservation </a:t>
            </a:r>
            <a:r>
              <a:rPr lang="en-GB" dirty="0" smtClean="0">
                <a:solidFill>
                  <a:srgbClr val="1014A4"/>
                </a:solidFill>
              </a:rPr>
              <a:t>lows</a:t>
            </a:r>
          </a:p>
        </p:txBody>
      </p:sp>
      <p:sp>
        <p:nvSpPr>
          <p:cNvPr id="17415" name="TextBox 1"/>
          <p:cNvSpPr txBox="1">
            <a:spLocks noChangeArrowheads="1"/>
          </p:cNvSpPr>
          <p:nvPr/>
        </p:nvSpPr>
        <p:spPr bwMode="auto">
          <a:xfrm>
            <a:off x="346522" y="764704"/>
            <a:ext cx="68355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rgbClr val="1014A4"/>
                </a:solidFill>
              </a:rPr>
              <a:t> String equations of motion and constraints can be </a:t>
            </a:r>
            <a:r>
              <a:rPr lang="en-US" dirty="0" smtClean="0">
                <a:solidFill>
                  <a:srgbClr val="1014A4"/>
                </a:solidFill>
              </a:rPr>
              <a:t>recast </a:t>
            </a:r>
            <a:endParaRPr lang="en-US" dirty="0">
              <a:solidFill>
                <a:srgbClr val="1014A4"/>
              </a:solidFill>
            </a:endParaRPr>
          </a:p>
          <a:p>
            <a:pPr algn="l" eaLnBrk="1" hangingPunct="1"/>
            <a:r>
              <a:rPr lang="en-US" dirty="0">
                <a:solidFill>
                  <a:srgbClr val="1014A4"/>
                </a:solidFill>
              </a:rPr>
              <a:t>   into </a:t>
            </a:r>
            <a:r>
              <a:rPr lang="en-US" dirty="0" smtClean="0">
                <a:solidFill>
                  <a:srgbClr val="1014A4"/>
                </a:solidFill>
              </a:rPr>
              <a:t>flat connection condition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7321344" y="1268760"/>
            <a:ext cx="14991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900" b="1" dirty="0" err="1">
                <a:solidFill>
                  <a:srgbClr val="92D050"/>
                </a:solidFill>
              </a:rPr>
              <a:t>Mikhailov,Zakharov</a:t>
            </a:r>
            <a:endParaRPr lang="en-US" sz="900" b="1" dirty="0">
              <a:solidFill>
                <a:srgbClr val="92D050"/>
              </a:solidFill>
            </a:endParaRPr>
          </a:p>
          <a:p>
            <a:r>
              <a:rPr lang="en-US" sz="900" b="1" dirty="0" err="1">
                <a:solidFill>
                  <a:srgbClr val="92D050"/>
                </a:solidFill>
              </a:rPr>
              <a:t>Bena,Roiban,Polchinski</a:t>
            </a:r>
            <a:endParaRPr lang="en-GB" sz="900" b="1" dirty="0">
              <a:solidFill>
                <a:srgbClr val="92D050"/>
              </a:solidFill>
            </a:endParaRPr>
          </a:p>
        </p:txBody>
      </p:sp>
      <p:sp>
        <p:nvSpPr>
          <p:cNvPr id="28" name="TextBox 1"/>
          <p:cNvSpPr txBox="1">
            <a:spLocks noChangeArrowheads="1"/>
          </p:cNvSpPr>
          <p:nvPr/>
        </p:nvSpPr>
        <p:spPr bwMode="auto">
          <a:xfrm>
            <a:off x="453971" y="1772816"/>
            <a:ext cx="73826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dirty="0" smtClean="0">
                <a:solidFill>
                  <a:srgbClr val="1014A4"/>
                </a:solidFill>
              </a:rPr>
              <a:t> </a:t>
            </a:r>
            <a:r>
              <a:rPr lang="en-US" dirty="0">
                <a:solidFill>
                  <a:srgbClr val="1014A4"/>
                </a:solidFill>
              </a:rPr>
              <a:t>for Lax connection </a:t>
            </a:r>
            <a:r>
              <a:rPr lang="en-US" dirty="0" smtClean="0">
                <a:solidFill>
                  <a:srgbClr val="1014A4"/>
                </a:solidFill>
              </a:rPr>
              <a:t> - </a:t>
            </a:r>
            <a:r>
              <a:rPr lang="en-US" b="1" i="1" dirty="0" smtClean="0">
                <a:solidFill>
                  <a:srgbClr val="FF0000"/>
                </a:solidFill>
              </a:rPr>
              <a:t>double valued</a:t>
            </a:r>
            <a:r>
              <a:rPr lang="en-US" dirty="0" smtClean="0">
                <a:solidFill>
                  <a:srgbClr val="1014A4"/>
                </a:solidFill>
              </a:rPr>
              <a:t>  w.r.t. </a:t>
            </a:r>
            <a:r>
              <a:rPr lang="en-US" dirty="0">
                <a:solidFill>
                  <a:srgbClr val="1014A4"/>
                </a:solidFill>
              </a:rPr>
              <a:t>spectral parameter </a:t>
            </a:r>
            <a:endParaRPr lang="fr-FR" dirty="0">
              <a:solidFill>
                <a:srgbClr val="1014A4"/>
              </a:solidFill>
            </a:endParaRPr>
          </a:p>
        </p:txBody>
      </p:sp>
      <p:pic>
        <p:nvPicPr>
          <p:cNvPr id="26" name="Image 25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2002630" y="1484784"/>
            <a:ext cx="3937522" cy="292650"/>
          </a:xfrm>
          <a:prstGeom prst="rect">
            <a:avLst/>
          </a:prstGeom>
          <a:noFill/>
        </p:spPr>
      </p:pic>
      <p:pic>
        <p:nvPicPr>
          <p:cNvPr id="54" name="Image 53" descr="tmp.bmp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2987824" y="3097392"/>
            <a:ext cx="3840112" cy="413036"/>
          </a:xfrm>
          <a:prstGeom prst="rect">
            <a:avLst/>
          </a:prstGeom>
          <a:noFill/>
        </p:spPr>
      </p:pic>
      <p:grpSp>
        <p:nvGrpSpPr>
          <p:cNvPr id="2" name="Groupe 1"/>
          <p:cNvGrpSpPr/>
          <p:nvPr/>
        </p:nvGrpSpPr>
        <p:grpSpPr>
          <a:xfrm>
            <a:off x="7260224" y="2500583"/>
            <a:ext cx="1771645" cy="1630362"/>
            <a:chOff x="6827168" y="4228802"/>
            <a:chExt cx="1771645" cy="1630362"/>
          </a:xfrm>
        </p:grpSpPr>
        <p:grpSp>
          <p:nvGrpSpPr>
            <p:cNvPr id="41" name="Groupe 40"/>
            <p:cNvGrpSpPr/>
            <p:nvPr/>
          </p:nvGrpSpPr>
          <p:grpSpPr>
            <a:xfrm>
              <a:off x="6827168" y="4228802"/>
              <a:ext cx="1771645" cy="1630362"/>
              <a:chOff x="7092280" y="1268760"/>
              <a:chExt cx="1771645" cy="1630362"/>
            </a:xfrm>
          </p:grpSpPr>
          <p:sp>
            <p:nvSpPr>
              <p:cNvPr id="42" name="Can 20"/>
              <p:cNvSpPr/>
              <p:nvPr/>
            </p:nvSpPr>
            <p:spPr bwMode="auto">
              <a:xfrm>
                <a:off x="7384376" y="1268760"/>
                <a:ext cx="1328737" cy="1325562"/>
              </a:xfrm>
              <a:prstGeom prst="can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algn="l">
                  <a:defRPr/>
                </a:pPr>
                <a:endParaRPr lang="fr-FR" sz="2400">
                  <a:solidFill>
                    <a:srgbClr val="333399"/>
                  </a:solidFill>
                </a:endParaRPr>
              </a:p>
            </p:txBody>
          </p:sp>
          <p:sp>
            <p:nvSpPr>
              <p:cNvPr id="43" name="Freeform 4"/>
              <p:cNvSpPr/>
              <p:nvPr/>
            </p:nvSpPr>
            <p:spPr bwMode="auto">
              <a:xfrm rot="11000474">
                <a:off x="7384376" y="1691035"/>
                <a:ext cx="1338262" cy="288925"/>
              </a:xfrm>
              <a:custGeom>
                <a:avLst/>
                <a:gdLst>
                  <a:gd name="connsiteX0" fmla="*/ 14941 w 1336397"/>
                  <a:gd name="connsiteY0" fmla="*/ 0 h 289110"/>
                  <a:gd name="connsiteX1" fmla="*/ 32639 w 1336397"/>
                  <a:gd name="connsiteY1" fmla="*/ 88491 h 289110"/>
                  <a:gd name="connsiteX2" fmla="*/ 304010 w 1336397"/>
                  <a:gd name="connsiteY2" fmla="*/ 247773 h 289110"/>
                  <a:gd name="connsiteX3" fmla="*/ 846750 w 1336397"/>
                  <a:gd name="connsiteY3" fmla="*/ 289069 h 289110"/>
                  <a:gd name="connsiteX4" fmla="*/ 1177114 w 1336397"/>
                  <a:gd name="connsiteY4" fmla="*/ 253673 h 289110"/>
                  <a:gd name="connsiteX5" fmla="*/ 1306900 w 1336397"/>
                  <a:gd name="connsiteY5" fmla="*/ 171082 h 289110"/>
                  <a:gd name="connsiteX6" fmla="*/ 1336397 w 1336397"/>
                  <a:gd name="connsiteY6" fmla="*/ 76692 h 289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6397" h="289110">
                    <a:moveTo>
                      <a:pt x="14941" y="0"/>
                    </a:moveTo>
                    <a:cubicBezTo>
                      <a:pt x="-299" y="23598"/>
                      <a:pt x="-15539" y="47196"/>
                      <a:pt x="32639" y="88491"/>
                    </a:cubicBezTo>
                    <a:cubicBezTo>
                      <a:pt x="80817" y="129787"/>
                      <a:pt x="168325" y="214343"/>
                      <a:pt x="304010" y="247773"/>
                    </a:cubicBezTo>
                    <a:cubicBezTo>
                      <a:pt x="439695" y="281203"/>
                      <a:pt x="701233" y="288086"/>
                      <a:pt x="846750" y="289069"/>
                    </a:cubicBezTo>
                    <a:cubicBezTo>
                      <a:pt x="992267" y="290052"/>
                      <a:pt x="1100422" y="273337"/>
                      <a:pt x="1177114" y="253673"/>
                    </a:cubicBezTo>
                    <a:cubicBezTo>
                      <a:pt x="1253806" y="234009"/>
                      <a:pt x="1280353" y="200579"/>
                      <a:pt x="1306900" y="171082"/>
                    </a:cubicBezTo>
                    <a:cubicBezTo>
                      <a:pt x="1333447" y="141585"/>
                      <a:pt x="1334922" y="109138"/>
                      <a:pt x="1336397" y="76692"/>
                    </a:cubicBezTo>
                  </a:path>
                </a:pathLst>
              </a:cu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algn="l">
                  <a:defRPr/>
                </a:pPr>
                <a:endParaRPr lang="fr-FR" sz="2400">
                  <a:solidFill>
                    <a:srgbClr val="333399"/>
                  </a:solidFill>
                </a:endParaRPr>
              </a:p>
            </p:txBody>
          </p:sp>
          <p:sp>
            <p:nvSpPr>
              <p:cNvPr id="44" name="Freeform 5"/>
              <p:cNvSpPr/>
              <p:nvPr/>
            </p:nvSpPr>
            <p:spPr bwMode="auto">
              <a:xfrm>
                <a:off x="7376439" y="1813272"/>
                <a:ext cx="1322387" cy="420688"/>
              </a:xfrm>
              <a:custGeom>
                <a:avLst/>
                <a:gdLst>
                  <a:gd name="connsiteX0" fmla="*/ 0 w 1321456"/>
                  <a:gd name="connsiteY0" fmla="*/ 0 h 420513"/>
                  <a:gd name="connsiteX1" fmla="*/ 47195 w 1321456"/>
                  <a:gd name="connsiteY1" fmla="*/ 147484 h 420513"/>
                  <a:gd name="connsiteX2" fmla="*/ 194679 w 1321456"/>
                  <a:gd name="connsiteY2" fmla="*/ 365760 h 420513"/>
                  <a:gd name="connsiteX3" fmla="*/ 542741 w 1321456"/>
                  <a:gd name="connsiteY3" fmla="*/ 412955 h 420513"/>
                  <a:gd name="connsiteX4" fmla="*/ 855407 w 1321456"/>
                  <a:gd name="connsiteY4" fmla="*/ 241874 h 420513"/>
                  <a:gd name="connsiteX5" fmla="*/ 1185770 w 1321456"/>
                  <a:gd name="connsiteY5" fmla="*/ 342163 h 420513"/>
                  <a:gd name="connsiteX6" fmla="*/ 1291959 w 1321456"/>
                  <a:gd name="connsiteY6" fmla="*/ 277270 h 420513"/>
                  <a:gd name="connsiteX7" fmla="*/ 1321456 w 1321456"/>
                  <a:gd name="connsiteY7" fmla="*/ 159283 h 420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456" h="420513">
                    <a:moveTo>
                      <a:pt x="0" y="0"/>
                    </a:moveTo>
                    <a:cubicBezTo>
                      <a:pt x="7374" y="43262"/>
                      <a:pt x="14749" y="86524"/>
                      <a:pt x="47195" y="147484"/>
                    </a:cubicBezTo>
                    <a:cubicBezTo>
                      <a:pt x="79642" y="208444"/>
                      <a:pt x="112088" y="321515"/>
                      <a:pt x="194679" y="365760"/>
                    </a:cubicBezTo>
                    <a:cubicBezTo>
                      <a:pt x="277270" y="410005"/>
                      <a:pt x="432620" y="433603"/>
                      <a:pt x="542741" y="412955"/>
                    </a:cubicBezTo>
                    <a:cubicBezTo>
                      <a:pt x="652862" y="392307"/>
                      <a:pt x="748236" y="253673"/>
                      <a:pt x="855407" y="241874"/>
                    </a:cubicBezTo>
                    <a:cubicBezTo>
                      <a:pt x="962578" y="230075"/>
                      <a:pt x="1113011" y="336264"/>
                      <a:pt x="1185770" y="342163"/>
                    </a:cubicBezTo>
                    <a:cubicBezTo>
                      <a:pt x="1258529" y="348062"/>
                      <a:pt x="1269345" y="307750"/>
                      <a:pt x="1291959" y="277270"/>
                    </a:cubicBezTo>
                    <a:cubicBezTo>
                      <a:pt x="1314573" y="246790"/>
                      <a:pt x="1318014" y="203036"/>
                      <a:pt x="1321456" y="159283"/>
                    </a:cubicBez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algn="l">
                  <a:defRPr/>
                </a:pPr>
                <a:endParaRPr lang="fr-FR" sz="2400">
                  <a:solidFill>
                    <a:srgbClr val="333399"/>
                  </a:solidFill>
                </a:endParaRPr>
              </a:p>
            </p:txBody>
          </p:sp>
          <p:sp>
            <p:nvSpPr>
              <p:cNvPr id="45" name="Oval 7"/>
              <p:cNvSpPr/>
              <p:nvPr/>
            </p:nvSpPr>
            <p:spPr bwMode="auto">
              <a:xfrm>
                <a:off x="7960639" y="2162522"/>
                <a:ext cx="73025" cy="71438"/>
              </a:xfrm>
              <a:prstGeom prst="ellipse">
                <a:avLst/>
              </a:prstGeom>
              <a:solidFill>
                <a:schemeClr val="tx1"/>
              </a:solidFill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algn="l">
                  <a:defRPr/>
                </a:pPr>
                <a:endParaRPr lang="fr-FR" sz="2400">
                  <a:solidFill>
                    <a:srgbClr val="333399"/>
                  </a:solidFill>
                </a:endParaRPr>
              </a:p>
            </p:txBody>
          </p:sp>
          <p:cxnSp>
            <p:nvCxnSpPr>
              <p:cNvPr id="46" name="Straight Arrow Connector 9"/>
              <p:cNvCxnSpPr>
                <a:cxnSpLocks noChangeShapeType="1"/>
                <a:stCxn id="44" idx="1"/>
              </p:cNvCxnSpPr>
              <p:nvPr/>
            </p:nvCxnSpPr>
            <p:spPr bwMode="auto">
              <a:xfrm>
                <a:off x="7423530" y="1961476"/>
                <a:ext cx="105436" cy="201039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7" name="TextBox 35"/>
              <p:cNvSpPr txBox="1">
                <a:spLocks noChangeArrowheads="1"/>
              </p:cNvSpPr>
              <p:nvPr/>
            </p:nvSpPr>
            <p:spPr bwMode="auto">
              <a:xfrm>
                <a:off x="7957351" y="2637489"/>
                <a:ext cx="906574" cy="2616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r>
                  <a:rPr lang="en-US" sz="1100" dirty="0">
                    <a:solidFill>
                      <a:srgbClr val="1014A4"/>
                    </a:solidFill>
                  </a:rPr>
                  <a:t>world sheet</a:t>
                </a:r>
                <a:endParaRPr lang="fr-FR" sz="1100" dirty="0">
                  <a:solidFill>
                    <a:srgbClr val="1014A4"/>
                  </a:solidFill>
                </a:endParaRPr>
              </a:p>
            </p:txBody>
          </p:sp>
          <p:pic>
            <p:nvPicPr>
              <p:cNvPr id="49" name="Picture 22"/>
              <p:cNvPicPr>
                <a:picLocks/>
              </p:cNvPicPr>
              <p:nvPr>
                <p:custDataLst>
                  <p:tags r:id="rId13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92280" y="2297707"/>
                <a:ext cx="114310" cy="101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23"/>
              <p:cNvPicPr>
                <a:picLocks/>
              </p:cNvPicPr>
              <p:nvPr>
                <p:custDataLst>
                  <p:tags r:id="rId14"/>
                </p:custDataLst>
              </p:nvPr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74880" y="2715220"/>
                <a:ext cx="127011" cy="101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51" name="Connecteur droit avec flèche 62"/>
              <p:cNvCxnSpPr>
                <a:cxnSpLocks noChangeShapeType="1"/>
              </p:cNvCxnSpPr>
              <p:nvPr/>
            </p:nvCxnSpPr>
            <p:spPr bwMode="auto">
              <a:xfrm flipV="1">
                <a:off x="7273271" y="2178645"/>
                <a:ext cx="0" cy="285750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2" name="Freeform 24"/>
              <p:cNvSpPr/>
              <p:nvPr/>
            </p:nvSpPr>
            <p:spPr bwMode="auto">
              <a:xfrm rot="21222999">
                <a:off x="7406605" y="2549872"/>
                <a:ext cx="252413" cy="111125"/>
              </a:xfrm>
              <a:custGeom>
                <a:avLst/>
                <a:gdLst>
                  <a:gd name="connsiteX0" fmla="*/ 0 w 252047"/>
                  <a:gd name="connsiteY0" fmla="*/ 0 h 111369"/>
                  <a:gd name="connsiteX1" fmla="*/ 123093 w 252047"/>
                  <a:gd name="connsiteY1" fmla="*/ 70338 h 111369"/>
                  <a:gd name="connsiteX2" fmla="*/ 252047 w 252047"/>
                  <a:gd name="connsiteY2" fmla="*/ 111369 h 111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2047" h="111369">
                    <a:moveTo>
                      <a:pt x="0" y="0"/>
                    </a:moveTo>
                    <a:cubicBezTo>
                      <a:pt x="40542" y="25888"/>
                      <a:pt x="81085" y="51777"/>
                      <a:pt x="123093" y="70338"/>
                    </a:cubicBezTo>
                    <a:cubicBezTo>
                      <a:pt x="165101" y="88900"/>
                      <a:pt x="208574" y="100134"/>
                      <a:pt x="252047" y="111369"/>
                    </a:cubicBezTo>
                  </a:path>
                </a:pathLst>
              </a:custGeom>
              <a:ln w="19050"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algn="l">
                  <a:defRPr/>
                </a:pPr>
                <a:endParaRPr lang="fr-FR" sz="2400">
                  <a:solidFill>
                    <a:srgbClr val="333399"/>
                  </a:solidFill>
                </a:endParaRPr>
              </a:p>
            </p:txBody>
          </p:sp>
          <p:pic>
            <p:nvPicPr>
              <p:cNvPr id="53" name="Image 52" descr="tmp.bmp"/>
              <p:cNvPicPr>
                <a:picLocks/>
              </p:cNvPicPr>
              <p:nvPr>
                <p:custDataLst>
                  <p:tags r:id="rId15"/>
                </p:custDataLst>
              </p:nvPr>
            </p:nvPicPr>
            <p:blipFill>
              <a:blip r:embed="rId2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772595" y="2293688"/>
                <a:ext cx="885368" cy="199208"/>
              </a:xfrm>
              <a:prstGeom prst="rect">
                <a:avLst/>
              </a:prstGeom>
              <a:noFill/>
            </p:spPr>
          </p:pic>
        </p:grpSp>
        <p:pic>
          <p:nvPicPr>
            <p:cNvPr id="27" name="Picture 12"/>
            <p:cNvPicPr>
              <a:picLocks/>
            </p:cNvPicPr>
            <p:nvPr>
              <p:custDataLst>
                <p:tags r:id="rId12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0647" y="4921518"/>
              <a:ext cx="125795" cy="150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381660" y="4077072"/>
            <a:ext cx="4331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buFont typeface="Wingdings" pitchFamily="2" charset="2"/>
              <a:buChar char="§"/>
            </a:pPr>
            <a:r>
              <a:rPr lang="en-GB" dirty="0">
                <a:solidFill>
                  <a:srgbClr val="1014A4"/>
                </a:solidFill>
              </a:rPr>
              <a:t> Algebraic curve for </a:t>
            </a:r>
            <a:r>
              <a:rPr lang="en-GB" dirty="0" smtClean="0">
                <a:solidFill>
                  <a:srgbClr val="1014A4"/>
                </a:solidFill>
              </a:rPr>
              <a:t>quasi-momenta</a:t>
            </a:r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4978655" y="4019510"/>
            <a:ext cx="27892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50" b="1" dirty="0" err="1">
                <a:solidFill>
                  <a:srgbClr val="99CC00"/>
                </a:solidFill>
              </a:rPr>
              <a:t>Its,Matweev,Dubrovin,Novikov,Krichever</a:t>
            </a:r>
            <a:endParaRPr lang="en-GB" sz="1050" b="1" dirty="0">
              <a:solidFill>
                <a:srgbClr val="99CC00"/>
              </a:solidFill>
            </a:endParaRPr>
          </a:p>
          <a:p>
            <a:pPr>
              <a:defRPr/>
            </a:pPr>
            <a:r>
              <a:rPr lang="en-GB" sz="1050" b="1" dirty="0" err="1">
                <a:solidFill>
                  <a:srgbClr val="99CC00"/>
                </a:solidFill>
              </a:rPr>
              <a:t>V.K.,Marshakov,Minahan,Zarembo</a:t>
            </a:r>
            <a:endParaRPr lang="en-GB" sz="1050" b="1" dirty="0">
              <a:solidFill>
                <a:srgbClr val="99CC00"/>
              </a:solidFill>
            </a:endParaRPr>
          </a:p>
          <a:p>
            <a:pPr>
              <a:defRPr/>
            </a:pPr>
            <a:r>
              <a:rPr lang="en-GB" sz="1050" b="1" dirty="0" err="1">
                <a:solidFill>
                  <a:srgbClr val="99CC00"/>
                </a:solidFill>
              </a:rPr>
              <a:t>Beisert,V.K.,Sakai,Zarembo</a:t>
            </a:r>
            <a:endParaRPr lang="fr-FR" sz="1050" b="1" dirty="0">
              <a:solidFill>
                <a:srgbClr val="99CC00"/>
              </a:solidFill>
            </a:endParaRPr>
          </a:p>
        </p:txBody>
      </p:sp>
      <p:pic>
        <p:nvPicPr>
          <p:cNvPr id="7" name="Image 6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44" y="2282370"/>
            <a:ext cx="6894195" cy="57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Image 7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419" y="1900259"/>
            <a:ext cx="239477" cy="19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562767" y="5775067"/>
            <a:ext cx="14398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GB" sz="1000" b="1" dirty="0" err="1" smtClean="0">
                <a:solidFill>
                  <a:srgbClr val="00CC00"/>
                </a:solidFill>
              </a:rPr>
              <a:t>Gromov,V.K</a:t>
            </a:r>
            <a:r>
              <a:rPr lang="en-GB" sz="1000" b="1" dirty="0" err="1">
                <a:solidFill>
                  <a:srgbClr val="00CC00"/>
                </a:solidFill>
              </a:rPr>
              <a:t>.,Tsuboi</a:t>
            </a:r>
            <a:endParaRPr lang="en-GB" sz="1000" b="1" dirty="0">
              <a:solidFill>
                <a:srgbClr val="00CC00"/>
              </a:solidFill>
            </a:endParaRPr>
          </a:p>
        </p:txBody>
      </p:sp>
      <p:sp>
        <p:nvSpPr>
          <p:cNvPr id="31" name="ZoneTexte 59"/>
          <p:cNvSpPr txBox="1">
            <a:spLocks noChangeArrowheads="1"/>
          </p:cNvSpPr>
          <p:nvPr/>
        </p:nvSpPr>
        <p:spPr bwMode="auto">
          <a:xfrm>
            <a:off x="210523" y="5314286"/>
            <a:ext cx="90337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buFont typeface="Wingdings" pitchFamily="2" charset="2"/>
              <a:buChar char="§"/>
            </a:pPr>
            <a:r>
              <a:rPr lang="en-GB" dirty="0" smtClean="0">
                <a:solidFill>
                  <a:srgbClr val="1014A4"/>
                </a:solidFill>
              </a:rPr>
              <a:t>  </a:t>
            </a:r>
            <a:r>
              <a:rPr lang="en-GB" dirty="0" err="1" smtClean="0">
                <a:solidFill>
                  <a:srgbClr val="1014A4"/>
                </a:solidFill>
              </a:rPr>
              <a:t>psu</a:t>
            </a:r>
            <a:r>
              <a:rPr lang="en-GB" dirty="0" smtClean="0">
                <a:solidFill>
                  <a:srgbClr val="1014A4"/>
                </a:solidFill>
              </a:rPr>
              <a:t>(2,2|4) character of        in  </a:t>
            </a:r>
            <a:r>
              <a:rPr lang="en-GB" dirty="0" err="1" smtClean="0">
                <a:solidFill>
                  <a:srgbClr val="1014A4"/>
                </a:solidFill>
              </a:rPr>
              <a:t>irreps</a:t>
            </a:r>
            <a:r>
              <a:rPr lang="en-GB" dirty="0" smtClean="0">
                <a:solidFill>
                  <a:srgbClr val="1014A4"/>
                </a:solidFill>
              </a:rPr>
              <a:t> for            rectangular Young tableaux: </a:t>
            </a:r>
          </a:p>
        </p:txBody>
      </p:sp>
      <p:pic>
        <p:nvPicPr>
          <p:cNvPr id="34" name="Image 33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153" y="5896857"/>
            <a:ext cx="2587203" cy="31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35" name="Image 34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255" y="5441009"/>
            <a:ext cx="558800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36" name="Left Brace 18"/>
          <p:cNvSpPr>
            <a:spLocks/>
          </p:cNvSpPr>
          <p:nvPr/>
        </p:nvSpPr>
        <p:spPr bwMode="auto">
          <a:xfrm>
            <a:off x="8030966" y="5790009"/>
            <a:ext cx="144462" cy="719137"/>
          </a:xfrm>
          <a:prstGeom prst="leftBrace">
            <a:avLst>
              <a:gd name="adj1" fmla="val 829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endParaRPr lang="fr-FR" sz="2400"/>
          </a:p>
        </p:txBody>
      </p:sp>
      <p:sp>
        <p:nvSpPr>
          <p:cNvPr id="37" name="Left Brace 20"/>
          <p:cNvSpPr>
            <a:spLocks/>
          </p:cNvSpPr>
          <p:nvPr/>
        </p:nvSpPr>
        <p:spPr bwMode="auto">
          <a:xfrm rot="-5400000">
            <a:off x="8488959" y="6282928"/>
            <a:ext cx="144463" cy="628650"/>
          </a:xfrm>
          <a:prstGeom prst="leftBrace">
            <a:avLst>
              <a:gd name="adj1" fmla="val 832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endParaRPr lang="fr-FR" sz="2400"/>
          </a:p>
        </p:txBody>
      </p:sp>
      <p:sp>
        <p:nvSpPr>
          <p:cNvPr id="38" name="TextBox 21"/>
          <p:cNvSpPr txBox="1">
            <a:spLocks noChangeArrowheads="1"/>
          </p:cNvSpPr>
          <p:nvPr/>
        </p:nvSpPr>
        <p:spPr bwMode="auto">
          <a:xfrm>
            <a:off x="7819828" y="5948759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400">
                <a:solidFill>
                  <a:schemeClr val="tx1"/>
                </a:solidFill>
              </a:rPr>
              <a:t>a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39" name="TextBox 22"/>
          <p:cNvSpPr txBox="1">
            <a:spLocks noChangeArrowheads="1"/>
          </p:cNvSpPr>
          <p:nvPr/>
        </p:nvSpPr>
        <p:spPr bwMode="auto">
          <a:xfrm>
            <a:off x="8391328" y="6577409"/>
            <a:ext cx="274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400">
                <a:solidFill>
                  <a:schemeClr val="tx1"/>
                </a:solidFill>
              </a:rPr>
              <a:t>s</a:t>
            </a:r>
            <a:endParaRPr lang="fr-FR" sz="1400">
              <a:solidFill>
                <a:schemeClr val="tx1"/>
              </a:solidFill>
            </a:endParaRPr>
          </a:p>
        </p:txBody>
      </p:sp>
      <p:graphicFrame>
        <p:nvGraphicFramePr>
          <p:cNvPr id="48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940860"/>
              </p:ext>
            </p:extLst>
          </p:nvPr>
        </p:nvGraphicFramePr>
        <p:xfrm>
          <a:off x="8227444" y="5563293"/>
          <a:ext cx="881060" cy="1090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65"/>
                <a:gridCol w="220265"/>
                <a:gridCol w="220265"/>
                <a:gridCol w="220265"/>
              </a:tblGrid>
              <a:tr h="18176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53" marR="44753" marT="22321" marB="22321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53" marR="44753" marT="22321" marB="22321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53" marR="44753" marT="22321" marB="22321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53" marR="44753" marT="22321" marB="22321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53" marR="44753" marT="22321" marB="223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53" marR="44753" marT="22321" marB="223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53" marR="44753" marT="22321" marB="223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53" marR="44753" marT="22321" marB="22321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53" marR="44753" marT="22321" marB="223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53" marR="44753" marT="22321" marB="223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53" marR="44753" marT="22321" marB="223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21" marB="22321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53" marR="44753" marT="22321" marB="223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21" marB="223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21" marB="223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53" marR="44753" marT="22321" marB="22321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53" marR="44753" marT="22321" marB="223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21" marB="223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21" marB="223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53" marR="44753" marT="22321" marB="22321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53" marR="44753" marT="22321" marB="22321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53" marR="44753" marT="22321" marB="22321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53" marR="44753" marT="22321" marB="22321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53" marR="44753" marT="22321" marB="22321">
                    <a:noFill/>
                  </a:tcPr>
                </a:tc>
              </a:tr>
            </a:tbl>
          </a:graphicData>
        </a:graphic>
      </p:graphicFrame>
      <p:pic>
        <p:nvPicPr>
          <p:cNvPr id="55" name="Image 54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50" y="5374788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608076" y="6341258"/>
            <a:ext cx="53499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en-GB" dirty="0" smtClean="0">
                <a:solidFill>
                  <a:srgbClr val="1014A4"/>
                </a:solidFill>
              </a:rPr>
              <a:t>Is a classical </a:t>
            </a:r>
            <a:r>
              <a:rPr lang="en-GB" dirty="0" err="1" smtClean="0">
                <a:solidFill>
                  <a:srgbClr val="1014A4"/>
                </a:solidFill>
              </a:rPr>
              <a:t>analog</a:t>
            </a:r>
            <a:r>
              <a:rPr lang="en-GB" dirty="0" smtClean="0">
                <a:solidFill>
                  <a:srgbClr val="1014A4"/>
                </a:solidFill>
              </a:rPr>
              <a:t> of quantum T-functions </a:t>
            </a:r>
            <a:endParaRPr lang="en-GB" dirty="0">
              <a:solidFill>
                <a:srgbClr val="1014A4"/>
              </a:solidFill>
            </a:endParaRPr>
          </a:p>
        </p:txBody>
      </p:sp>
      <p:pic>
        <p:nvPicPr>
          <p:cNvPr id="5" name="Image 4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72" y="4625852"/>
            <a:ext cx="86487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58" name="Содержимое 3" descr="sstmp.bmp"/>
          <p:cNvPicPr>
            <a:picLocks/>
          </p:cNvPicPr>
          <p:nvPr>
            <p:custDataLst>
              <p:tags r:id="rId9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601" y="4931592"/>
            <a:ext cx="485368" cy="48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Рисунок 4" descr="sstmp.bmp"/>
          <p:cNvPicPr>
            <a:picLocks/>
          </p:cNvPicPr>
          <p:nvPr>
            <p:custDataLst>
              <p:tags r:id="rId10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90" y="4915743"/>
            <a:ext cx="424218" cy="53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" name="Groupe 59"/>
          <p:cNvGrpSpPr>
            <a:grpSpLocks/>
          </p:cNvGrpSpPr>
          <p:nvPr/>
        </p:nvGrpSpPr>
        <p:grpSpPr bwMode="auto">
          <a:xfrm>
            <a:off x="7956376" y="1799910"/>
            <a:ext cx="1203461" cy="496345"/>
            <a:chOff x="638623" y="1032458"/>
            <a:chExt cx="2286168" cy="1584176"/>
          </a:xfrm>
        </p:grpSpPr>
        <p:sp>
          <p:nvSpPr>
            <p:cNvPr id="61" name="Rectangle 60"/>
            <p:cNvSpPr/>
            <p:nvPr/>
          </p:nvSpPr>
          <p:spPr>
            <a:xfrm>
              <a:off x="638623" y="1032458"/>
              <a:ext cx="1849808" cy="1584176"/>
            </a:xfrm>
            <a:prstGeom prst="rect">
              <a:avLst/>
            </a:prstGeom>
            <a:solidFill>
              <a:srgbClr val="FFFF00"/>
            </a:solidFill>
            <a:ln w="9525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schemeClr val="accent2"/>
                </a:solidFill>
              </a:endParaRPr>
            </a:p>
          </p:txBody>
        </p:sp>
        <p:pic>
          <p:nvPicPr>
            <p:cNvPr id="62" name="Picture 25" descr="tmp.bmp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6814" y="1484782"/>
              <a:ext cx="239139" cy="434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3" name="直線矢印コネクタ 8"/>
            <p:cNvCxnSpPr>
              <a:cxnSpLocks noChangeShapeType="1"/>
            </p:cNvCxnSpPr>
            <p:nvPr/>
          </p:nvCxnSpPr>
          <p:spPr bwMode="auto">
            <a:xfrm flipV="1">
              <a:off x="657105" y="1972048"/>
              <a:ext cx="2267686" cy="2093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直線矢印コネクタ 14"/>
            <p:cNvCxnSpPr>
              <a:cxnSpLocks noChangeShapeType="1"/>
            </p:cNvCxnSpPr>
            <p:nvPr/>
          </p:nvCxnSpPr>
          <p:spPr bwMode="auto">
            <a:xfrm flipV="1">
              <a:off x="1300664" y="2015918"/>
              <a:ext cx="630305" cy="10466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3252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23" grpId="0"/>
      <p:bldP spid="28" grpId="0"/>
      <p:bldP spid="33" grpId="0"/>
      <p:bldP spid="32" grpId="0"/>
      <p:bldP spid="29" grpId="0"/>
      <p:bldP spid="36" grpId="0" animBg="1"/>
      <p:bldP spid="37" grpId="0" animBg="1"/>
      <p:bldP spid="38" grpId="0"/>
      <p:bldP spid="39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5982643"/>
            <a:ext cx="7620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58888" y="1106488"/>
          <a:ext cx="881060" cy="1090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65"/>
                <a:gridCol w="220265"/>
                <a:gridCol w="220265"/>
                <a:gridCol w="220265"/>
              </a:tblGrid>
              <a:tr h="181769"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06" marB="2230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06" marB="2230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06" marB="2230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06" marB="22306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06" marB="22306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06" marB="22306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06" marB="22306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06" marB="22306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06" marB="2230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06" marB="2230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06" marB="2230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06" marB="22306"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52663" y="1106488"/>
          <a:ext cx="879476" cy="1090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69"/>
                <a:gridCol w="219869"/>
                <a:gridCol w="219869"/>
                <a:gridCol w="219869"/>
              </a:tblGrid>
              <a:tr h="181769"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noFill/>
                  </a:tcPr>
                </a:tc>
              </a:tr>
            </a:tbl>
          </a:graphicData>
        </a:graphic>
      </p:graphicFrame>
      <p:sp>
        <p:nvSpPr>
          <p:cNvPr id="30797" name="TextBox 9"/>
          <p:cNvSpPr txBox="1">
            <a:spLocks noChangeArrowheads="1"/>
          </p:cNvSpPr>
          <p:nvPr/>
        </p:nvSpPr>
        <p:spPr bwMode="auto">
          <a:xfrm>
            <a:off x="3203575" y="1393825"/>
            <a:ext cx="395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ea typeface="ＭＳ Ｐゴシック" panose="020B0600070205080204" pitchFamily="34" charset="-128"/>
              </a:rPr>
              <a:t>=</a:t>
            </a:r>
            <a:endParaRPr lang="fr-FR" altLang="en-US" sz="2800" b="1">
              <a:ea typeface="ＭＳ Ｐゴシック" panose="020B0600070205080204" pitchFamily="34" charset="-128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679825" y="1106488"/>
          <a:ext cx="892176" cy="1090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73"/>
                <a:gridCol w="220073"/>
                <a:gridCol w="220073"/>
                <a:gridCol w="231957"/>
              </a:tblGrid>
              <a:tr h="181769"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14" marR="44714" marT="22306" marB="2230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14" marR="44714" marT="22306" marB="2230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14" marR="44714" marT="22306" marB="2230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14" marR="44714" marT="22306" marB="22306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14" marR="44714" marT="22306" marB="2230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14" marR="44714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14" marR="44714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14" marR="44714" marT="22306" marB="22306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14" marR="44714" marT="22306" marB="2230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14" marR="44714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14" marR="44714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14" marR="44714" marT="22306" marB="22306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14" marR="44714" marT="22306" marB="2230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14" marR="44714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14" marR="44714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14" marR="44714" marT="22306" marB="22306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14" marR="44714" marT="22306" marB="2230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14" marR="44714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14" marR="44714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14" marR="44714" marT="22306" marB="22306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14" marR="44714" marT="22306" marB="2230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14" marR="44714" marT="22306" marB="2230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14" marR="44714" marT="22306" marB="2230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14" marR="44714" marT="22306" marB="22306"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700588" y="1112838"/>
          <a:ext cx="879476" cy="1090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69"/>
                <a:gridCol w="219869"/>
                <a:gridCol w="219869"/>
                <a:gridCol w="219869"/>
              </a:tblGrid>
              <a:tr h="181769"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smtClean="0"/>
                    </a:p>
                  </a:txBody>
                  <a:tcPr marL="44673" marR="44673" marT="22306" marB="22306">
                    <a:noFill/>
                  </a:tcPr>
                </a:tc>
              </a:tr>
            </a:tbl>
          </a:graphicData>
        </a:graphic>
      </p:graphicFrame>
      <p:sp>
        <p:nvSpPr>
          <p:cNvPr id="30873" name="TextBox 13"/>
          <p:cNvSpPr txBox="1">
            <a:spLocks noChangeArrowheads="1"/>
          </p:cNvSpPr>
          <p:nvPr/>
        </p:nvSpPr>
        <p:spPr bwMode="auto">
          <a:xfrm>
            <a:off x="5822950" y="1393825"/>
            <a:ext cx="393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ea typeface="ＭＳ Ｐゴシック" panose="020B0600070205080204" pitchFamily="34" charset="-128"/>
              </a:rPr>
              <a:t>+</a:t>
            </a:r>
            <a:endParaRPr lang="fr-FR" altLang="en-US" sz="2800" b="1">
              <a:ea typeface="ＭＳ Ｐゴシック" panose="020B0600070205080204" pitchFamily="34" charset="-128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7653338" y="1095375"/>
          <a:ext cx="879476" cy="1090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69"/>
                <a:gridCol w="219869"/>
                <a:gridCol w="219869"/>
                <a:gridCol w="219869"/>
              </a:tblGrid>
              <a:tr h="181769"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06" marB="22306"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659563" y="1095375"/>
          <a:ext cx="881060" cy="1090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65"/>
                <a:gridCol w="220265"/>
                <a:gridCol w="220265"/>
                <a:gridCol w="220265"/>
              </a:tblGrid>
              <a:tr h="181769"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06" marB="2230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06" marB="2230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06" marB="2230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06" marB="22306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06" marB="22306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06" marB="22306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06" marB="2230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06" marB="22306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06" marB="2230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06" marB="2230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06" marB="2230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06" marB="22306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06" marB="2230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06" marB="2230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06" marB="2230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06" marB="22306">
                    <a:noFill/>
                  </a:tcPr>
                </a:tc>
              </a:tr>
            </a:tbl>
          </a:graphicData>
        </a:graphic>
      </p:graphicFrame>
      <p:sp>
        <p:nvSpPr>
          <p:cNvPr id="30949" name="Left Brace 18"/>
          <p:cNvSpPr>
            <a:spLocks/>
          </p:cNvSpPr>
          <p:nvPr/>
        </p:nvSpPr>
        <p:spPr bwMode="auto">
          <a:xfrm>
            <a:off x="1042988" y="1306513"/>
            <a:ext cx="144462" cy="719137"/>
          </a:xfrm>
          <a:prstGeom prst="leftBrace">
            <a:avLst>
              <a:gd name="adj1" fmla="val 829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30950" name="Left Brace 20"/>
          <p:cNvSpPr>
            <a:spLocks/>
          </p:cNvSpPr>
          <p:nvPr/>
        </p:nvSpPr>
        <p:spPr bwMode="auto">
          <a:xfrm rot="-5400000">
            <a:off x="1500981" y="1799432"/>
            <a:ext cx="144463" cy="628650"/>
          </a:xfrm>
          <a:prstGeom prst="leftBrace">
            <a:avLst>
              <a:gd name="adj1" fmla="val 832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30951" name="TextBox 21"/>
          <p:cNvSpPr txBox="1">
            <a:spLocks noChangeArrowheads="1"/>
          </p:cNvSpPr>
          <p:nvPr/>
        </p:nvSpPr>
        <p:spPr bwMode="auto">
          <a:xfrm>
            <a:off x="831850" y="1465263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ea typeface="ＭＳ Ｐゴシック" panose="020B0600070205080204" pitchFamily="34" charset="-128"/>
              </a:rPr>
              <a:t>a</a:t>
            </a:r>
            <a:endParaRPr lang="fr-FR" altLang="en-US" sz="1400">
              <a:ea typeface="ＭＳ Ｐゴシック" panose="020B0600070205080204" pitchFamily="34" charset="-128"/>
            </a:endParaRPr>
          </a:p>
        </p:txBody>
      </p:sp>
      <p:sp>
        <p:nvSpPr>
          <p:cNvPr id="30952" name="TextBox 22"/>
          <p:cNvSpPr txBox="1">
            <a:spLocks noChangeArrowheads="1"/>
          </p:cNvSpPr>
          <p:nvPr/>
        </p:nvSpPr>
        <p:spPr bwMode="auto">
          <a:xfrm>
            <a:off x="1403350" y="2093913"/>
            <a:ext cx="274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ea typeface="ＭＳ Ｐゴシック" panose="020B0600070205080204" pitchFamily="34" charset="-128"/>
              </a:rPr>
              <a:t>s</a:t>
            </a:r>
            <a:endParaRPr lang="fr-FR" altLang="en-US" sz="1400">
              <a:ea typeface="ＭＳ Ｐゴシック" panose="020B0600070205080204" pitchFamily="34" charset="-128"/>
            </a:endParaRPr>
          </a:p>
        </p:txBody>
      </p:sp>
      <p:sp>
        <p:nvSpPr>
          <p:cNvPr id="30953" name="Left Brace 23"/>
          <p:cNvSpPr>
            <a:spLocks/>
          </p:cNvSpPr>
          <p:nvPr/>
        </p:nvSpPr>
        <p:spPr bwMode="auto">
          <a:xfrm rot="-5400000">
            <a:off x="2509837" y="1800226"/>
            <a:ext cx="144463" cy="627062"/>
          </a:xfrm>
          <a:prstGeom prst="leftBrace">
            <a:avLst>
              <a:gd name="adj1" fmla="val 8299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30954" name="TextBox 24"/>
          <p:cNvSpPr txBox="1">
            <a:spLocks noChangeArrowheads="1"/>
          </p:cNvSpPr>
          <p:nvPr/>
        </p:nvSpPr>
        <p:spPr bwMode="auto">
          <a:xfrm>
            <a:off x="2425700" y="2093913"/>
            <a:ext cx="274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ea typeface="ＭＳ Ｐゴシック" panose="020B0600070205080204" pitchFamily="34" charset="-128"/>
              </a:rPr>
              <a:t>s</a:t>
            </a:r>
            <a:endParaRPr lang="fr-FR" altLang="en-US" sz="1400">
              <a:ea typeface="ＭＳ Ｐゴシック" panose="020B0600070205080204" pitchFamily="34" charset="-128"/>
            </a:endParaRPr>
          </a:p>
        </p:txBody>
      </p:sp>
      <p:sp>
        <p:nvSpPr>
          <p:cNvPr id="30955" name="Left Brace 25"/>
          <p:cNvSpPr>
            <a:spLocks/>
          </p:cNvSpPr>
          <p:nvPr/>
        </p:nvSpPr>
        <p:spPr bwMode="auto">
          <a:xfrm rot="-5400000">
            <a:off x="4040981" y="1851819"/>
            <a:ext cx="144463" cy="485775"/>
          </a:xfrm>
          <a:prstGeom prst="leftBrace">
            <a:avLst>
              <a:gd name="adj1" fmla="val 8298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30956" name="TextBox 26"/>
          <p:cNvSpPr txBox="1">
            <a:spLocks noChangeArrowheads="1"/>
          </p:cNvSpPr>
          <p:nvPr/>
        </p:nvSpPr>
        <p:spPr bwMode="auto">
          <a:xfrm>
            <a:off x="3871913" y="2093913"/>
            <a:ext cx="433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ea typeface="ＭＳ Ｐゴシック" panose="020B0600070205080204" pitchFamily="34" charset="-128"/>
              </a:rPr>
              <a:t>s-1</a:t>
            </a:r>
            <a:endParaRPr lang="fr-FR" altLang="en-US" sz="1400">
              <a:ea typeface="ＭＳ Ｐゴシック" panose="020B0600070205080204" pitchFamily="34" charset="-128"/>
            </a:endParaRPr>
          </a:p>
        </p:txBody>
      </p:sp>
      <p:sp>
        <p:nvSpPr>
          <p:cNvPr id="30957" name="Left Brace 27"/>
          <p:cNvSpPr>
            <a:spLocks/>
          </p:cNvSpPr>
          <p:nvPr/>
        </p:nvSpPr>
        <p:spPr bwMode="auto">
          <a:xfrm rot="-5400000">
            <a:off x="5076031" y="1681957"/>
            <a:ext cx="144463" cy="863600"/>
          </a:xfrm>
          <a:prstGeom prst="leftBrace">
            <a:avLst>
              <a:gd name="adj1" fmla="val 830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30958" name="TextBox 28"/>
          <p:cNvSpPr txBox="1">
            <a:spLocks noChangeArrowheads="1"/>
          </p:cNvSpPr>
          <p:nvPr/>
        </p:nvSpPr>
        <p:spPr bwMode="auto">
          <a:xfrm>
            <a:off x="4862513" y="2114550"/>
            <a:ext cx="4778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ea typeface="ＭＳ Ｐゴシック" panose="020B0600070205080204" pitchFamily="34" charset="-128"/>
              </a:rPr>
              <a:t>s+1</a:t>
            </a:r>
            <a:endParaRPr lang="fr-FR" altLang="en-US" sz="1400">
              <a:ea typeface="ＭＳ Ｐゴシック" panose="020B0600070205080204" pitchFamily="34" charset="-128"/>
            </a:endParaRPr>
          </a:p>
        </p:txBody>
      </p:sp>
      <p:sp>
        <p:nvSpPr>
          <p:cNvPr id="30959" name="Left Brace 29"/>
          <p:cNvSpPr>
            <a:spLocks/>
          </p:cNvSpPr>
          <p:nvPr/>
        </p:nvSpPr>
        <p:spPr bwMode="auto">
          <a:xfrm>
            <a:off x="6489700" y="1295400"/>
            <a:ext cx="144463" cy="530225"/>
          </a:xfrm>
          <a:prstGeom prst="leftBrace">
            <a:avLst>
              <a:gd name="adj1" fmla="val 8309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30960" name="TextBox 30"/>
          <p:cNvSpPr txBox="1">
            <a:spLocks noChangeArrowheads="1"/>
          </p:cNvSpPr>
          <p:nvPr/>
        </p:nvSpPr>
        <p:spPr bwMode="auto">
          <a:xfrm>
            <a:off x="6180138" y="1293813"/>
            <a:ext cx="442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ea typeface="ＭＳ Ｐゴシック" panose="020B0600070205080204" pitchFamily="34" charset="-128"/>
              </a:rPr>
              <a:t>a-1</a:t>
            </a:r>
            <a:endParaRPr lang="fr-FR" altLang="en-US" sz="1400">
              <a:ea typeface="ＭＳ Ｐゴシック" panose="020B0600070205080204" pitchFamily="34" charset="-128"/>
            </a:endParaRPr>
          </a:p>
        </p:txBody>
      </p:sp>
      <p:sp>
        <p:nvSpPr>
          <p:cNvPr id="30961" name="Left Brace 31"/>
          <p:cNvSpPr>
            <a:spLocks/>
          </p:cNvSpPr>
          <p:nvPr/>
        </p:nvSpPr>
        <p:spPr bwMode="auto">
          <a:xfrm rot="10800000">
            <a:off x="8388350" y="1293813"/>
            <a:ext cx="144463" cy="892175"/>
          </a:xfrm>
          <a:prstGeom prst="leftBrace">
            <a:avLst>
              <a:gd name="adj1" fmla="val 8320"/>
              <a:gd name="adj2" fmla="val 53171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30962" name="TextBox 32"/>
          <p:cNvSpPr txBox="1">
            <a:spLocks noChangeArrowheads="1"/>
          </p:cNvSpPr>
          <p:nvPr/>
        </p:nvSpPr>
        <p:spPr bwMode="auto">
          <a:xfrm>
            <a:off x="8459788" y="1590675"/>
            <a:ext cx="487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ea typeface="ＭＳ Ｐゴシック" panose="020B0600070205080204" pitchFamily="34" charset="-128"/>
              </a:rPr>
              <a:t>a+1</a:t>
            </a:r>
            <a:endParaRPr lang="fr-FR" altLang="en-US" sz="1400">
              <a:ea typeface="ＭＳ Ｐゴシック" panose="020B0600070205080204" pitchFamily="34" charset="-128"/>
            </a:endParaRPr>
          </a:p>
        </p:txBody>
      </p:sp>
      <p:sp>
        <p:nvSpPr>
          <p:cNvPr id="44273" name="Rectangle 4"/>
          <p:cNvSpPr>
            <a:spLocks noChangeArrowheads="1"/>
          </p:cNvSpPr>
          <p:nvPr/>
        </p:nvSpPr>
        <p:spPr bwMode="auto">
          <a:xfrm>
            <a:off x="107950" y="44450"/>
            <a:ext cx="8964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C00000"/>
                </a:solidFill>
              </a:rPr>
              <a:t>(Super-)group theoretical origins of Y-   and  T-systems</a:t>
            </a:r>
            <a:endParaRPr lang="en-GB" altLang="en-US" sz="2400">
              <a:solidFill>
                <a:srgbClr val="C00000"/>
              </a:solidFill>
            </a:endParaRPr>
          </a:p>
        </p:txBody>
      </p:sp>
      <p:sp>
        <p:nvSpPr>
          <p:cNvPr id="30964" name="TextBox 34"/>
          <p:cNvSpPr txBox="1">
            <a:spLocks noChangeArrowheads="1"/>
          </p:cNvSpPr>
          <p:nvPr/>
        </p:nvSpPr>
        <p:spPr bwMode="auto">
          <a:xfrm>
            <a:off x="34925" y="765175"/>
            <a:ext cx="9231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000">
                <a:solidFill>
                  <a:srgbClr val="1014A4"/>
                </a:solidFill>
                <a:ea typeface="ＭＳ Ｐゴシック" panose="020B0600070205080204" pitchFamily="34" charset="-128"/>
              </a:rPr>
              <a:t> A curious property of </a:t>
            </a:r>
            <a:r>
              <a:rPr lang="en-US" altLang="en-US" sz="2000">
                <a:ea typeface="ＭＳ Ｐゴシック" panose="020B0600070205080204" pitchFamily="34" charset="-128"/>
              </a:rPr>
              <a:t>gl(N|M)</a:t>
            </a:r>
            <a:r>
              <a:rPr lang="en-US" altLang="en-US" sz="2000">
                <a:solidFill>
                  <a:srgbClr val="1014A4"/>
                </a:solidFill>
                <a:ea typeface="ＭＳ Ｐゴシック" panose="020B0600070205080204" pitchFamily="34" charset="-128"/>
              </a:rPr>
              <a:t> representations with rectangular Young tableaux:</a:t>
            </a:r>
            <a:endParaRPr lang="fr-FR" altLang="en-US" sz="2000">
              <a:solidFill>
                <a:srgbClr val="1014A4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0967" name="TextBox 82"/>
          <p:cNvSpPr txBox="1">
            <a:spLocks noChangeArrowheads="1"/>
          </p:cNvSpPr>
          <p:nvPr/>
        </p:nvSpPr>
        <p:spPr bwMode="auto">
          <a:xfrm>
            <a:off x="107950" y="2349500"/>
            <a:ext cx="4629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1014A4"/>
                </a:solidFill>
                <a:ea typeface="ＭＳ Ｐゴシック" panose="020B0600070205080204" pitchFamily="34" charset="-128"/>
              </a:rPr>
              <a:t> For characters – simplified </a:t>
            </a:r>
            <a:r>
              <a:rPr lang="en-US" altLang="en-US" sz="2000" dirty="0" err="1">
                <a:solidFill>
                  <a:srgbClr val="1014A4"/>
                </a:solidFill>
                <a:ea typeface="ＭＳ Ｐゴシック" panose="020B0600070205080204" pitchFamily="34" charset="-128"/>
              </a:rPr>
              <a:t>Hirota</a:t>
            </a:r>
            <a:r>
              <a:rPr lang="en-US" altLang="en-US" sz="2000" dirty="0">
                <a:solidFill>
                  <a:srgbClr val="1014A4"/>
                </a:solidFill>
                <a:ea typeface="ＭＳ Ｐゴシック" panose="020B0600070205080204" pitchFamily="34" charset="-128"/>
              </a:rPr>
              <a:t> eq.:</a:t>
            </a:r>
          </a:p>
        </p:txBody>
      </p:sp>
      <p:sp>
        <p:nvSpPr>
          <p:cNvPr id="120" name="Rectangle 27"/>
          <p:cNvSpPr>
            <a:spLocks noChangeArrowheads="1"/>
          </p:cNvSpPr>
          <p:nvPr/>
        </p:nvSpPr>
        <p:spPr bwMode="auto">
          <a:xfrm>
            <a:off x="7451725" y="3707482"/>
            <a:ext cx="1549400" cy="7381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50" b="1">
                <a:solidFill>
                  <a:srgbClr val="00CC00"/>
                </a:solidFill>
              </a:rPr>
              <a:t>Kwon</a:t>
            </a:r>
          </a:p>
          <a:p>
            <a:pPr>
              <a:defRPr/>
            </a:pPr>
            <a:r>
              <a:rPr lang="en-GB" sz="1050" b="1" err="1">
                <a:solidFill>
                  <a:srgbClr val="00CC00"/>
                </a:solidFill>
              </a:rPr>
              <a:t>Cheng,Lam,Zhang</a:t>
            </a:r>
            <a:endParaRPr lang="en-GB" sz="1050" b="1">
              <a:solidFill>
                <a:srgbClr val="00CC00"/>
              </a:solidFill>
            </a:endParaRPr>
          </a:p>
          <a:p>
            <a:pPr>
              <a:defRPr/>
            </a:pPr>
            <a:r>
              <a:rPr lang="en-GB" sz="1050" b="1" err="1">
                <a:solidFill>
                  <a:srgbClr val="00CC00"/>
                </a:solidFill>
              </a:rPr>
              <a:t>Gromov</a:t>
            </a:r>
            <a:r>
              <a:rPr lang="en-GB" sz="1050" b="1">
                <a:solidFill>
                  <a:srgbClr val="00CC00"/>
                </a:solidFill>
              </a:rPr>
              <a:t>, V.K., </a:t>
            </a:r>
            <a:r>
              <a:rPr lang="en-GB" sz="1050" b="1" err="1">
                <a:solidFill>
                  <a:srgbClr val="00CC00"/>
                </a:solidFill>
              </a:rPr>
              <a:t>Tsuboi</a:t>
            </a:r>
            <a:endParaRPr lang="en-GB" sz="1050" b="1">
              <a:solidFill>
                <a:srgbClr val="00CC00"/>
              </a:solidFill>
            </a:endParaRPr>
          </a:p>
          <a:p>
            <a:pPr>
              <a:defRPr/>
            </a:pPr>
            <a:r>
              <a:rPr lang="en-GB" sz="1050" b="1" err="1">
                <a:solidFill>
                  <a:srgbClr val="00CC00"/>
                </a:solidFill>
              </a:rPr>
              <a:t>Gunaydin</a:t>
            </a:r>
            <a:r>
              <a:rPr lang="en-GB" sz="1050" b="1">
                <a:solidFill>
                  <a:srgbClr val="00CC00"/>
                </a:solidFill>
              </a:rPr>
              <a:t>, </a:t>
            </a:r>
            <a:r>
              <a:rPr lang="en-GB" sz="1050" b="1" err="1">
                <a:solidFill>
                  <a:srgbClr val="00CC00"/>
                </a:solidFill>
              </a:rPr>
              <a:t>Volin</a:t>
            </a:r>
            <a:endParaRPr lang="en-GB" sz="1050" b="1">
              <a:solidFill>
                <a:srgbClr val="00CC00"/>
              </a:solidFill>
            </a:endParaRPr>
          </a:p>
        </p:txBody>
      </p:sp>
      <p:pic>
        <p:nvPicPr>
          <p:cNvPr id="74" name="Image 73" descr="tmp.bmp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538288"/>
            <a:ext cx="2540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Image 74" descr="tmp.bmp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1538288"/>
            <a:ext cx="2540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Image 75" descr="tmp.bmp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482725"/>
            <a:ext cx="25400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ZoneTexte 43"/>
          <p:cNvSpPr txBox="1">
            <a:spLocks noChangeArrowheads="1"/>
          </p:cNvSpPr>
          <p:nvPr/>
        </p:nvSpPr>
        <p:spPr bwMode="auto">
          <a:xfrm>
            <a:off x="107950" y="5313263"/>
            <a:ext cx="8653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buFont typeface="Wingdings" pitchFamily="2" charset="2"/>
              <a:buChar char="§"/>
              <a:defRPr/>
            </a:pPr>
            <a:r>
              <a:rPr lang="en-GB" dirty="0" smtClean="0">
                <a:solidFill>
                  <a:srgbClr val="1014A4"/>
                </a:solidFill>
              </a:rPr>
              <a:t>    Full quantum </a:t>
            </a:r>
            <a:r>
              <a:rPr lang="en-GB" dirty="0" err="1" smtClean="0">
                <a:solidFill>
                  <a:srgbClr val="0033CC"/>
                </a:solidFill>
              </a:rPr>
              <a:t>Hirota</a:t>
            </a:r>
            <a:r>
              <a:rPr lang="en-GB" dirty="0" smtClean="0">
                <a:solidFill>
                  <a:srgbClr val="0033CC"/>
                </a:solidFill>
              </a:rPr>
              <a:t> equation</a:t>
            </a:r>
            <a:r>
              <a:rPr lang="en-GB" dirty="0" smtClean="0">
                <a:solidFill>
                  <a:srgbClr val="FF0000"/>
                </a:solidFill>
              </a:rPr>
              <a:t>: </a:t>
            </a:r>
            <a:r>
              <a:rPr lang="en-GB" dirty="0" smtClean="0">
                <a:solidFill>
                  <a:srgbClr val="0033CC"/>
                </a:solidFill>
              </a:rPr>
              <a:t>extra variable – </a:t>
            </a:r>
            <a:r>
              <a:rPr lang="en-GB" dirty="0" smtClean="0">
                <a:solidFill>
                  <a:srgbClr val="FF0000"/>
                </a:solidFill>
              </a:rPr>
              <a:t>spectral parameter </a:t>
            </a:r>
          </a:p>
          <a:p>
            <a:pPr marL="342900" indent="-342900" algn="l">
              <a:buFont typeface="Wingdings" pitchFamily="2" charset="2"/>
              <a:buChar char="§"/>
              <a:defRPr/>
            </a:pPr>
            <a:r>
              <a:rPr lang="en-GB" dirty="0" smtClean="0">
                <a:solidFill>
                  <a:srgbClr val="1014A4"/>
                </a:solidFill>
              </a:rPr>
              <a:t>“Classical limit”:  eq. for characters as functions of classical </a:t>
            </a:r>
            <a:r>
              <a:rPr lang="en-GB" dirty="0" err="1" smtClean="0">
                <a:solidFill>
                  <a:srgbClr val="1014A4"/>
                </a:solidFill>
              </a:rPr>
              <a:t>monodromy</a:t>
            </a:r>
            <a:endParaRPr lang="fr-FR" dirty="0">
              <a:solidFill>
                <a:srgbClr val="1014A4"/>
              </a:solidFill>
            </a:endParaRPr>
          </a:p>
        </p:txBody>
      </p:sp>
      <p:sp>
        <p:nvSpPr>
          <p:cNvPr id="124" name="Rectangle 123"/>
          <p:cNvSpPr>
            <a:spLocks noChangeArrowheads="1"/>
          </p:cNvSpPr>
          <p:nvPr/>
        </p:nvSpPr>
        <p:spPr bwMode="auto">
          <a:xfrm>
            <a:off x="7124307" y="6437313"/>
            <a:ext cx="19224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000" b="1" dirty="0" err="1" smtClean="0">
                <a:solidFill>
                  <a:srgbClr val="00CC00"/>
                </a:solidFill>
              </a:rPr>
              <a:t>Gromov,V.K</a:t>
            </a:r>
            <a:r>
              <a:rPr lang="en-GB" altLang="en-US" sz="1000" b="1" dirty="0" smtClean="0">
                <a:solidFill>
                  <a:srgbClr val="00CC00"/>
                </a:solidFill>
              </a:rPr>
              <a:t>., </a:t>
            </a:r>
            <a:r>
              <a:rPr lang="en-GB" altLang="en-US" sz="1000" b="1" dirty="0" err="1">
                <a:solidFill>
                  <a:srgbClr val="00CC00"/>
                </a:solidFill>
              </a:rPr>
              <a:t>L</a:t>
            </a:r>
            <a:r>
              <a:rPr lang="en-GB" altLang="en-US" sz="1000" b="1" dirty="0" err="1" smtClean="0">
                <a:solidFill>
                  <a:srgbClr val="00CC00"/>
                </a:solidFill>
              </a:rPr>
              <a:t>eurentTsuboi</a:t>
            </a:r>
            <a:endParaRPr lang="en-GB" altLang="en-US" sz="1000" b="1" dirty="0">
              <a:solidFill>
                <a:srgbClr val="00CC00"/>
              </a:solidFill>
            </a:endParaRPr>
          </a:p>
        </p:txBody>
      </p:sp>
      <p:sp>
        <p:nvSpPr>
          <p:cNvPr id="126" name="正方形/長方形 4"/>
          <p:cNvSpPr/>
          <p:nvPr/>
        </p:nvSpPr>
        <p:spPr>
          <a:xfrm>
            <a:off x="3292475" y="6115050"/>
            <a:ext cx="153988" cy="2730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accent2"/>
              </a:solidFill>
            </a:endParaRPr>
          </a:p>
        </p:txBody>
      </p:sp>
      <p:cxnSp>
        <p:nvCxnSpPr>
          <p:cNvPr id="127" name="Connecteur droit 57"/>
          <p:cNvCxnSpPr>
            <a:cxnSpLocks noChangeShapeType="1"/>
          </p:cNvCxnSpPr>
          <p:nvPr/>
        </p:nvCxnSpPr>
        <p:spPr bwMode="auto">
          <a:xfrm>
            <a:off x="3063875" y="6021388"/>
            <a:ext cx="352425" cy="43973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8" name="Connecteur droit 58"/>
          <p:cNvCxnSpPr>
            <a:cxnSpLocks noChangeShapeType="1"/>
          </p:cNvCxnSpPr>
          <p:nvPr/>
        </p:nvCxnSpPr>
        <p:spPr bwMode="auto">
          <a:xfrm rot="5400000">
            <a:off x="2951957" y="6057106"/>
            <a:ext cx="500062" cy="4286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9" name="正方形/長方形 40"/>
          <p:cNvSpPr/>
          <p:nvPr/>
        </p:nvSpPr>
        <p:spPr>
          <a:xfrm>
            <a:off x="1774825" y="6083300"/>
            <a:ext cx="144463" cy="3540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accent2"/>
              </a:solidFill>
            </a:endParaRPr>
          </a:p>
        </p:txBody>
      </p:sp>
      <p:cxnSp>
        <p:nvCxnSpPr>
          <p:cNvPr id="130" name="Connecteur droit 50"/>
          <p:cNvCxnSpPr>
            <a:cxnSpLocks noChangeShapeType="1"/>
          </p:cNvCxnSpPr>
          <p:nvPr/>
        </p:nvCxnSpPr>
        <p:spPr bwMode="auto">
          <a:xfrm rot="16200000" flipH="1">
            <a:off x="1381126" y="6092825"/>
            <a:ext cx="571500" cy="4286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1" name="Connecteur droit 52"/>
          <p:cNvCxnSpPr>
            <a:cxnSpLocks noChangeShapeType="1"/>
          </p:cNvCxnSpPr>
          <p:nvPr/>
        </p:nvCxnSpPr>
        <p:spPr bwMode="auto">
          <a:xfrm rot="5400000">
            <a:off x="1416844" y="6128544"/>
            <a:ext cx="500063" cy="4286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" name="TextBox 8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07504" y="2721114"/>
            <a:ext cx="9011441" cy="707886"/>
          </a:xfrm>
          <a:prstGeom prst="rect">
            <a:avLst/>
          </a:prstGeom>
          <a:blipFill rotWithShape="0">
            <a:blip r:embed="rId9"/>
            <a:stretch>
              <a:fillRect l="-609" t="-3419" b="-1453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119" name="Rectangle 79"/>
          <p:cNvSpPr>
            <a:spLocks noChangeArrowheads="1"/>
          </p:cNvSpPr>
          <p:nvPr/>
        </p:nvSpPr>
        <p:spPr bwMode="auto">
          <a:xfrm>
            <a:off x="4324350" y="4964782"/>
            <a:ext cx="1071563" cy="214313"/>
          </a:xfrm>
          <a:prstGeom prst="rect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121" name="Rectangle 79"/>
          <p:cNvSpPr>
            <a:spLocks noChangeArrowheads="1"/>
          </p:cNvSpPr>
          <p:nvPr/>
        </p:nvSpPr>
        <p:spPr bwMode="auto">
          <a:xfrm>
            <a:off x="3246438" y="4964782"/>
            <a:ext cx="1077912" cy="214313"/>
          </a:xfrm>
          <a:prstGeom prst="rect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122" name="Rectangle 78"/>
          <p:cNvSpPr>
            <a:spLocks noChangeArrowheads="1"/>
          </p:cNvSpPr>
          <p:nvPr/>
        </p:nvSpPr>
        <p:spPr bwMode="auto">
          <a:xfrm>
            <a:off x="4316413" y="4086895"/>
            <a:ext cx="400050" cy="1071562"/>
          </a:xfrm>
          <a:prstGeom prst="rect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123" name="Rectangle 81"/>
          <p:cNvSpPr>
            <a:spLocks noChangeArrowheads="1"/>
          </p:cNvSpPr>
          <p:nvPr/>
        </p:nvSpPr>
        <p:spPr bwMode="auto">
          <a:xfrm>
            <a:off x="3895725" y="4309145"/>
            <a:ext cx="428625" cy="869950"/>
          </a:xfrm>
          <a:prstGeom prst="rect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133" name="Rectangle 79"/>
          <p:cNvSpPr>
            <a:spLocks noChangeArrowheads="1"/>
          </p:cNvSpPr>
          <p:nvPr/>
        </p:nvSpPr>
        <p:spPr bwMode="auto">
          <a:xfrm>
            <a:off x="3467100" y="4707607"/>
            <a:ext cx="857250" cy="471488"/>
          </a:xfrm>
          <a:prstGeom prst="rect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  <p:grpSp>
        <p:nvGrpSpPr>
          <p:cNvPr id="134" name="Groupe 133"/>
          <p:cNvGrpSpPr>
            <a:grpSpLocks/>
          </p:cNvGrpSpPr>
          <p:nvPr/>
        </p:nvGrpSpPr>
        <p:grpSpPr bwMode="auto">
          <a:xfrm>
            <a:off x="2268538" y="3316957"/>
            <a:ext cx="4279900" cy="2200275"/>
            <a:chOff x="2380091" y="2636912"/>
            <a:chExt cx="4280141" cy="2200250"/>
          </a:xfrm>
        </p:grpSpPr>
        <p:sp>
          <p:nvSpPr>
            <p:cNvPr id="44297" name="TextBox 142"/>
            <p:cNvSpPr txBox="1">
              <a:spLocks noChangeArrowheads="1"/>
            </p:cNvSpPr>
            <p:nvPr/>
          </p:nvSpPr>
          <p:spPr bwMode="auto">
            <a:xfrm>
              <a:off x="5652971" y="4437112"/>
              <a:ext cx="31273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1014A4"/>
                  </a:solidFill>
                  <a:ea typeface="ＭＳ Ｐゴシック" panose="020B0600070205080204" pitchFamily="34" charset="-128"/>
                </a:rPr>
                <a:t>s</a:t>
              </a:r>
            </a:p>
          </p:txBody>
        </p:sp>
        <p:grpSp>
          <p:nvGrpSpPr>
            <p:cNvPr id="44298" name="Groupe 135"/>
            <p:cNvGrpSpPr>
              <a:grpSpLocks/>
            </p:cNvGrpSpPr>
            <p:nvPr/>
          </p:nvGrpSpPr>
          <p:grpSpPr bwMode="auto">
            <a:xfrm>
              <a:off x="2380091" y="2636912"/>
              <a:ext cx="4280141" cy="1880893"/>
              <a:chOff x="2380091" y="2996952"/>
              <a:chExt cx="4280141" cy="1880893"/>
            </a:xfrm>
          </p:grpSpPr>
          <p:sp>
            <p:nvSpPr>
              <p:cNvPr id="137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0246" y="3666510"/>
                <a:ext cx="1719986" cy="338554"/>
              </a:xfrm>
              <a:prstGeom prst="rect">
                <a:avLst/>
              </a:prstGeom>
              <a:blipFill rotWithShape="0">
                <a:blip r:embed="rId10"/>
                <a:stretch>
                  <a:fillRect t="-5455" b="-23636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r>
                  <a:rPr lang="fr-FR">
                    <a:noFill/>
                  </a:rPr>
                  <a:t> </a:t>
                </a:r>
              </a:p>
            </p:txBody>
          </p:sp>
          <p:grpSp>
            <p:nvGrpSpPr>
              <p:cNvPr id="44300" name="Groupe 198"/>
              <p:cNvGrpSpPr>
                <a:grpSpLocks/>
              </p:cNvGrpSpPr>
              <p:nvPr/>
            </p:nvGrpSpPr>
            <p:grpSpPr bwMode="auto">
              <a:xfrm>
                <a:off x="2979618" y="3516461"/>
                <a:ext cx="2928937" cy="1331909"/>
                <a:chOff x="6072198" y="4929198"/>
                <a:chExt cx="2928926" cy="1331909"/>
              </a:xfrm>
            </p:grpSpPr>
            <p:sp>
              <p:nvSpPr>
                <p:cNvPr id="44314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7500958" y="6046791"/>
                  <a:ext cx="130333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315" name="Line 2"/>
                <p:cNvSpPr>
                  <a:spLocks noChangeShapeType="1"/>
                </p:cNvSpPr>
                <p:nvPr/>
              </p:nvSpPr>
              <p:spPr bwMode="auto">
                <a:xfrm flipV="1">
                  <a:off x="6072198" y="6261104"/>
                  <a:ext cx="2928926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4316" name="Line 3"/>
                <p:cNvSpPr>
                  <a:spLocks noChangeShapeType="1"/>
                </p:cNvSpPr>
                <p:nvPr/>
              </p:nvSpPr>
              <p:spPr bwMode="auto">
                <a:xfrm flipH="1" flipV="1">
                  <a:off x="7500957" y="4929198"/>
                  <a:ext cx="1587" cy="133190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4317" name="Line 11"/>
                <p:cNvSpPr>
                  <a:spLocks noChangeShapeType="1"/>
                </p:cNvSpPr>
                <p:nvPr/>
              </p:nvSpPr>
              <p:spPr bwMode="auto">
                <a:xfrm>
                  <a:off x="7715272" y="4975221"/>
                  <a:ext cx="0" cy="128588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318" name="Line 6"/>
                <p:cNvSpPr>
                  <a:spLocks noChangeShapeType="1"/>
                </p:cNvSpPr>
                <p:nvPr/>
              </p:nvSpPr>
              <p:spPr bwMode="auto">
                <a:xfrm flipH="1" flipV="1">
                  <a:off x="7929586" y="4975221"/>
                  <a:ext cx="0" cy="85725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319" name="Line 7"/>
                <p:cNvSpPr>
                  <a:spLocks noChangeShapeType="1"/>
                </p:cNvSpPr>
                <p:nvPr/>
              </p:nvSpPr>
              <p:spPr bwMode="auto">
                <a:xfrm rot="-60000">
                  <a:off x="7929689" y="5824575"/>
                  <a:ext cx="905470" cy="1966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320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7500957" y="5832477"/>
                  <a:ext cx="51751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321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6872491" y="5618162"/>
                  <a:ext cx="1057095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322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7500958" y="5429264"/>
                  <a:ext cx="4286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323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7500958" y="5189535"/>
                  <a:ext cx="4286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324" name="Line 30"/>
                <p:cNvSpPr>
                  <a:spLocks noChangeShapeType="1"/>
                </p:cNvSpPr>
                <p:nvPr/>
              </p:nvSpPr>
              <p:spPr bwMode="auto">
                <a:xfrm>
                  <a:off x="7929587" y="5832477"/>
                  <a:ext cx="0" cy="4286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325" name="Line 30"/>
                <p:cNvSpPr>
                  <a:spLocks noChangeShapeType="1"/>
                </p:cNvSpPr>
                <p:nvPr/>
              </p:nvSpPr>
              <p:spPr bwMode="auto">
                <a:xfrm>
                  <a:off x="8143901" y="5832477"/>
                  <a:ext cx="0" cy="4286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326" name="Line 30"/>
                <p:cNvSpPr>
                  <a:spLocks noChangeShapeType="1"/>
                </p:cNvSpPr>
                <p:nvPr/>
              </p:nvSpPr>
              <p:spPr bwMode="auto">
                <a:xfrm>
                  <a:off x="8358215" y="5832477"/>
                  <a:ext cx="0" cy="4286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327" name="Line 30"/>
                <p:cNvSpPr>
                  <a:spLocks noChangeShapeType="1"/>
                </p:cNvSpPr>
                <p:nvPr/>
              </p:nvSpPr>
              <p:spPr bwMode="auto">
                <a:xfrm>
                  <a:off x="8572529" y="5832477"/>
                  <a:ext cx="0" cy="4286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328" name="Line 30"/>
                <p:cNvSpPr>
                  <a:spLocks noChangeShapeType="1"/>
                </p:cNvSpPr>
                <p:nvPr/>
              </p:nvSpPr>
              <p:spPr bwMode="auto">
                <a:xfrm>
                  <a:off x="8786843" y="5832477"/>
                  <a:ext cx="0" cy="4286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329" name="Line 6"/>
                <p:cNvSpPr>
                  <a:spLocks noChangeShapeType="1"/>
                </p:cNvSpPr>
                <p:nvPr/>
              </p:nvSpPr>
              <p:spPr bwMode="auto">
                <a:xfrm flipH="1" flipV="1">
                  <a:off x="6872490" y="4950463"/>
                  <a:ext cx="0" cy="69778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330" name="Line 7"/>
                <p:cNvSpPr>
                  <a:spLocks noChangeShapeType="1"/>
                </p:cNvSpPr>
                <p:nvPr/>
              </p:nvSpPr>
              <p:spPr bwMode="auto">
                <a:xfrm>
                  <a:off x="6072198" y="5634233"/>
                  <a:ext cx="80029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331" name="Line 30"/>
                <p:cNvSpPr>
                  <a:spLocks noChangeShapeType="1"/>
                </p:cNvSpPr>
                <p:nvPr/>
              </p:nvSpPr>
              <p:spPr bwMode="auto">
                <a:xfrm flipH="1" flipV="1">
                  <a:off x="6155101" y="5832477"/>
                  <a:ext cx="1434749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332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6872490" y="5189536"/>
                  <a:ext cx="62847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333" name="Line 30"/>
                <p:cNvSpPr>
                  <a:spLocks noChangeShapeType="1"/>
                </p:cNvSpPr>
                <p:nvPr/>
              </p:nvSpPr>
              <p:spPr bwMode="auto">
                <a:xfrm>
                  <a:off x="7500959" y="5832478"/>
                  <a:ext cx="0" cy="4286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334" name="Line 11"/>
                <p:cNvSpPr>
                  <a:spLocks noChangeShapeType="1"/>
                </p:cNvSpPr>
                <p:nvPr/>
              </p:nvSpPr>
              <p:spPr bwMode="auto">
                <a:xfrm>
                  <a:off x="7286644" y="4975222"/>
                  <a:ext cx="0" cy="128588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335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6197620" y="6046792"/>
                  <a:ext cx="130333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44301" name="TextBox 142"/>
              <p:cNvSpPr txBox="1">
                <a:spLocks noChangeArrowheads="1"/>
              </p:cNvSpPr>
              <p:nvPr/>
            </p:nvSpPr>
            <p:spPr bwMode="auto">
              <a:xfrm>
                <a:off x="4388991" y="3388990"/>
                <a:ext cx="32702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1014A4"/>
                    </a:solidFill>
                    <a:ea typeface="ＭＳ Ｐゴシック" panose="020B0600070205080204" pitchFamily="34" charset="-128"/>
                  </a:rPr>
                  <a:t>a</a:t>
                </a:r>
              </a:p>
            </p:txBody>
          </p:sp>
          <p:sp>
            <p:nvSpPr>
              <p:cNvPr id="44302" name="Line 30"/>
              <p:cNvSpPr>
                <a:spLocks noChangeShapeType="1"/>
              </p:cNvSpPr>
              <p:nvPr/>
            </p:nvSpPr>
            <p:spPr bwMode="auto">
              <a:xfrm flipH="1">
                <a:off x="3779912" y="4015697"/>
                <a:ext cx="628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303" name="Line 30"/>
              <p:cNvSpPr>
                <a:spLocks noChangeShapeType="1"/>
              </p:cNvSpPr>
              <p:nvPr/>
            </p:nvSpPr>
            <p:spPr bwMode="auto">
              <a:xfrm>
                <a:off x="3779912" y="4221088"/>
                <a:ext cx="1" cy="6272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304" name="Line 30"/>
              <p:cNvSpPr>
                <a:spLocks noChangeShapeType="1"/>
              </p:cNvSpPr>
              <p:nvPr/>
            </p:nvSpPr>
            <p:spPr bwMode="auto">
              <a:xfrm>
                <a:off x="3574521" y="4221088"/>
                <a:ext cx="1" cy="6272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305" name="Line 30"/>
              <p:cNvSpPr>
                <a:spLocks noChangeShapeType="1"/>
              </p:cNvSpPr>
              <p:nvPr/>
            </p:nvSpPr>
            <p:spPr bwMode="auto">
              <a:xfrm>
                <a:off x="3358497" y="4250564"/>
                <a:ext cx="1" cy="6272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306" name="Line 30"/>
              <p:cNvSpPr>
                <a:spLocks noChangeShapeType="1"/>
              </p:cNvSpPr>
              <p:nvPr/>
            </p:nvSpPr>
            <p:spPr bwMode="auto">
              <a:xfrm>
                <a:off x="3171948" y="4235259"/>
                <a:ext cx="1" cy="6272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307" name="Line 11"/>
              <p:cNvSpPr>
                <a:spLocks noChangeShapeType="1"/>
              </p:cNvSpPr>
              <p:nvPr/>
            </p:nvSpPr>
            <p:spPr bwMode="auto">
              <a:xfrm>
                <a:off x="3995936" y="3573016"/>
                <a:ext cx="0" cy="12858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6" name="Double flèche verticale 145"/>
              <p:cNvSpPr/>
              <p:nvPr/>
            </p:nvSpPr>
            <p:spPr>
              <a:xfrm>
                <a:off x="5958517" y="4400286"/>
                <a:ext cx="125419" cy="465133"/>
              </a:xfrm>
              <a:prstGeom prst="upDownArrow">
                <a:avLst/>
              </a:prstGeom>
              <a:solidFill>
                <a:srgbClr val="00B0F0"/>
              </a:solidFill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fr-FR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47" name="Double flèche verticale 146"/>
              <p:cNvSpPr/>
              <p:nvPr/>
            </p:nvSpPr>
            <p:spPr>
              <a:xfrm>
                <a:off x="2718247" y="4251063"/>
                <a:ext cx="125420" cy="596893"/>
              </a:xfrm>
              <a:prstGeom prst="upDownArrow">
                <a:avLst/>
              </a:prstGeom>
              <a:solidFill>
                <a:srgbClr val="00B0F0"/>
              </a:solidFill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fr-FR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48" name="Double flèche horizontale 147"/>
              <p:cNvSpPr/>
              <p:nvPr/>
            </p:nvSpPr>
            <p:spPr>
              <a:xfrm>
                <a:off x="3780345" y="3301749"/>
                <a:ext cx="1079561" cy="126999"/>
              </a:xfrm>
              <a:prstGeom prst="leftRightArrow">
                <a:avLst/>
              </a:prstGeom>
              <a:solidFill>
                <a:srgbClr val="00B0F0"/>
              </a:solidFill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fr-FR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49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80136" y="2996952"/>
                <a:ext cx="422102" cy="33855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r>
                  <a:rPr lang="fr-FR">
                    <a:noFill/>
                  </a:rPr>
                  <a:t> </a:t>
                </a:r>
              </a:p>
            </p:txBody>
          </p:sp>
          <p:sp>
            <p:nvSpPr>
              <p:cNvPr id="150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88315" y="4447784"/>
                <a:ext cx="458972" cy="3385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r>
                  <a:rPr lang="fr-FR">
                    <a:noFill/>
                  </a:rPr>
                  <a:t> </a:t>
                </a:r>
              </a:p>
            </p:txBody>
          </p:sp>
          <p:sp>
            <p:nvSpPr>
              <p:cNvPr id="151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0091" y="4349174"/>
                <a:ext cx="463717" cy="33855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r>
                  <a:rPr lang="fr-FR">
                    <a:noFill/>
                  </a:rPr>
                  <a:t> </a:t>
                </a:r>
              </a:p>
            </p:txBody>
          </p:sp>
        </p:grpSp>
      </p:grpSp>
      <p:pic>
        <p:nvPicPr>
          <p:cNvPr id="87" name="Image 83" descr="tmp.bmp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231" y="2349500"/>
            <a:ext cx="35782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TextBox 82"/>
          <p:cNvSpPr txBox="1">
            <a:spLocks noChangeArrowheads="1"/>
          </p:cNvSpPr>
          <p:nvPr/>
        </p:nvSpPr>
        <p:spPr bwMode="auto">
          <a:xfrm>
            <a:off x="158874" y="6485334"/>
            <a:ext cx="69654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1014A4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 dirty="0" smtClean="0">
                <a:solidFill>
                  <a:srgbClr val="1014A4"/>
                </a:solidFill>
                <a:ea typeface="ＭＳ Ｐゴシック" panose="020B0600070205080204" pitchFamily="34" charset="-128"/>
              </a:rPr>
              <a:t>Can be solved in terms of Baxter’s Q functions:   Q-system</a:t>
            </a:r>
            <a:endParaRPr lang="en-US" altLang="en-US" sz="2000" dirty="0">
              <a:solidFill>
                <a:srgbClr val="1014A4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735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7" grpId="0"/>
      <p:bldP spid="30873" grpId="0"/>
      <p:bldP spid="30949" grpId="0" animBg="1"/>
      <p:bldP spid="30950" grpId="0" animBg="1"/>
      <p:bldP spid="30951" grpId="0"/>
      <p:bldP spid="30952" grpId="0"/>
      <p:bldP spid="30953" grpId="0" animBg="1"/>
      <p:bldP spid="30954" grpId="0"/>
      <p:bldP spid="30955" grpId="0" animBg="1"/>
      <p:bldP spid="30956" grpId="0"/>
      <p:bldP spid="30957" grpId="0" animBg="1"/>
      <p:bldP spid="30958" grpId="0"/>
      <p:bldP spid="30959" grpId="0" animBg="1"/>
      <p:bldP spid="30960" grpId="0"/>
      <p:bldP spid="30961" grpId="0" animBg="1"/>
      <p:bldP spid="30962" grpId="0"/>
      <p:bldP spid="30964" grpId="0"/>
      <p:bldP spid="30967" grpId="0"/>
      <p:bldP spid="120" grpId="0"/>
      <p:bldP spid="124" grpId="0"/>
      <p:bldP spid="126" grpId="0" animBg="1"/>
      <p:bldP spid="129" grpId="0" animBg="1"/>
      <p:bldP spid="119" grpId="0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33" grpId="0" animBg="1"/>
      <p:bldP spid="133" grpId="1" animBg="1"/>
      <p:bldP spid="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2400">
                <a:solidFill>
                  <a:srgbClr val="990000"/>
                </a:solidFill>
                <a:ea typeface="ＭＳ Ｐゴシック" panose="020B0600070205080204" pitchFamily="34" charset="-128"/>
              </a:rPr>
              <a:t>Y-system and Hirota eq.: discrete integrable dynamics</a:t>
            </a:r>
            <a:endParaRPr lang="en-GB" altLang="fr-FR" sz="400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39" name="Image 5" descr="texsstmp.bmp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2404742"/>
            <a:ext cx="2957513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Picture 8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811" y="2467530"/>
            <a:ext cx="81915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9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028" y="2449031"/>
            <a:ext cx="828675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0666" name="Groupe 59"/>
          <p:cNvGrpSpPr>
            <a:grpSpLocks/>
          </p:cNvGrpSpPr>
          <p:nvPr/>
        </p:nvGrpSpPr>
        <p:grpSpPr bwMode="auto">
          <a:xfrm>
            <a:off x="3078108" y="2478551"/>
            <a:ext cx="2919412" cy="1639888"/>
            <a:chOff x="311274" y="3467440"/>
            <a:chExt cx="3892706" cy="2186514"/>
          </a:xfrm>
        </p:grpSpPr>
        <p:grpSp>
          <p:nvGrpSpPr>
            <p:cNvPr id="70675" name="Groupe 8"/>
            <p:cNvGrpSpPr>
              <a:grpSpLocks/>
            </p:cNvGrpSpPr>
            <p:nvPr/>
          </p:nvGrpSpPr>
          <p:grpSpPr bwMode="auto">
            <a:xfrm>
              <a:off x="473380" y="3876376"/>
              <a:ext cx="3327627" cy="1295070"/>
              <a:chOff x="2831331" y="2982322"/>
              <a:chExt cx="2142793" cy="901898"/>
            </a:xfrm>
          </p:grpSpPr>
          <p:grpSp>
            <p:nvGrpSpPr>
              <p:cNvPr id="70678" name="Groupe 5"/>
              <p:cNvGrpSpPr>
                <a:grpSpLocks/>
              </p:cNvGrpSpPr>
              <p:nvPr/>
            </p:nvGrpSpPr>
            <p:grpSpPr bwMode="auto">
              <a:xfrm>
                <a:off x="2831331" y="2982322"/>
                <a:ext cx="2142793" cy="901898"/>
                <a:chOff x="2831331" y="2982322"/>
                <a:chExt cx="2142793" cy="901898"/>
              </a:xfrm>
            </p:grpSpPr>
            <p:sp>
              <p:nvSpPr>
                <p:cNvPr id="70683" name="Line 7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3500916" y="3698159"/>
                  <a:ext cx="0" cy="24612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684" name="Line 9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3779604" y="3685870"/>
                  <a:ext cx="0" cy="24612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685" name="Line 11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3269018" y="3677943"/>
                  <a:ext cx="24825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686" name="Line 12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4320044" y="3684731"/>
                  <a:ext cx="17624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687" name="Oval 15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4085796" y="3231230"/>
                  <a:ext cx="125994" cy="12745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fr-FR" sz="1500">
                    <a:solidFill>
                      <a:schemeClr val="bg1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70688" name="Line 16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4289125" y="3705637"/>
                  <a:ext cx="7325" cy="2285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689" name="Line 20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4025730" y="3698159"/>
                  <a:ext cx="0" cy="24612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690" name="Oval 15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2832063" y="3752519"/>
                  <a:ext cx="125994" cy="12745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fr-FR" sz="1500">
                    <a:solidFill>
                      <a:schemeClr val="bg1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70691" name="Oval 15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3056099" y="3748952"/>
                  <a:ext cx="125994" cy="12745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fr-FR" sz="1500">
                    <a:solidFill>
                      <a:schemeClr val="bg1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70692" name="Oval 15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3318980" y="3750000"/>
                  <a:ext cx="125994" cy="12745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fr-FR" sz="1500">
                    <a:solidFill>
                      <a:schemeClr val="bg1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70693" name="Oval 15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4087701" y="2981840"/>
                  <a:ext cx="125994" cy="12745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fr-FR" sz="1500">
                    <a:solidFill>
                      <a:schemeClr val="bg1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70694" name="Oval 15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4090468" y="3495919"/>
                  <a:ext cx="125994" cy="12745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fr-FR" sz="1500">
                    <a:solidFill>
                      <a:schemeClr val="bg1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70695" name="Oval 15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4344840" y="3749127"/>
                  <a:ext cx="125994" cy="12745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fr-FR" sz="1500">
                    <a:solidFill>
                      <a:schemeClr val="bg1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70696" name="Oval 15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4607126" y="3745560"/>
                  <a:ext cx="125994" cy="12745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fr-FR" sz="1500">
                    <a:solidFill>
                      <a:schemeClr val="bg1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70697" name="Oval 15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4847398" y="3746608"/>
                  <a:ext cx="125994" cy="12745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fr-FR" sz="1500">
                    <a:solidFill>
                      <a:schemeClr val="bg1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70698" name="Oval 15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3578411" y="2981590"/>
                  <a:ext cx="125994" cy="12745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fr-FR" sz="1500">
                    <a:solidFill>
                      <a:schemeClr val="bg1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70699" name="Oval 15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3581178" y="3495669"/>
                  <a:ext cx="125994" cy="12745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fr-FR" sz="1500">
                    <a:solidFill>
                      <a:schemeClr val="bg1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70700" name="Oval 15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3834101" y="3757494"/>
                  <a:ext cx="125994" cy="127458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fr-FR" sz="1500">
                    <a:solidFill>
                      <a:schemeClr val="bg1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70701" name="Oval 15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3573863" y="3245860"/>
                  <a:ext cx="125994" cy="12745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fr-FR" sz="1500">
                    <a:solidFill>
                      <a:schemeClr val="bg1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70702" name="Oval 15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3831849" y="3496353"/>
                  <a:ext cx="125994" cy="127458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fr-FR" sz="1500">
                    <a:solidFill>
                      <a:schemeClr val="bg1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70703" name="Oval 15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3833776" y="3241504"/>
                  <a:ext cx="125994" cy="127458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fr-FR" sz="1500">
                    <a:solidFill>
                      <a:schemeClr val="bg1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70704" name="Oval 15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3830707" y="2984982"/>
                  <a:ext cx="125994" cy="127458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fr-FR" sz="1500">
                    <a:solidFill>
                      <a:schemeClr val="bg1"/>
                    </a:solidFill>
                    <a:ea typeface="ＭＳ Ｐゴシック" panose="020B0600070205080204" pitchFamily="34" charset="-128"/>
                  </a:endParaRPr>
                </a:p>
              </p:txBody>
            </p:sp>
          </p:grpSp>
          <p:sp>
            <p:nvSpPr>
              <p:cNvPr id="47" name="Organigramme : Jonction de sommaire 46"/>
              <p:cNvSpPr>
                <a:spLocks noChangeAspect="1"/>
              </p:cNvSpPr>
              <p:nvPr/>
            </p:nvSpPr>
            <p:spPr>
              <a:xfrm>
                <a:off x="4332631" y="3483212"/>
                <a:ext cx="133580" cy="129718"/>
              </a:xfrm>
              <a:prstGeom prst="flowChartSummingJunction">
                <a:avLst/>
              </a:prstGeom>
              <a:solidFill>
                <a:schemeClr val="bg1"/>
              </a:solidFill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lIns="68580" tIns="34290" rIns="68580" bIns="34290"/>
              <a:lstStyle/>
              <a:p>
                <a:pPr>
                  <a:defRPr/>
                </a:pPr>
                <a:endParaRPr lang="fr-FR" sz="18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8" name="Organigramme : Jonction de sommaire 47"/>
              <p:cNvSpPr>
                <a:spLocks noChangeAspect="1"/>
              </p:cNvSpPr>
              <p:nvPr/>
            </p:nvSpPr>
            <p:spPr>
              <a:xfrm>
                <a:off x="4090006" y="3745595"/>
                <a:ext cx="134943" cy="129718"/>
              </a:xfrm>
              <a:prstGeom prst="flowChartSummingJunction">
                <a:avLst/>
              </a:prstGeom>
              <a:solidFill>
                <a:schemeClr val="bg1"/>
              </a:solidFill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lIns="68580" tIns="34290" rIns="68580" bIns="34290"/>
              <a:lstStyle/>
              <a:p>
                <a:pPr>
                  <a:defRPr/>
                </a:pPr>
                <a:endParaRPr lang="fr-FR" sz="18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9" name="Organigramme : Jonction de sommaire 48"/>
              <p:cNvSpPr>
                <a:spLocks noChangeAspect="1"/>
              </p:cNvSpPr>
              <p:nvPr/>
            </p:nvSpPr>
            <p:spPr>
              <a:xfrm>
                <a:off x="3566590" y="3745595"/>
                <a:ext cx="134943" cy="129718"/>
              </a:xfrm>
              <a:prstGeom prst="flowChartSummingJunction">
                <a:avLst/>
              </a:prstGeom>
              <a:solidFill>
                <a:schemeClr val="bg1"/>
              </a:solidFill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lIns="68580" tIns="34290" rIns="68580" bIns="34290"/>
              <a:lstStyle/>
              <a:p>
                <a:pPr>
                  <a:defRPr/>
                </a:pPr>
                <a:endParaRPr lang="fr-FR" sz="18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0" name="Organigramme : Jonction de sommaire 49"/>
              <p:cNvSpPr>
                <a:spLocks noChangeAspect="1"/>
              </p:cNvSpPr>
              <p:nvPr/>
            </p:nvSpPr>
            <p:spPr>
              <a:xfrm>
                <a:off x="3315787" y="3478789"/>
                <a:ext cx="133580" cy="129718"/>
              </a:xfrm>
              <a:prstGeom prst="flowChartSummingJunction">
                <a:avLst/>
              </a:prstGeom>
              <a:solidFill>
                <a:schemeClr val="bg1"/>
              </a:solidFill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lIns="68580" tIns="34290" rIns="68580" bIns="34290"/>
              <a:lstStyle/>
              <a:p>
                <a:pPr>
                  <a:defRPr/>
                </a:pPr>
                <a:endParaRPr lang="fr-FR" sz="1800">
                  <a:solidFill>
                    <a:schemeClr val="accent2"/>
                  </a:solidFill>
                </a:endParaRPr>
              </a:p>
            </p:txBody>
          </p:sp>
        </p:grpSp>
        <p:cxnSp>
          <p:nvCxnSpPr>
            <p:cNvPr id="70676" name="Connecteur droit avec flèche 63"/>
            <p:cNvCxnSpPr>
              <a:cxnSpLocks noChangeShapeType="1"/>
            </p:cNvCxnSpPr>
            <p:nvPr/>
          </p:nvCxnSpPr>
          <p:spPr bwMode="auto">
            <a:xfrm flipV="1">
              <a:off x="2123180" y="3467440"/>
              <a:ext cx="0" cy="2186514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677" name="Connecteur droit avec flèche 64"/>
            <p:cNvCxnSpPr>
              <a:cxnSpLocks noChangeShapeType="1"/>
            </p:cNvCxnSpPr>
            <p:nvPr/>
          </p:nvCxnSpPr>
          <p:spPr bwMode="auto">
            <a:xfrm>
              <a:off x="311274" y="5433349"/>
              <a:ext cx="3892706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3" name="Rectangle 72"/>
          <p:cNvSpPr/>
          <p:nvPr/>
        </p:nvSpPr>
        <p:spPr>
          <a:xfrm>
            <a:off x="8110538" y="2228530"/>
            <a:ext cx="147637" cy="10318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68580" tIns="34290" rIns="68580" bIns="34290"/>
          <a:lstStyle/>
          <a:p>
            <a:pPr>
              <a:defRPr/>
            </a:pPr>
            <a:endParaRPr lang="fr-FR" sz="1800">
              <a:solidFill>
                <a:schemeClr val="accent2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294313" y="4023992"/>
            <a:ext cx="147637" cy="1031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68580" tIns="34290" rIns="68580" bIns="34290"/>
          <a:lstStyle/>
          <a:p>
            <a:pPr>
              <a:defRPr/>
            </a:pPr>
            <a:endParaRPr lang="fr-FR" sz="1800">
              <a:solidFill>
                <a:schemeClr val="accent2"/>
              </a:solidFill>
            </a:endParaRPr>
          </a:p>
        </p:txBody>
      </p:sp>
      <p:sp>
        <p:nvSpPr>
          <p:cNvPr id="81" name="ZoneTexte 80"/>
          <p:cNvSpPr txBox="1">
            <a:spLocks noChangeArrowheads="1"/>
          </p:cNvSpPr>
          <p:nvPr/>
        </p:nvSpPr>
        <p:spPr bwMode="auto">
          <a:xfrm>
            <a:off x="440994" y="4365104"/>
            <a:ext cx="837485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sz="2000" dirty="0" smtClean="0">
                <a:solidFill>
                  <a:srgbClr val="1014A4"/>
                </a:solidFill>
              </a:rPr>
              <a:t> </a:t>
            </a:r>
            <a:r>
              <a:rPr lang="en-GB" altLang="en-US" sz="2000" dirty="0" err="1" smtClean="0">
                <a:solidFill>
                  <a:srgbClr val="1014A4"/>
                </a:solidFill>
              </a:rPr>
              <a:t>Hirota</a:t>
            </a:r>
            <a:r>
              <a:rPr lang="en-GB" altLang="en-US" sz="2000" dirty="0" smtClean="0">
                <a:solidFill>
                  <a:srgbClr val="1014A4"/>
                </a:solidFill>
              </a:rPr>
              <a:t> equation is a discrete integrable system </a:t>
            </a:r>
          </a:p>
          <a:p>
            <a:pPr marL="0" indent="0" algn="l" eaLnBrk="1" hangingPunct="1">
              <a:spcBef>
                <a:spcPct val="0"/>
              </a:spcBef>
              <a:buNone/>
            </a:pPr>
            <a:r>
              <a:rPr lang="en-GB" altLang="en-US" sz="2000" dirty="0" smtClean="0">
                <a:solidFill>
                  <a:srgbClr val="1014A4"/>
                </a:solidFill>
              </a:rPr>
              <a:t>     It can </a:t>
            </a:r>
            <a:r>
              <a:rPr lang="en-GB" altLang="en-US" sz="2000" dirty="0">
                <a:solidFill>
                  <a:srgbClr val="1014A4"/>
                </a:solidFill>
              </a:rPr>
              <a:t>be solved in terms of </a:t>
            </a:r>
            <a:r>
              <a:rPr lang="en-GB" altLang="en-US" sz="2000" dirty="0" err="1">
                <a:solidFill>
                  <a:srgbClr val="1014A4"/>
                </a:solidFill>
              </a:rPr>
              <a:t>Wronskians</a:t>
            </a:r>
            <a:r>
              <a:rPr lang="en-GB" altLang="en-US" sz="2000" dirty="0">
                <a:solidFill>
                  <a:srgbClr val="1014A4"/>
                </a:solidFill>
              </a:rPr>
              <a:t> (</a:t>
            </a:r>
            <a:r>
              <a:rPr lang="en-GB" altLang="en-US" sz="2000" dirty="0" err="1">
                <a:solidFill>
                  <a:srgbClr val="1014A4"/>
                </a:solidFill>
              </a:rPr>
              <a:t>det’s</a:t>
            </a:r>
            <a:r>
              <a:rPr lang="en-GB" altLang="en-US" sz="2000" dirty="0">
                <a:solidFill>
                  <a:srgbClr val="1014A4"/>
                </a:solidFill>
              </a:rPr>
              <a:t>) of </a:t>
            </a:r>
            <a:r>
              <a:rPr lang="en-GB" altLang="en-US" sz="2000" dirty="0" smtClean="0">
                <a:solidFill>
                  <a:srgbClr val="1014A4"/>
                </a:solidFill>
              </a:rPr>
              <a:t>Baxter’s Q-functions</a:t>
            </a:r>
            <a:endParaRPr lang="en-US" altLang="fr-FR" sz="2000" dirty="0" smtClean="0">
              <a:solidFill>
                <a:srgbClr val="1014A4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altLang="fr-FR" sz="2000" dirty="0" smtClean="0">
                <a:solidFill>
                  <a:srgbClr val="1014A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Example</a:t>
            </a:r>
            <a:r>
              <a:rPr lang="en-US" altLang="fr-FR" sz="2000" dirty="0">
                <a:solidFill>
                  <a:srgbClr val="1014A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 exact solution for right band of T-hook via two functions:</a:t>
            </a:r>
            <a:endParaRPr lang="en-US" altLang="fr-FR" sz="1800" dirty="0">
              <a:solidFill>
                <a:srgbClr val="1014A4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Organigramme : Entrée manuelle 2"/>
          <p:cNvSpPr/>
          <p:nvPr/>
        </p:nvSpPr>
        <p:spPr>
          <a:xfrm rot="16200000" flipH="1">
            <a:off x="5488057" y="2344417"/>
            <a:ext cx="582613" cy="2671763"/>
          </a:xfrm>
          <a:prstGeom prst="flowChartManualInput">
            <a:avLst/>
          </a:prstGeom>
          <a:solidFill>
            <a:srgbClr val="0000CC">
              <a:alpha val="18824"/>
            </a:srgbClr>
          </a:solidFill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fr-FR">
              <a:solidFill>
                <a:schemeClr val="accent2"/>
              </a:solidFill>
            </a:endParaRPr>
          </a:p>
        </p:txBody>
      </p:sp>
      <p:sp>
        <p:nvSpPr>
          <p:cNvPr id="53" name="Organigramme : Entrée manuelle 52"/>
          <p:cNvSpPr/>
          <p:nvPr/>
        </p:nvSpPr>
        <p:spPr>
          <a:xfrm rot="16200000" flipH="1" flipV="1">
            <a:off x="2763044" y="2307111"/>
            <a:ext cx="582613" cy="2746375"/>
          </a:xfrm>
          <a:prstGeom prst="flowChartManualInput">
            <a:avLst/>
          </a:prstGeom>
          <a:solidFill>
            <a:srgbClr val="0000CC">
              <a:alpha val="18824"/>
            </a:srgbClr>
          </a:solidFill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fr-FR">
              <a:solidFill>
                <a:schemeClr val="accent2"/>
              </a:solidFill>
            </a:endParaRPr>
          </a:p>
        </p:txBody>
      </p:sp>
      <p:sp>
        <p:nvSpPr>
          <p:cNvPr id="4" name="Organigramme : Connecteur page suivante 3"/>
          <p:cNvSpPr/>
          <p:nvPr/>
        </p:nvSpPr>
        <p:spPr>
          <a:xfrm>
            <a:off x="3843338" y="1340768"/>
            <a:ext cx="1155700" cy="2576861"/>
          </a:xfrm>
          <a:prstGeom prst="flowChartOffpageConnector">
            <a:avLst/>
          </a:prstGeom>
          <a:solidFill>
            <a:srgbClr val="0033CC">
              <a:alpha val="14118"/>
            </a:srgbClr>
          </a:solidFill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fr-FR">
              <a:solidFill>
                <a:schemeClr val="accent2"/>
              </a:solidFill>
            </a:endParaRPr>
          </a:p>
        </p:txBody>
      </p:sp>
      <p:pic>
        <p:nvPicPr>
          <p:cNvPr id="51" name="Содержимое 3" descr="sstmp.bmp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017" y="3457884"/>
            <a:ext cx="485368" cy="48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Рисунок 4" descr="sstmp.bmp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076" y="1414439"/>
            <a:ext cx="424218" cy="53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Содержимое 3" descr="sstmp.bmp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10" y="3446025"/>
            <a:ext cx="485368" cy="48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376" y="5466714"/>
            <a:ext cx="53594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6" name="ZoneTexte 55"/>
          <p:cNvSpPr txBox="1">
            <a:spLocks noChangeArrowheads="1"/>
          </p:cNvSpPr>
          <p:nvPr/>
        </p:nvSpPr>
        <p:spPr bwMode="auto">
          <a:xfrm>
            <a:off x="580541" y="732924"/>
            <a:ext cx="64915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sz="2000" dirty="0">
                <a:solidFill>
                  <a:srgbClr val="1014A4"/>
                </a:solidFill>
              </a:rPr>
              <a:t> </a:t>
            </a:r>
            <a:r>
              <a:rPr lang="en-GB" altLang="en-US" sz="2000" dirty="0" smtClean="0">
                <a:solidFill>
                  <a:srgbClr val="1014A4"/>
                </a:solidFill>
              </a:rPr>
              <a:t>Case of </a:t>
            </a:r>
            <a:r>
              <a:rPr lang="en-GB" altLang="en-US" sz="2000" dirty="0" err="1" smtClean="0">
                <a:solidFill>
                  <a:srgbClr val="1014A4"/>
                </a:solidFill>
              </a:rPr>
              <a:t>AdS</a:t>
            </a:r>
            <a:r>
              <a:rPr lang="en-GB" altLang="en-US" sz="2000" dirty="0" smtClean="0">
                <a:solidFill>
                  <a:srgbClr val="1014A4"/>
                </a:solidFill>
              </a:rPr>
              <a:t>/CFT:    </a:t>
            </a:r>
            <a:r>
              <a:rPr lang="en-GB" altLang="en-US" sz="2000" dirty="0" err="1" smtClean="0">
                <a:solidFill>
                  <a:srgbClr val="1014A4"/>
                </a:solidFill>
              </a:rPr>
              <a:t>gl</a:t>
            </a:r>
            <a:r>
              <a:rPr lang="en-GB" altLang="en-US" sz="2000" dirty="0" smtClean="0">
                <a:solidFill>
                  <a:srgbClr val="1014A4"/>
                </a:solidFill>
              </a:rPr>
              <a:t>(2,2|4) </a:t>
            </a:r>
            <a:r>
              <a:rPr lang="en-GB" altLang="en-US" sz="2000" dirty="0" err="1" smtClean="0">
                <a:solidFill>
                  <a:srgbClr val="1014A4"/>
                </a:solidFill>
              </a:rPr>
              <a:t>superconformal</a:t>
            </a:r>
            <a:r>
              <a:rPr lang="en-GB" altLang="en-US" sz="2000" dirty="0" smtClean="0">
                <a:solidFill>
                  <a:srgbClr val="1014A4"/>
                </a:solidFill>
              </a:rPr>
              <a:t> group </a:t>
            </a:r>
          </a:p>
        </p:txBody>
      </p:sp>
      <p:sp>
        <p:nvSpPr>
          <p:cNvPr id="57" name="ZoneTexte 56"/>
          <p:cNvSpPr txBox="1">
            <a:spLocks noChangeArrowheads="1"/>
          </p:cNvSpPr>
          <p:nvPr/>
        </p:nvSpPr>
        <p:spPr bwMode="auto">
          <a:xfrm>
            <a:off x="467544" y="5981218"/>
            <a:ext cx="8640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sz="2000" dirty="0">
                <a:solidFill>
                  <a:srgbClr val="1014A4"/>
                </a:solidFill>
              </a:rPr>
              <a:t> </a:t>
            </a:r>
            <a:r>
              <a:rPr lang="en-GB" altLang="en-US" sz="2000" dirty="0" smtClean="0">
                <a:solidFill>
                  <a:srgbClr val="1014A4"/>
                </a:solidFill>
              </a:rPr>
              <a:t>Complete solution described by Q-system – full set of 2</a:t>
            </a:r>
            <a:r>
              <a:rPr lang="en-GB" altLang="en-US" sz="2000" baseline="30000" dirty="0" smtClean="0">
                <a:solidFill>
                  <a:srgbClr val="1014A4"/>
                </a:solidFill>
              </a:rPr>
              <a:t>K+M</a:t>
            </a:r>
            <a:r>
              <a:rPr lang="en-GB" altLang="en-US" sz="2000" dirty="0" smtClean="0">
                <a:solidFill>
                  <a:srgbClr val="1014A4"/>
                </a:solidFill>
              </a:rPr>
              <a:t>   Q-functions</a:t>
            </a:r>
          </a:p>
          <a:p>
            <a:pPr algn="l" eaLnBrk="1" hangingPunct="1">
              <a:spcBef>
                <a:spcPct val="0"/>
              </a:spcBef>
            </a:pPr>
            <a:r>
              <a:rPr lang="en-GB" altLang="en-US" sz="2000" dirty="0">
                <a:solidFill>
                  <a:srgbClr val="1014A4"/>
                </a:solidFill>
              </a:rPr>
              <a:t> </a:t>
            </a:r>
            <a:r>
              <a:rPr lang="en-GB" altLang="en-US" sz="2000" dirty="0" smtClean="0">
                <a:solidFill>
                  <a:srgbClr val="1014A4"/>
                </a:solidFill>
              </a:rPr>
              <a:t>Q-system imposes strong conditions on analyticity of Q-functions</a:t>
            </a:r>
          </a:p>
        </p:txBody>
      </p:sp>
    </p:spTree>
    <p:extLst>
      <p:ext uri="{BB962C8B-B14F-4D97-AF65-F5344CB8AC3E}">
        <p14:creationId xmlns:p14="http://schemas.microsoft.com/office/powerpoint/2010/main" val="33089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3" grpId="0" animBg="1"/>
      <p:bldP spid="4" grpId="0" animBg="1"/>
      <p:bldP spid="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566"/>
  <p:tag name="BMPHEIGHT" val="36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T_{a,s}\left(u+\frac{i}{2}\right)\,T_{a,s}\left(u-\frac{i}{2}\right)=&#10;T_{a,s-1}\, T_{a,s+1}\,  +\,T_{a+1,s}\, T_{a-1,s}$$&#10;\end{document}"/>
  <p:tag name="TRANSPARENT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66"/>
  <p:tag name="BMPHEIGHT" val="1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Y_{a,s}\(u\)$$&#10;\end{document}&#10;"/>
  <p:tag name="TRANSPARENT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RANSPARENT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RANSPARENT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RANSPARENT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125"/>
  <p:tag name="BMPHEIGHT" val="350"/>
  <p:tag name="SOURCE" val="\documentclass{slides}\pagestyle{empty}&#10;&#10;\usepackage{amsmath,amsfonts,amsthm,graphicx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\def\bT{{\bf T}}&#10;\def\bP{{\bf P}}&#10;\def\wT{{\mathbb{T}}}&#10;\def\sT{{\mathscr T}}&#10;\def\DF{{\CF}}&#10;\def\cA{{\cal A}}&#10;    &#10;\begin{document}&#10;$$ T_{1,s}(u)=&#10; \bP_1(u+\frac{is}{2})\bP_2(u-\frac{is}{2})- \bP_1(u-\frac{is}{2})\bP_2(u+\frac{is}{2}) $$&#10;\end{document}"/>
  <p:tag name="TRANSPARENT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458"/>
  <p:tag name="BMPHEIGHT" val="300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lb{\left(}&#10;\def\rb{\right)}&#10;\def\[{\left[}&#10;\def\]{\right]}&#10;\def\lan{\langle}&#10;\def\ran{\rangle}&#10;\def\&lt;{\langle}&#10;\def\&gt;{\rangle}&#10;\def\Det{\rm Det~}&#10;\newcommand{\Qs}{{\mathsf Q}}&#10;\newcommand{\Qbs}{\overline{\mathsf Q}}&#10;\newcommand{\Qc}{{\mathcal Q}}&#10;\newcommand{\Qbc}{\overline{\mathcal Q}}&#10;\newcommand{\Ts}{{\mathsf T}}&#10;\newcommand{\Ds}{{\mathsf D}}&#10;\newcommand{\nn}{\nonumber}&#10;&#10;\newcommand{\jA}{{\hat 1}}&#10;\newcommand{\jB}{{\hat 2}}&#10;\newcommand{\jC}{{\hat 3}}&#10;\newcommand{\jD}{{\hat 4}}&#10;\newcommand{\ja}{{{1}}}&#10;\newcommand{\jb}{{{2}}}&#10;\newcommand{\jc}{{{3}}}&#10;\newcommand{\jd}{{{4}}}&#10;&#10;\def\sG{\,\slash\!\!\!\! G}&#10;\def\sH{\slash\!\!\!\! H}&#10;\def\pint{-\hskip-0.41cm \int}&#10;&#10;\begin{document}&#10;$$&#10;Q_{(l)}\equiv D^{-l}\left(DQ_{(1)}D\right)^{\wedge l}D^{-l}\,,\qquad D=e^{\frac{i}{2}\partial_u}&#10;$$&#10;\end{document}"/>
  <p:tag name="TRANSPARENT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0"/>
  <p:tag name="BMPHEIGHT" val="12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lb{\left(}&#10;\def\rb{\right)}&#10;\def\[{\left[}&#10;\def\]{\right]}&#10;\def\lan{\langle}&#10;\def\ran{\rangle}&#10;\def\&lt;{\langle}&#10;\def\&gt;{\rangle}&#10;\def\Det{\rm Det~}&#10;\newcommand{\Qs}{{\mathsf Q}}&#10;\newcommand{\Qbs}{\overline{\mathsf Q}}&#10;\newcommand{\Qc}{{\mathcal Q}}&#10;\newcommand{\Qbc}{\overline{\mathcal Q}}&#10;\newcommand{\Ts}{{\mathsf T}}&#10;\newcommand{\Ds}{{\mathsf D}}&#10;\newcommand{\nn}{\nonumber}&#10;&#10;\newcommand{\jA}{{\hat 1}}&#10;\newcommand{\jB}{{\hat 2}}&#10;\newcommand{\jC}{{\hat 3}}&#10;\newcommand{\jD}{{\hat 4}}&#10;\newcommand{\ja}{{{1}}}&#10;\newcommand{\jb}{{{2}}}&#10;\newcommand{\jc}{{{3}}}&#10;\newcommand{\jd}{{{4}}}&#10;&#10;\def\sG{\,\slash\!\!\!\! G}&#10;\def\sH{\slash\!\!\!\! H}&#10;\def\pint{-\hskip-0.41cm \int}&#10;&#10;\begin{document}&#10;$$&#10;l&#10;$$&#10;\end{document}"/>
  <p:tag name="TRANSPARENT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0"/>
  <p:tag name="BMPHEIGHT" val="12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lb{\left(}&#10;\def\rb{\right)}&#10;\def\[{\left[}&#10;\def\]{\right]}&#10;\def\lan{\langle}&#10;\def\ran{\rangle}&#10;\def\&lt;{\langle}&#10;\def\&gt;{\rangle}&#10;\def\Det{\rm Det~}&#10;\newcommand{\Qs}{{\mathsf Q}}&#10;\newcommand{\Qbs}{\overline{\mathsf Q}}&#10;\newcommand{\Qc}{{\mathcal Q}}&#10;\newcommand{\Qbc}{\overline{\mathcal Q}}&#10;\newcommand{\Ts}{{\mathsf T}}&#10;\newcommand{\Ds}{{\mathsf D}}&#10;\newcommand{\nn}{\nonumber}&#10;&#10;\newcommand{\jA}{{\hat 1}}&#10;\newcommand{\jB}{{\hat 2}}&#10;\newcommand{\jC}{{\hat 3}}&#10;\newcommand{\jD}{{\hat 4}}&#10;\newcommand{\ja}{{{1}}}&#10;\newcommand{\jb}{{{2}}}&#10;\newcommand{\jc}{{{3}}}&#10;\newcommand{\jd}{{{4}}}&#10;&#10;\def\sG{\,\slash\!\!\!\! G}&#10;\def\sH{\slash\!\!\!\! H}&#10;\def\pint{-\hskip-0.41cm \int}&#10;&#10;\begin{document}&#10;$$&#10;l&#10;$$&#10;\end{document}"/>
  <p:tag name="TRANSPARENT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875"/>
  <p:tag name="BMPHEIGHT" val="25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lb{\left(}&#10;\def\rb{\right)}&#10;\def\[{\left[}&#10;\def\]{\right]}&#10;\def\lan{\langle}&#10;\def\ran{\rangle}&#10;\def\&lt;{\langle}&#10;\def\&gt;{\rangle}&#10;\def\Det{\rm Det~}&#10;\newcommand{\Qs}{{\mathsf Q}}&#10;\newcommand{\Qbs}{\overline{\mathsf Q}}&#10;\newcommand{\Qc}{{\mathcal Q}}&#10;\newcommand{\Qbc}{\overline{\mathcal Q}}&#10;\newcommand{\Ts}{{\mathsf T}}&#10;\newcommand{\Ds}{{\mathsf D}}&#10;\newcommand{\nn}{\nonumber}&#10;&#10;\newcommand{\jA}{{\hat 1}}&#10;\newcommand{\jB}{{\hat 2}}&#10;\newcommand{\jC}{{\hat 3}}&#10;\newcommand{\jD}{{\hat 4}}&#10;\newcommand{\ja}{{{1}}}&#10;\newcommand{\jb}{{{2}}}&#10;\newcommand{\jc}{{{3}}}&#10;\newcommand{\jd}{{{4}}}&#10;&#10;\def\sG{\,\slash\!\!\!\! G}&#10;\def\sH{\slash\!\!\!\! H}&#10;\def\pint{-\hskip-0.41cm \int}&#10;&#10;\begin{document}&#10;$$&#10;Q_{(2)}=2 Q_{12}\, \xi_1\wedge\xi_2,\qquad Q_{12} =Q_1^+Q_2^--&#10; Q_1^-Q_2^+&#10;$$&#10;\end{document}"/>
  <p:tag name="TRANSPARENT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525"/>
  <p:tag name="BMPHEIGHT" val="341"/>
  <p:tag name="SOURCE" val="\documentclass{slides}\pagestyle{empty}&#10;&#10;\usepackage{amsmath,amsfonts,amsthm,graphicx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lb{\left(}&#10;\def\rb{\right)}&#10;\def\[{\left[}&#10;\def\]{\right]}&#10;\def\lan{\langle}&#10;\def\ran{\rangle}&#10;\def\&lt;{\langle}&#10;\def\&gt;{\rangle}&#10;\def\Det{\rm Det~}&#10;\newcommand{\Qs}{{\mathsf Q}}&#10;\newcommand{\Qbs}{\overline{\mathsf Q}}&#10;\newcommand{\Qc}{{\mathcal Q}}&#10;\newcommand{\Qbc}{\overline{\mathcal Q}}&#10;\newcommand{\Ts}{{\mathsf T}}&#10;\newcommand{\Ds}{{\mathsf D}}&#10;\newcommand{\nn}{\nonumber}&#10;\newcommand{\tQ}{{\tilde Q}}&#10;&#10;\newcommand{\jA}{{\hat 1}}&#10;\newcommand{\jB}{{\hat 2}}&#10;\newcommand{\jC}{{\hat 3}}&#10;\newcommand{\jD}{{\hat 4}}&#10;\newcommand{\ja}{{{1}}}&#10;\newcommand{\jb}{{{2}}}&#10;\newcommand{\jc}{{{3}}}&#10;\newcommand{\jd}{{{4}}}&#10;&#10;\def\sG{\,\slash\!\!\!\! G}&#10;\def\sH{\slash\!\!\!\! H}&#10;\def\pint{-\hskip-0.41cm \int}&#10;&#10;\begin{document}&#10;$$&#10;Q_{j_1,\dots,j_k}=\det_{1\le m,n\le k}\,\,Q_{j_m}^{[-1-k+2n]}&#10;$$&#10;\end{document}"/>
  <p:tag name="TRANSPARENT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08"/>
  <p:tag name="BMPHEIGHT" val="508"/>
  <p:tag name="SOURCE" val="\documentclass{slides}&#10;\pagestyle{empty}&#10;\usepackage{color}&#10;\begin{document}&#10;\begin{eqnarray*} &#10;e^{iL\,p_j}\prod_{k\ne j=1}^M \hat S(p_j,p_k)=I\!\!I&#10;\end{eqnarray*}&#10;\end{document} "/>
  <p:tag name="TRANSPARENT" val="Tru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66"/>
  <p:tag name="BMPHEIGHT" val="191"/>
  <p:tag name="SOURCE" val="\documentclass{slides}\pagestyle{empty}&#10;&#10;\newcommand{\diag}[1]{{\rm diag}(#1)}&#10;\newcommand{\neqa}{\nonumber\end{eqnarray}}&#10;\newcommand{\la}[1]{\label{#1}}&#10;\newcommand{\vrho}{\varrho}&#10;\newcommand{\vro}{\varrho}&#10;\renewcommand{\P}{{\cal P}}&#10;\newcommand{\p}{\partial}&#10;\newcommand{\pp}{{\rm p}}&#10;\newcommand{\noi}{\noindent}&#10;&#10;\newcommand{\palpha}{{\dot{\alpha}}}&#10;\newcommand{\pbeta}{{\dot{\beta}}}&#10;\newcommand{\pgamma}{{\dot{\gamma}}}&#10;\newcommand{\Tr}{{\rm Tr}}&#10;\newcommand{\B}{{\cal B}}&#10;\newcommand{\cv}{{\cal V}}&#10;\newcommand{\Det}{{\rm Det}}&#10;\newcommand{\half}{\frac{1}{2}}&#10;\newcommand{\hf}{\frac{1}{2}}&#10;\newcommand{\hs}{\frac{\sqrt{3}}{2}}&#10;\renewcommand{\d}{\partial}&#10;\renewcommand{\O}{{\cal O}}&#10;\newcommand{\Mfunction}[1]{#1}&#10;\newcommand{\&lt;}{{\langle}}&#10;\renewcommand{\&gt;}{{\rangle}}&#10;\newcommand{\D}{r_{12}}&#10;\newcommand{\A}{{\hat{A}}}&#10;\newcommand{\imag}{{i}}&#10;\newcommand{\cA}{{\cal A}}&#10;\newcommand{\cB}{{\cal B}}&#10;\newcommand{\cX}{{\cal X}}&#10;\newcommand{\cY}{{\cal Y}}&#10;\newcommand{\cZ}{{\cal Z}}&#10;\newcommand{\bv}{\overline{{\rm v}}}&#10;\newcommand{\Mphi}{\Phi}&#10;\renewcommand{\v}{{\rm v}}&#10;&#10;&#10;&#10;\newcommand{\re}{\relax{\rm I\kern-.18em R}}&#10;\newcommand{\qu}{{\rm I \! H}}&#10;\newcommand{\sh}{{\rm sh_{\half}}}&#10;\newcommand{\ch}{{\rm ch_{\half}}}&#10;\newcommand{\bsh}{\overline{\sh}}&#10;\newcommand{\bch}{\overline{\ch}}&#10;\newcommand{\bshd}{\overline{\mathrm{sh}}\,}&#10;\newcommand{\bchd}{\overline{\mathrm{ch}}\,}&#10;\newcommand{\shd}{\mathrm{sh}\,}&#10;\newcommand{\chd}{\mathrm{ch}\,}&#10;&#10;\def\su2{{SU(2)}}&#10;\def\cM{{\cal{M}}}&#10;\def\tr{{\rm tr~}}&#10;\def\m{{\rm m}}&#10;\def\s{{\rm s}}&#10;\def\r{{\rm r}}&#10;\def\one{{\bf 1}}&#10;\def\spi{{\hat\pi}}&#10;\def\schi{{\hat\chi}}&#10;\def\sd{{\hat d}}&#10;\def\sw{{\hat w}}&#10;&#10;%%%%%%%%%%%   Volodya's notations   %%%%%%%%%%%%%%%%%&#10;&#10;\def\eps{{\epsilon}}&#10;\def\o{{\omega}}&#10;\def\O{{\Omega}}&#10;\def\a{{\alpha}}&#10;\def\({\left(}&#10;\def\){\right)}&#10;\def\[{\left[}&#10;\def\]{\right]}&#10;&#10;\def\L{\Lambda}&#10;\def\l{\lambda}&#10;\def\e{\epsilon}&#10;\def\om{\omega}&#10;\def\s{\sigma}&#10;\def\a{\alpha}&#10;\def\b{\beta}&#10;\def\g{\gamma}&#10;\def\th{\theta}&#10;\def\de{\delta}&#10;\def\hde{\hat\delta}&#10;\def\tchi{\tilde\chi}&#10;\def\tg{\tilde g}&#10;&#10;&#10;\def\&lt;{\langle}&#10;\def\&gt;{\rangle}&#10;\def\Det{\rm Det~}&#10;\def\sdet{{\rm sdet}~}&#10;\def\cP{{\cal P}}&#10;\def\hD{\hat D}&#10;\def\sG{\,\slash\!\!\!\! G}&#10;\def\pint{-\hskip-0.41cm \int}&#10;\def\i2{\frac{i}{2}}&#10;&#10;&#10;%%%%%%%%%%%%%%%%%%%   OLD NOTATIONS  %%%%%%%%%%%%%%%%%%&#10;&#10;\def\lan{\langle}&#10;\def\ran{\rangle}&#10;\def\&lt;{\langle}&#10;\def\&gt;{\rangle}&#10;\def\Det{\rm Det~}&#10;&#10;\def\sH{\slash\!\!\!\! H}&#10;\def\pint{-\hskip-0.41cm \int}&#10;&#10;\begin{document}&#10;$$&#10;\xi_{i_1}\wedge \xi_{i_2}\wedge\dots\wedge\xi_{i_l}$$&#10;\end{document}"/>
  <p:tag name="TRANSPARENT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350"/>
  <p:tag name="BMPHEIGHT" val="26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lb{\left(}&#10;\def\rb{\right)}&#10;\def\[{\left[}&#10;\def\]{\right]}&#10;\def\lan{\langle}&#10;\def\ran{\rangle}&#10;\def\&lt;{\langle}&#10;\def\&gt;{\rangle}&#10;\def\Det{\rm Det~}&#10;\newcommand{\Qs}{{\mathsf Q}}&#10;\newcommand{\Qbs}{\overline{\mathsf Q}}&#10;\newcommand{\Qc}{{\mathcal Q}}&#10;\newcommand{\Qbc}{\overline{\mathcal Q}}&#10;\newcommand{\Ts}{{\mathsf T}}&#10;\newcommand{\Ds}{{\mathsf D}}&#10;\newcommand{\nn}{\nonumber}&#10;&#10;\newcommand{\jA}{{\hat 1}}&#10;\newcommand{\jB}{{\hat 2}}&#10;\newcommand{\jC}{{\hat 3}}&#10;\newcommand{\jD}{{\hat 4}}&#10;\newcommand{\ja}{{{1}}}&#10;\newcommand{\jb}{{{2}}}&#10;\newcommand{\jc}{{{3}}}&#10;\newcommand{\jd}{{{4}}}&#10;&#10;\def\sG{\,\slash\!\!\!\! G}&#10;\def\sH{\slash\!\!\!\! H}&#10;\def\pint{-\hskip-0.41cm \int}&#10;&#10;\begin{document}&#10;$$&#10;Q_{I}Q_{I,i,j}=Q_{I,i}^+Q_{I,j}^--&#10; Q_{I,i}^-Q_{I,j}^+&#10;$$&#10;\end{document}"/>
  <p:tag name="TRANSPARENT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608"/>
  <p:tag name="BMPHEIGHT" val="258"/>
  <p:tag name="SOURCE" val="\documentclass{slides}\pagestyle{empty}&#10;&#10;\usepackage{amsmath,amsfonts,amsthm,graphicx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lb{\left(}&#10;\def\rb{\right)}&#10;\def\[{\left[}&#10;\def\]{\right]}&#10;\def\lan{\langle}&#10;\def\ran{\rangle}&#10;\def\&lt;{\langle}&#10;\def\&gt;{\rangle}&#10;\def\Det{\rm Det~}&#10;\newcommand{\Qs}{{\mathsf Q}}&#10;\newcommand{\Qbs}{\overline{\mathsf Q}}&#10;\newcommand{\Qc}{{\mathcal Q}}&#10;\newcommand{\Qbc}{\overline{\mathcal Q}}&#10;\newcommand{\Ts}{{\mathsf T}}&#10;\newcommand{\Ds}{{\mathsf D}}&#10;\newcommand{\nn}{\nonumber}&#10;\newcommand{\tQ}{{\tilde Q}}&#10;&#10;\newcommand{\jA}{{\hat 1}}&#10;\newcommand{\jB}{{\hat 2}}&#10;\newcommand{\jC}{{\hat 3}}&#10;\newcommand{\jD}{{\hat 4}}&#10;\newcommand{\ja}{{{1}}}&#10;\newcommand{\jb}{{{2}}}&#10;\newcommand{\jc}{{{3}}}&#10;\newcommand{\jd}{{{4}}}&#10;&#10;\def\sG{\,\slash\!\!\!\! G}&#10;\def\sH{\slash\!\!\!\! H}&#10;\def\pint{-\hskip-0.41cm \int}&#10;&#10;\begin{document}&#10;$$&#10;\{Q_{1}^{[n]},Q_{2}^{[n]},\dots,Q_{N}^{[n]}\},\qquad  n\in\ {\mathbb Z}&#10;$$&#10;\end{document}"/>
  <p:tag name="TRANSPARENT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933"/>
  <p:tag name="BMPHEIGHT" val="500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lb{\left(}&#10;\def\rb{\right)}&#10;\def\[{\left[}&#10;\def\]{\right]}&#10;\def\lan{\langle}&#10;\def\ran{\rangle}&#10;\def\&lt;{\langle}&#10;\def\&gt;{\rangle}&#10;\def\Det{\rm Det~}&#10;\newcommand{\Qs}{{\mathsf Q}}&#10;\newcommand{\Qbs}{\overline{\mathsf Q}}&#10;\newcommand{\Qc}{{\mathcal Q}}&#10;\newcommand{\Qbc}{\overline{\mathcal Q}}&#10;\newcommand{\Ts}{{\mathsf T}}&#10;\newcommand{\Ds}{{\mathsf D}}&#10;\newcommand{\nn}{\nonumber}&#10;\newcommand{\tQ}{{\tilde Q}}&#10;&#10;\newcommand{\jA}{{\hat 1}}&#10;\newcommand{\jB}{{\hat 2}}&#10;\newcommand{\jC}{{\hat 3}}&#10;\newcommand{\jD}{{\hat 4}}&#10;\newcommand{\ja}{{{1}}}&#10;\newcommand{\jb}{{{2}}}&#10;\newcommand{\jc}{{{3}}}&#10;\newcommand{\jd}{{{4}}}&#10;&#10;\def\sG{\,\slash\!\!\!\! G}&#10;\def\sH{\slash\!\!\!\! H}&#10;\def\pint{-\hskip-0.41cm \int}&#10;&#10;\begin{document}&#10;$$&#10;Q_{(1)}\equiv \sum_{j=1}^N Q_{j}(u)\xi^j,\qquad \{\xi^i,\xi^j\}=0&#10;$$&#10;\end{document}"/>
  <p:tag name="TRANSPARENT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925"/>
  <p:tag name="BMPHEIGHT" val="191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lb{\left(}&#10;\def\rb{\right)}&#10;\def\[{\left[}&#10;\def\]{\right]}&#10;\def\lan{\langle}&#10;\def\ran{\rangle}&#10;\def\&lt;{\langle}&#10;\def\&gt;{\rangle}&#10;\def\Det{\rm Det~}&#10;\newcommand{\Qs}{{\mathsf Q}}&#10;\newcommand{\Qbs}{\overline{\mathsf Q}}&#10;\newcommand{\Qc}{{\mathcal Q}}&#10;\newcommand{\Qbc}{\overline{\mathcal Q}}&#10;\newcommand{\Ts}{{\mathsf T}}&#10;\newcommand{\Ds}{{\mathsf D}}&#10;\newcommand{\nn}{\nonumber}&#10;\newcommand{\tQ}{{\tilde Q}}&#10;&#10;\newcommand{\jA}{{\hat 1}}&#10;\newcommand{\jB}{{\hat 2}}&#10;\newcommand{\jC}{{\hat 3}}&#10;\newcommand{\jD}{{\hat 4}}&#10;\newcommand{\ja}{{{1}}}&#10;\newcommand{\jb}{{{2}}}&#10;\newcommand{\jc}{{{3}}}&#10;\newcommand{\jd}{{{4}}}&#10;&#10;\def\sG{\,\slash\!\!\!\! G}&#10;\def\sH{\slash\!\!\!\! H}&#10;\def\pint{-\hskip-0.41cm \int}&#10;&#10;\begin{document}&#10;$$&#10;Q_{j}(u),\quad j=1,2,\dots,N&#10;$$&#10;\end{document}"/>
  <p:tag name="TRANSPARENT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75"/>
  <p:tag name="BMPHEIGHT" val="750"/>
  <p:tag name="SOURCE" val="\documentclass{slides}\pagestyle{empty}&#10;&#10;\usepackage{amsmath,amsfonts,amsthm,graphicx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lb{\left(}&#10;\def\rb{\right)}&#10;\def\[{\left[}&#10;\def\]{\right]}&#10;\def\lan{\langle}&#10;\def\ran{\rangle}&#10;\def\&lt;{\langle}&#10;\def\&gt;{\rangle}&#10;\def\Det{\rm Det~}&#10;\newcommand{\Qs}{{\mathsf Q}}&#10;\newcommand{\Qbs}{\overline{\mathsf Q}}&#10;\newcommand{\Qc}{{\mathcal Q}}&#10;\newcommand{\Qbc}{\overline{\mathcal Q}}&#10;\newcommand{\Ts}{{\mathsf T}}&#10;\newcommand{\Ds}{{\mathsf D}}&#10;\newcommand{\nn}{\nonumber}&#10;\newcommand{\tQ}{{\tilde Q}}&#10;&#10;\newcommand{\jA}{{\hat 1}}&#10;\newcommand{\jB}{{\hat 2}}&#10;\newcommand{\jC}{{\hat 3}}&#10;\newcommand{\jD}{{\hat 4}}&#10;\newcommand{\ja}{{{1}}}&#10;\newcommand{\jb}{{{2}}}&#10;\newcommand{\jc}{{{3}}}&#10;\newcommand{\jd}{{{4}}}&#10;&#10;\def\sG{\,\slash\!\!\!\! G}&#10;\def\sH{\slash\!\!\!\! H}&#10;\def\pint{-\hskip-0.41cm \int}&#10;&#10;\begin{document}&#10;\begin{eqnarray*}&#10;Q^{[n]}\equiv Q(u+\frac{i n}{2}) \\&#10;Q^{\pm}\equiv Q(u\pm\frac{i }{2}) &#10;\end{eqnarray*}&#10;\end{document}"/>
  <p:tag name="TRANSPARENT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483"/>
  <p:tag name="BMPHEIGHT" val="216"/>
  <p:tag name="SOURCE" val="\documentclass{slides}\pagestyle{empty}&#10;&#10;\usepackage{amsmath,amsfonts,amsthm,graphicx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lb{\left(}&#10;\def\rb{\right)}&#10;\def\[{\left[}&#10;\def\]{\right]}&#10;\def\lan{\langle}&#10;\def\ran{\rangle}&#10;\def\&lt;{\langle}&#10;\def\&gt;{\rangle}&#10;\def\Det{\rm Det~}&#10;\newcommand{\Qs}{{\mathsf Q}}&#10;\newcommand{\Qbs}{\overline{\mathsf Q}}&#10;\newcommand{\Qc}{{\mathcal Q}}&#10;\newcommand{\Qbc}{\overline{\mathcal Q}}&#10;\newcommand{\Ts}{{\mathsf T}}&#10;\newcommand{\Ds}{{\mathsf D}}&#10;\newcommand{\nn}{\nonumber}&#10;\newcommand{\tQ}{{\tilde Q}}&#10;&#10;\newcommand{\jA}{{\hat 1}}&#10;\newcommand{\jB}{{\hat 2}}&#10;\newcommand{\jC}{{\hat 3}}&#10;\newcommand{\jD}{{\hat 4}}&#10;\newcommand{\ja}{{{1}}}&#10;\newcommand{\jb}{{{2}}}&#10;\newcommand{\jc}{{{3}}}&#10;\newcommand{\jd}{{{4}}}&#10;&#10;\def\sG{\,\slash\!\!\!\! G}&#10;\def\sH{\slash\!\!\!\! H}&#10;\def\pint{-\hskip-0.41cm \int}&#10;&#10;\begin{document}&#10;$$&#10;Q_{I|J}\equiv \Qs_{I,F\backslash J}\,,\quad  I\in B,\,\,\, J\in F&#10;$$&#10;\end{document}"/>
  <p:tag name="TRANSPARENT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116"/>
  <p:tag name="BMPHEIGHT" val="283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lb{\left(}&#10;\def\rb{\right)}&#10;\def\[{\left[}&#10;\def\]{\right]}&#10;\def\lan{\langle}&#10;\def\ran{\rangle}&#10;\def\&lt;{\langle}&#10;\def\&gt;{\rangle}&#10;\def\Det{\rm Det~}&#10;\newcommand{\Qs}{{\mathsf Q}}&#10;\newcommand{\Qbs}{\overline{\mathsf Q}}&#10;\newcommand{\Qc}{{\mathcal Q}}&#10;\newcommand{\Qbc}{\overline{\mathcal Q}}&#10;\newcommand{\Ts}{{\mathsf T}}&#10;\newcommand{\Ds}{{\mathsf D}}&#10;\newcommand{\nn}{\nonumber}&#10;&#10;\newcommand{\jA}{{\hat 1}}&#10;\newcommand{\jB}{{\hat 2}}&#10;\newcommand{\jC}{{\hat 3}}&#10;\newcommand{\jD}{{\hat 4}}&#10;\newcommand{\ja}{{{1}}}&#10;\newcommand{\jb}{{{2}}}&#10;\newcommand{\jc}{{{3}}}&#10;\newcommand{\jd}{{{4}}}&#10;&#10;\def\sG{\,\slash\!\!\!\! G}&#10;\def\sH{\slash\!\!\!\! H}&#10;\def\pint{-\hskip-0.41cm \int}&#10;&#10;\begin{document}&#10;$$&#10;Q_{I|J,j}Q_{I,i|J}=Q_{I,i|J,j}^+Q_{I|J}^--&#10; Q_{I,i|J,j}^-Q_{I|J}^+&#10;$$&#10;\end{document}"/>
  <p:tag name="TRANSPARENT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200"/>
  <p:tag name="BMPHEIGHT" val="208"/>
  <p:tag name="SOURCE" val="\documentclass{slides}\pagestyle{empty}&#10;&#10;\usepackage{amsmath,amsfonts,amsthm,graphicx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lb{\left(}&#10;\def\rb{\right)}&#10;\def\[{\left[}&#10;\def\]{\right]}&#10;\def\lan{\langle}&#10;\def\ran{\rangle}&#10;\def\&lt;{\langle}&#10;\def\&gt;{\rangle}&#10;\def\Det{\rm Det~}&#10;\newcommand{\Qs}{{\mathsf Q}}&#10;\newcommand{\Qbs}{\overline{\mathsf Q}}&#10;\newcommand{\Qc}{{\mathcal Q}}&#10;\newcommand{\Qbc}{\overline{\mathcal Q}}&#10;\newcommand{\Ts}{{\mathsf T}}&#10;\newcommand{\Ds}{{\mathsf D}}&#10;\newcommand{\nn}{\nonumber}&#10;\newcommand{\tQ}{{\tilde Q}}&#10;&#10;\newcommand{\jA}{{\hat 1}}&#10;\newcommand{\jB}{{\hat 2}}&#10;\newcommand{\jC}{{\hat 3}}&#10;\newcommand{\jD}{{\hat 4}}&#10;\newcommand{\ja}{{{1}}}&#10;\newcommand{\jb}{{{2}}}&#10;\newcommand{\jc}{{{3}}}&#10;\newcommand{\jd}{{{4}}}&#10;&#10;\newcommand{\es}{\,\backslash\hskip-0.37cm 0}&#10;\def\sH{\slash\!\!\!\! H}&#10;\def\pint{-\hskip-0.41cm \int}&#10;&#10;\begin{document}&#10;$$&#10;Q_{j|\es}= \Qs_{j5678}\,,\quad j=1,2,3,4,\,\qquad   Q_{12|57}= \Qs_{1268}&#10;$$                                              &#10;\end{document}"/>
  <p:tag name="TRANSPARENT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675"/>
  <p:tag name="BMPHEIGHT" val="200"/>
  <p:tag name="SOURCE" val="\documentclass{slides}\pagestyle{empty}&#10;&#10;\usepackage{amsmath,amsfonts,amsthm,graphicx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lb{\left(}&#10;\def\rb{\right)}&#10;\def\[{\left[}&#10;\def\]{\right]}&#10;\def\lan{\langle}&#10;\def\ran{\rangle}&#10;\def\&lt;{\langle}&#10;\def\&gt;{\rangle}&#10;\def\Det{\rm Det~}&#10;\newcommand{\Qs}{{\mathsf Q}}&#10;\newcommand{\Qbs}{\overline{\mathsf Q}}&#10;\newcommand{\Qc}{{\mathcal Q}}&#10;\newcommand{\Qbc}{\overline{\mathcal Q}}&#10;\newcommand{\Ts}{{\mathsf T}}&#10;\newcommand{\Ds}{{\mathsf D}}&#10;\newcommand{\nn}{\nonumber}&#10;\newcommand{\tQ}{{\tilde Q}}&#10;&#10;\newcommand{\jA}{{\hat 1}}&#10;\newcommand{\jB}{{\hat 2}}&#10;\newcommand{\jC}{{\hat 3}}&#10;\newcommand{\jD}{{\hat 4}}&#10;\newcommand{\ja}{{{1}}}&#10;\newcommand{\jb}{{{2}}}&#10;\newcommand{\jc}{{{3}}}&#10;\newcommand{\jd}{{{4}}}&#10;&#10;\def\sG{\,\slash\!\!\!\! G}&#10;\def\sH{\slash\!\!\!\! H}&#10;\def\pint{-\hskip-0.41cm \int}&#10;\def\es{\backslash\hskip-0.40cm 0}&#10;&#10;\begin{document}&#10;$$&#10;\bar \es=\{B\}\cup\{F\},\qquad B=\{1,2,\dots,K\},\quad F=\{K+1,K+2,\dots,K+M\}&#10;$$&#10;\end{document}"/>
  <p:tag name="TRANSPARENT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991"/>
  <p:tag name="BMPHEIGHT" val="36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{\cal S}_{SYM}=\frac{1}{\lambda} \int d^4x\,{\rm Tr}\(F^2+({\cal D}\Phi)^2+ \bar\Psi{\cal D}\Psi +\bar\Psi\Phi\Psi+[\Phi,\Phi]^2\)$$&#10;\end{document}&#10;"/>
  <p:tag name="TRANSPARENT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875"/>
  <p:tag name="BMPHEIGHT" val="408"/>
  <p:tag name="SOURCE" val="\documentclass{slides}\pagestyle{empty}&#10;&#10;\usepackage{amsmath,amsfonts,amsthm,graphicx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lb{\left(}&#10;\def\rb{\right)}&#10;\def\[{\left[}&#10;\def\]{\right]}&#10;\def\lan{\langle}&#10;\def\ran{\rangle}&#10;\def\&lt;{\langle}&#10;\def\&gt;{\rangle}&#10;\def\Det{\rm Det~}&#10;\newcommand{\Qs}{{\mathsf Q}}&#10;\newcommand{\Qbs}{\overline{\mathsf Q}}&#10;\newcommand{\Qc}{{\mathcal Q}}&#10;\newcommand{\Qbc}{\overline{\mathcal Q}}&#10;\newcommand{\Ts}{{\mathsf T}}&#10;\newcommand{\Ds}{{\mathsf D}}&#10;\newcommand{\nn}{\nonumber}&#10;\newcommand{\tQ}{{\tilde Q}}&#10;\newcommand{\bP}{{\bf P}}&#10;\newcommand{\bQ}{{\bf Q}}&#10;&#10;&#10;\newcommand{\es}{\,\backslash\hskip-0.37cm 0}&#10;\def\sH{\slash\!\!\!\! H}&#10;\def\pint{-\hskip-0.41cm \int}&#10;&#10;\begin{document}&#10;$$&#10;Q_{(n|p)}=\sum_{\{b\}\in B}\sum_{\{f\}\in F} Q_{b_1,b_2,\dots,b_n|f_1,f_2,\dots,f_p}\,\cdot\, &#10;\xi^{b_1}\wedge\xi^{b_2}\wedge\dots\wedge\xi^{b_n}&#10;\wedge \xi^{f_1}\wedge \xi^{f_2}\wedge\dots\wedge \xi^{f_p}&#10;$$                                              &#10;\end{document}"/>
  <p:tag name="TRANSPARENT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733"/>
  <p:tag name="BMPHEIGHT" val="225"/>
  <p:tag name="SOURCE" val="\documentclass{slides}\pagestyle{empty}&#10;&#10;\usepackage{amsmath,amsfonts,amsthm,graphicx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lb{\left(}&#10;\def\rb{\right)}&#10;\def\[{\left[}&#10;\def\]{\right]}&#10;\def\lan{\langle}&#10;\def\ran{\rangle}&#10;\def\&lt;{\langle}&#10;\def\&gt;{\rangle}&#10;\def\Det{\rm Det~}&#10;\newcommand{\Qs}{{\mathsf Q}}&#10;\newcommand{\Qbs}{\overline{\mathsf Q}}&#10;\newcommand{\Qc}{{\mathcal Q}}&#10;\newcommand{\Qbc}{\overline{\mathcal Q}}&#10;\newcommand{\Ts}{{\mathsf T}}&#10;\newcommand{\Ds}{{\mathsf D}}&#10;\newcommand{\nn}{\nonumber}&#10;\newcommand{\tQ}{{\tilde Q}}&#10;&#10;\newcommand{\jA}{{\hat 1}}&#10;\newcommand{\jB}{{\hat 2}}&#10;\newcommand{\jC}{{\hat 3}}&#10;\newcommand{\jD}{{\hat 4}}&#10;\newcommand{\ja}{{{1}}}&#10;\newcommand{\jb}{{{2}}}&#10;\newcommand{\jc}{{{3}}}&#10;\newcommand{\jd}{{{4}}}&#10;&#10;\newcommand{\es}{\,\backslash\hskip-0.41cm 0}&#10;\def\sH{\slash\!\!\!\! H}&#10;\def\pint{-\hskip-0.41cm \int}&#10;&#10;\begin{document}&#10;$$&#10;\Qs_{j_1,\dots,j_k}\equiv \Qs_I\,,\qquad &#10; I=\{j_1,\dots,j_k\}\subset \bar \es=\{1,2,\dots,M+K\}  &#10;$$&#10;\end{document}"/>
  <p:tag name="TRANSPARENT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375"/>
  <p:tag name="BMPHEIGHT" val="208"/>
  <p:tag name="SOURCE" val="\documentclass{slides}\pagestyle{empty}&#10;&#10;\usepackage{amsmath,amsfonts,amsthm,graphicx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lb{\left(}&#10;\def\rb{\right)}&#10;\def\[{\left[}&#10;\def\]{\right]}&#10;\def\lan{\langle}&#10;\def\ran{\rangle}&#10;\def\&lt;{\langle}&#10;\def\&gt;{\rangle}&#10;\def\Det{\rm Det~}&#10;\newcommand{\Qs}{{\mathsf Q}}&#10;\newcommand{\Qbs}{\overline{\mathsf Q}}&#10;\newcommand{\Qc}{{\mathcal Q}}&#10;\newcommand{\Qbc}{\overline{\mathcal Q}}&#10;\newcommand{\Ts}{{\mathsf T}}&#10;\newcommand{\Ds}{{\mathsf D}}&#10;\newcommand{\nn}{\nonumber}&#10;\newcommand{\tQ}{{\tilde Q}}&#10;\newcommand{\bP}{{\bf P}}&#10;\newcommand{\bQ}{{\bf Q}}&#10;&#10;&#10;\newcommand{\es}{\,\backslash\hskip-0.37cm 0}&#10;\def\sH{\slash\!\!\!\! H}&#10;\def\pint{-\hskip-0.41cm \int}&#10;&#10;\begin{document}&#10;$$&#10;\bP_j\equiv Q_{j|\es},\qquad \bQ_j\equiv Q_{\es|j},\quad j=1,2,3,4.&#10;$$                                              &#10;\end{document}"/>
  <p:tag name="TRANSPARENT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83"/>
  <p:tag name="BMPHEIGHT" val="20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lb{\left(}&#10;\def\rb{\right)}&#10;\def\[{\left[}&#10;\def\]{\right]}&#10;\def\lan{\langle}&#10;\def\ran{\rangle}&#10;\def\&lt;{\langle}&#10;\def\&gt;{\rangle}&#10;\def\Det{\rm Det~}&#10;\newcommand{\Qs}{{\mathsf Q}}&#10;\newcommand{\Qbs}{\overline{\mathsf Q}}&#10;\newcommand{\Qc}{{\mathcal Q}}&#10;\newcommand{\Qbc}{\overline{\mathcal Q}}&#10;\newcommand{\Ts}{{\mathsf T}}&#10;\newcommand{\Ds}{{\mathsf D}}&#10;\newcommand{\nn}{\nonumber}&#10;\newcommand{\tQ}{{\tilde Q}}&#10;&#10;\newcommand{\jA}{{\hat 1}}&#10;\newcommand{\jB}{{\hat 2}}&#10;\newcommand{\jC}{{\hat 3}}&#10;\newcommand{\jD}{{\hat 4}}&#10;\newcommand{\ja}{{{1}}}&#10;\newcommand{\jb}{{{2}}}&#10;\newcommand{\jc}{{{3}}}&#10;\newcommand{\jd}{{{4}}}&#10;&#10;\def\sG{\,\slash\!\!\!\! G}&#10;\def\sH{\slash\!\!\!\! H}&#10;\def\pint{-\hskip-0.41cm \int}&#10;&#10;\begin{document}&#10;$$&#10;Q_{i|j}&#10;$$&#10;\end{document}"/>
  <p:tag name="TRANSPARENT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458"/>
  <p:tag name="BMPHEIGHT" val="283"/>
  <p:tag name="SOURCE" val="\documentclass{slides}\pagestyle{empty}&#10;&#10;\usepackage{amsmath,amsfonts,amsthm,graphicx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lb{\left(}&#10;\def\rb{\right)}&#10;\def\[{\left[}&#10;\def\]{\right]}&#10;\def\lan{\langle}&#10;\def\ran{\rangle}&#10;\def\&lt;{\langle}&#10;\def\&gt;{\rangle}&#10;\def\Det{\rm Det~}&#10;\newcommand{\Qs}{{\mathsf Q}}&#10;\newcommand{\Qbs}{\overline{\mathsf Q}}&#10;\newcommand{\Qc}{{\mathcal Q}}&#10;\newcommand{\Qbc}{\overline{\mathcal Q}}&#10;\newcommand{\Ts}{{\mathsf T}}&#10;\newcommand{\Ds}{{\mathsf D}}&#10;\newcommand{\nn}{\nonumber}&#10;\newcommand{\tQ}{{\tilde Q}}&#10;\newcommand{\bP}{{\bf P}}&#10;\newcommand{\bQ}{{\bf Q}}&#10;&#10;&#10;\newcommand{\es}{\,\backslash\hskip-0.37cm 0}&#10;\def\sH{\slash\!\!\!\! H}&#10;\def\pint{-\hskip-0.41cm \int}&#10;&#10;\begin{document}&#10;$$&#10; Q_{i|j}^+-Q_{i|j}^-= \bP_i\bQ_j &#10;$$                                              &#10;\end{document}"/>
  <p:tag name="TRANSPARENT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608"/>
  <p:tag name="BMPHEIGHT" val="450"/>
  <p:tag name="SOURCE" val="\documentclass{slides}\pagestyle{empty}&#10;&#10;\usepackage{amsmath,amsfonts,amsthm,graphicx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lb{\left(}&#10;\def\rb{\right)}&#10;\def\[{\left[}&#10;\def\]{\right]}&#10;\def\lan{\langle}&#10;\def\ran{\rangle}&#10;\def\&lt;{\langle}&#10;\def\&gt;{\rangle}&#10;\def\Det{\rm Det~}&#10;\newcommand{\Qs}{{\mathsf Q}}&#10;\newcommand{\Qbs}{\overline{\mathsf Q}}&#10;\newcommand{\Qc}{{\mathcal Q}}&#10;\newcommand{\Qbc}{\overline{\mathcal Q}}&#10;\newcommand{\Ts}{{\mathsf T}}&#10;\newcommand{\Ds}{{\mathsf D}}&#10;\newcommand{\nn}{\nonumber}&#10;\newcommand{\tQ}{{\tilde Q}}&#10;\newcommand{\bP}{{\bf P}}&#10;\newcommand{\bQ}{{\bf Q}}&#10;&#10;&#10;\newcommand{\es}{\,\backslash\hskip-0.37cm 0}&#10;\def\sH{\slash\!\!\!\! H}&#10;\def\pint{-\hskip-0.41cm \int}&#10;&#10;\begin{document}&#10;$$&#10; Q_{i|j}=-\sum_{n=1}^\infty \bP_i^{[2n-1]}\bQ_j^{[2n-1]}+(i-{\rm periodic})&#10;$$                                              &#10;\end{document}"/>
  <p:tag name="TRANSPARENT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666"/>
  <p:tag name="BMPHEIGHT" val="450"/>
  <p:tag name="SOURCE" val="\documentclass{slides}\pagestyle{empty}&#10;&#10;\usepackage{amsmath,amsfonts,amsthm,graphicx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lb{\left(}&#10;\def\rb{\right)}&#10;\def\[{\left[}&#10;\def\]{\right]}&#10;\def\lan{\langle}&#10;\def\ran{\rangle}&#10;\def\&lt;{\langle}&#10;\def\&gt;{\rangle}&#10;\def\Det{\rm Det~}&#10;\newcommand{\Qs}{{\mathsf Q}}&#10;\newcommand{\Qbs}{\overline{\mathsf Q}}&#10;\newcommand{\Qc}{{\mathcal Q}}&#10;\newcommand{\Qbc}{\overline{\mathcal Q}}&#10;\newcommand{\Ts}{{\mathsf T}}&#10;\newcommand{\Ds}{{\mathsf D}}&#10;\newcommand{\nn}{\nonumber}&#10;\newcommand{\tQ}{{\tilde Q}}&#10;\newcommand{\bP}{{\bf P}}&#10;\newcommand{\bQ}{{\bf Q}}&#10;&#10;&#10;\newcommand{\es}{\,\backslash\hskip-0.37cm 0}&#10;\def\sH{\slash\!\!\!\! H}&#10;\def\pint{-\hskip-0.41cm \int}&#10;&#10;\begin{document}&#10;$$&#10; Q_{i|j}=-\sum_{n=1}^\infty \bP_i^{[1-2n]}\bQ_j^{[1-2n]}+(i-{\rm periodic})'&#10;$$                                              &#10;\end{document}"/>
  <p:tag name="TRANSPARENT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83"/>
  <p:tag name="BMPHEIGHT" val="20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lb{\left(}&#10;\def\rb{\right)}&#10;\def\[{\left[}&#10;\def\]{\right]}&#10;\def\lan{\langle}&#10;\def\ran{\rangle}&#10;\def\&lt;{\langle}&#10;\def\&gt;{\rangle}&#10;\def\Det{\rm Det~}&#10;\newcommand{\Qs}{{\mathsf Q}}&#10;\newcommand{\Qbs}{\overline{\mathsf Q}}&#10;\newcommand{\Qc}{{\mathcal Q}}&#10;\newcommand{\Qbc}{\overline{\mathcal Q}}&#10;\newcommand{\Ts}{{\mathsf T}}&#10;\newcommand{\Ds}{{\mathsf D}}&#10;\newcommand{\nn}{\nonumber}&#10;\newcommand{\tQ}{{\tilde Q}}&#10;&#10;\newcommand{\jA}{{\hat 1}}&#10;\newcommand{\jB}{{\hat 2}}&#10;\newcommand{\jC}{{\hat 3}}&#10;\newcommand{\jD}{{\hat 4}}&#10;\newcommand{\ja}{{{1}}}&#10;\newcommand{\jb}{{{2}}}&#10;\newcommand{\jc}{{{3}}}&#10;\newcommand{\jd}{{{4}}}&#10;&#10;\def\sG{\,\slash\!\!\!\! G}&#10;\def\sH{\slash\!\!\!\! H}&#10;\def\pint{-\hskip-0.41cm \int}&#10;&#10;\begin{document}&#10;$$&#10;Q_{i|j}&#10;$$&#10;\end{document}"/>
  <p:tag name="TRANSPARENT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191"/>
  <p:tag name="BMPHEIGHT" val="800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lb{\left(}&#10;\def\rb{\right)}&#10;\def\[{\left[}&#10;\def\]{\right]}&#10;\def\lan{\langle}&#10;\def\ran{\rangle}&#10;\def\&lt;{\langle}&#10;\def\&gt;{\rangle}&#10;\def\Det{\rm Det~}&#10;\newcommand{\Qs}{{\mathsf Q}}&#10;\newcommand{\Qbs}{\overline{\mathsf Q}}&#10;\newcommand{\Qc}{{\mathcal Q}}&#10;\newcommand{\Qbc}{\overline{\mathcal Q}}&#10;\newcommand{\Ts}{{\mathsf T}}&#10;\newcommand{\Ds}{{\mathsf D}}&#10;\newcommand{\nn}{\nonumber}&#10;\newcommand{\tQ}{{\tilde Q}}&#10;&#10;\newcommand{\jA}{{\hat 1}}&#10;\newcommand{\jB}{{\hat 2}}&#10;\newcommand{\jC}{{\hat 3}}&#10;\newcommand{\jD}{{\hat 4}}&#10;\newcommand{\ja}{{{1}}}&#10;\newcommand{\jb}{{{2}}}&#10;\newcommand{\jc}{{{3}}}&#10;\newcommand{\jd}{{{4}}}&#10;&#10;\def\sG{\,\slash\!\!\!\! G}&#10;\def\sH{\slash\!\!\!\! H}&#10;\def\es{\,\backslash\hskip-0.37cm 0}&#10;&#10;\begin{document}&#10;\begin{eqnarray*}&#10;Q_{(n|n)}&amp;=&amp; \left(Q_{(1|1)}\right)^{\wedge n}\\&#10;Q_{(n|p)}&amp;=&amp; Q_{(p|p)}\wedge Q_{(n-p|\es)},\qquad  n\ge p \\&#10;Q_{(n|p)}&amp;=&amp; Q_{(p|p)}\wedge Q_{(\es|p-n)},\qquad  n\le p&#10;\end{eqnarray*}&#10;\end{document}"/>
  <p:tag name="TRANSPARENT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591"/>
  <p:tag name="BMPHEIGHT" val="541"/>
  <p:tag name="SOURCE" val="\documentclass{slides}\pagestyle{empty}&#10;&#10;\usepackage{amsmath,amsfonts,amsthm,graphicx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lb{\left(}&#10;\def\rb{\right)}&#10;\def\[{\left[}&#10;\def\]{\right]}&#10;\def\lan{\langle}&#10;\def\ran{\rangle}&#10;\def\&lt;{\langle}&#10;\def\&gt;{\rangle}&#10;\def\Det{\rm Det~}&#10;\newcommand{\Qs}{{\mathsf Q}}&#10;\newcommand{\Qbs}{\overline{\mathsf Q}}&#10;\newcommand{\Qc}{{\mathcal Q}}&#10;\newcommand{\Qbc}{\overline{\mathcal Q}}&#10;\newcommand{\Ts}{{\mathsf T}}&#10;\newcommand{\Ds}{{\mathsf D}}&#10;\newcommand{\nn}{\nonumber}&#10;\newcommand{\tQ}{{\tilde Q}}&#10;\newcommand{\bP}{{\bf P}}&#10;\newcommand{\bQ}{{\bf Q}}&#10;&#10;&#10;\newcommand{\es}{\,\backslash\hskip-0.37cm 0}&#10;\def\sH{\slash\!\!\!\! H}&#10;\def\pint{-\hskip-0.41cm \int}&#10;&#10;\begin{document}&#10;$$&#10;Q_{ij|\es}=\begin{vmatrix} Q_{i|\es}^+ &amp; Q_{j|\es}^+ \\&#10;Q_{i|\es}^- &amp; Q_{j|\es}^- \\&#10;\end{vmatrix},\qquad &#10;Q_{ij|kl}=\begin{vmatrix} Q_{i|k} &amp; Q_{i|l} \\&#10;Q_{j|k} &amp; Q_{j|l} \\&#10;\end{vmatrix}&#10;$$                                              &#10;\end{document}"/>
  <p:tag name="TRANSPARENT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208"/>
  <p:tag name="BMPHEIGHT" val="658"/>
  <p:tag name="SOURCE" val="\documentclass{slides}\pagestyle{empty}&#10;&#10;\newcommand{\diag}[1]{{\rm diag}(#1)}&#10;\newcommand{\neqa}{\nonumber\end{eqnarray}}&#10;\newcommand{\la}[1]{\label{#1}}&#10;\newcommand{\vrho}{\varrho}&#10;\newcommand{\vro}{\varrho}&#10;\renewcommand{\P}{{\cal P}}&#10;\newcommand{\p}{\partial}&#10;\newcommand{\pp}{{\rm p}}&#10;\newcommand{\noi}{\noindent}&#10;\newcommand{\nn}{\nonumber}&#10;&#10;\newcommand{\palpha}{{\dot{\alpha}}}&#10;\newcommand{\pbeta}{{\dot{\beta}}}&#10;\newcommand{\pgamma}{{\dot{\gamma}}}&#10;\newcommand{\Tr}{{\rm Tr}}&#10;\newcommand{\B}{{\cal B}}&#10;\newcommand{\cv}{{\cal V}}&#10;\newcommand{\Det}{{\rm Det}}&#10;\newcommand{\half}{\frac{1}{2}}&#10;\newcommand{\hf}{\frac{1}{2}}&#10;\newcommand{\hs}{\frac{\sqrt{3}}{2}}&#10;\renewcommand{\d}{\partial}&#10;\renewcommand{\O}{{\cal O}}&#10;\newcommand{\Mfunction}[1]{#1}&#10;\newcommand{\&lt;}{{\langle}}&#10;\renewcommand{\&gt;}{{\rangle}}&#10;\newcommand{\D}{r_{12}}&#10;\newcommand{\A}{{\hat{A}}}&#10;\newcommand{\imag}{{i}}&#10;\newcommand{\cA}{{\cal A}}&#10;\newcommand{\cB}{{\cal B}}&#10;\newcommand{\cX}{{\cal X}}&#10;\newcommand{\cY}{{\cal Y}}&#10;\newcommand{\cZ}{{\cal Z}}&#10;\newcommand{\bv}{\overline{{\rm v}}}&#10;\newcommand{\Mphi}{\Phi}&#10;\renewcommand{\v}{{\rm v}}&#10;&#10;&#10;&#10;\newcommand{\re}{\relax{\rm I\kern-.18em R}}&#10;\newcommand{\qu}{{\rm I \! H}}&#10;\newcommand{\sh}{{\rm sh_{\half}}}&#10;\newcommand{\ch}{{\rm ch_{\half}}}&#10;\newcommand{\bsh}{\overline{\sh}}&#10;\newcommand{\bch}{\overline{\ch}}&#10;\newcommand{\bshd}{\overline{\mathrm{sh}}\,}&#10;\newcommand{\bchd}{\overline{\mathrm{ch}}\,}&#10;\newcommand{\shd}{\mathrm{sh}\,}&#10;\newcommand{\chd}{\mathrm{ch}\,}&#10;&#10;\def\su2{{SU(2)}}&#10;\def\cM{{\cal{M}}}&#10;\def\tr{{\rm tr~}}&#10;\def\m{{\rm m}}&#10;\def\s{{\rm s}}&#10;\def\r{{\rm r}}&#10;\def\one{{\bf 1}}&#10;\def\spi{{\hat\pi}}&#10;\def\schi{{\hat\chi}}&#10;\def\sd{{\hat d}}&#10;\def\sw{{\hat w}}&#10;&#10;%%%%%%%%%%%   Volodya's notations   %%%%%%%%%%%%%%%%%&#10;&#10;\def\eps{{\epsilon}}&#10;\def\o{{\omega}}&#10;\def\O{{\Omega}}&#10;\def\a{{\alpha}}&#10;\def\({\left(}&#10;\def\){\right)}&#10;\def\[{\left[}&#10;\def\]{\right]}&#10;&#10;\def\L{\Lambda}&#10;\def\l{\lambda}&#10;\def\e{\epsilon}&#10;\def\om{\omega}&#10;\def\s{\sigma}&#10;\def\a{\alpha}&#10;\def\b{\beta}&#10;\def\g{\gamma}&#10;\def\th{\theta}&#10;\def\de{\delta}&#10;\def\hde{\hat\delta}&#10;\def\tchi{\tilde\chi}&#10;\def\tg{\tilde g}&#10;&#10;&#10;\def\&lt;{\langle}&#10;\def\&gt;{\rangle}&#10;\def\Det{\rm Det~}&#10;\def\sdet{{\rm sdet}~}&#10;\def\cP{{\cal P}}&#10;\def\hD{\hat D}&#10;\def\sG{\,\slash\!\!\!\! G}&#10;\def\pint{-\hskip-0.41cm \int}&#10;\def\i2{\frac{i}{2}}&#10;&#10;&#10;%%%%%%%%%%%%%%%%%%%   OLD NOTATIONS  %%%%%%%%%%%%%%%%%%&#10;&#10;\def\lan{\langle}&#10;\def\ran{\rangle}&#10;\def\&lt;{\langle}&#10;\def\&gt;{\rangle}&#10;\def\Det{\rm Det~}&#10;&#10;\def\sH{\slash\!\!\!\! H}&#10;\def\pint{-\hskip-0.41cm \int}&#10;&#10;\begin{document}&#10;\begin{eqnarray*}&#10; Y_{a,s}(u+\frac{i}{2})\, Y_{a,s}(u-\frac{i}{2})\,&#10;=\, \frac{\[1+Y_{a,s+1}\]\,\, \[1+Y_{a,s-1}\]}{\[1+\frac{1}{Y_{a+1,s}}\]\,\, \[1+\frac{1}{Y_{a-1,s}}\]} &#10;\end{eqnarray*}&#10;\end{document}"/>
  <p:tag name="TRANSPARENT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6"/>
  <p:tag name="BMPHEIGHT" val="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*$$&#10;\end{document}"/>
  <p:tag name="TRANSPARENT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41"/>
  <p:tag name="BMPHEIGHT" val="266"/>
  <p:tag name="SOURCE" val="\documentclass{slides}\pagestyle{empty}&#10;&#10;\usepackage{amsmath,amsfonts,amsthm,graphicx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lb{\left(}&#10;\def\rb{\right)}&#10;\def\[{\left[}&#10;\def\]{\right]}&#10;\def\lan{\langle}&#10;\def\ran{\rangle}&#10;\def\&lt;{\langle}&#10;\def\&gt;{\rangle}&#10;\def\Det{\rm Det~}&#10;\newcommand{\Qs}{{\mathsf Q}}&#10;\newcommand{\Qbs}{\overline{\mathsf Q}}&#10;\newcommand{\Qc}{{\mathcal Q}}&#10;\newcommand{\Qbc}{\overline{\mathcal Q}}&#10;\newcommand{\Ts}{{\mathsf T}}&#10;\newcommand{\Ds}{{\mathsf D}}&#10;\newcommand{\nn}{\nonumber}&#10;\newcommand{\tQ}{{\tilde Q}}&#10;\newcommand{\bP}{{\bf P}}&#10;\newcommand{\bQ}{{\bf Q}}&#10;&#10;&#10;\newcommand{\es}{\,\backslash\hskip-0.37cm 0}&#10;\def\sH{\slash\!\!\!\! H}&#10;\def\pint{-\hskip-0.41cm \int}&#10;&#10;\begin{document}&#10;$$&#10;Q^{\es|\es}=Q_{1234|1234}=1&#10;$$                                              &#10;\end{document}"/>
  <p:tag name="TRANSPARENT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83"/>
  <p:tag name="BMPHEIGHT" val="20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lb{\left(}&#10;\def\rb{\right)}&#10;\def\[{\left[}&#10;\def\]{\right]}&#10;\def\lan{\langle}&#10;\def\ran{\rangle}&#10;\def\&lt;{\langle}&#10;\def\&gt;{\rangle}&#10;\def\Det{\rm Det~}&#10;\newcommand{\Qs}{{\mathsf Q}}&#10;\newcommand{\Qbs}{\overline{\mathsf Q}}&#10;\newcommand{\Qc}{{\mathcal Q}}&#10;\newcommand{\Qbc}{\overline{\mathcal Q}}&#10;\newcommand{\Ts}{{\mathsf T}}&#10;\newcommand{\Ds}{{\mathsf D}}&#10;\newcommand{\nn}{\nonumber}&#10;\newcommand{\tQ}{{\tilde Q}}&#10;&#10;\newcommand{\jA}{{\hat 1}}&#10;\newcommand{\jB}{{\hat 2}}&#10;\newcommand{\jC}{{\hat 3}}&#10;\newcommand{\jD}{{\hat 4}}&#10;\newcommand{\ja}{{{1}}}&#10;\newcommand{\jb}{{{2}}}&#10;\newcommand{\jc}{{{3}}}&#10;\newcommand{\jd}{{{4}}}&#10;&#10;\def\sG{\,\slash\!\!\!\! G}&#10;\def\sH{\slash\!\!\!\! H}&#10;\def\pint{-\hskip-0.41cm \int}&#10;&#10;\begin{document}&#10;$$&#10;Q_{i|j}&#10;$$&#10;\end{document}"/>
  <p:tag name="TRANSPARENT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400"/>
  <p:tag name="BMPHEIGHT" val="266"/>
  <p:tag name="SOURCE" val="\documentclass{slides}\pagestyle{empty}&#10;&#10;\usepackage{amsmath,amsfonts,amsthm,graphicx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lb{\left(}&#10;\def\rb{\right)}&#10;\def\[{\left[}&#10;\def\]{\right]}&#10;\def\lan{\langle}&#10;\def\ran{\rangle}&#10;\def\&lt;{\langle}&#10;\def\&gt;{\rangle}&#10;\def\Det{\rm Det~}&#10;\newcommand{\Qs}{{\mathsf Q}}&#10;\newcommand{\Qbs}{\overline{\mathsf Q}}&#10;\newcommand{\Qc}{{\mathcal Q}}&#10;\newcommand{\Qbc}{\overline{\mathcal Q}}&#10;\newcommand{\Ts}{{\mathsf T}}&#10;\newcommand{\Ds}{{\mathsf D}}&#10;\newcommand{\nn}{\nonumber}&#10;\newcommand{\tQ}{{\tilde Q}}&#10;\newcommand{\bP}{{\bf P}}&#10;\newcommand{\bQ}{{\bf Q}}&#10;&#10;&#10;\newcommand{\es}{\,\backslash\hskip-0.37cm 0}&#10;\def\sH{\slash\!\!\!\! H}&#10;\def\pint{-\hskip-0.41cm \int}&#10;&#10;\begin{document}&#10;$$&#10;Q^{I|J}\equiv Q_{B\backslash I\,\,|\,\,F\backslash J}&#10;$$                                              &#10;\end{document}"/>
  <p:tag name="TRANSPARENT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00"/>
  <p:tag name="BMPHEIGHT" val="266"/>
  <p:tag name="SOURCE" val="\documentclass{slides}\pagestyle{empty}&#10;&#10;\usepackage{amsmath,amsfonts,amsthm,graphicx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lb{\left(}&#10;\def\rb{\right)}&#10;\def\[{\left[}&#10;\def\]{\right]}&#10;\def\lan{\langle}&#10;\def\ran{\rangle}&#10;\def\&lt;{\langle}&#10;\def\&gt;{\rangle}&#10;\def\Det{\rm Det~}&#10;\newcommand{\Qs}{{\mathsf Q}}&#10;\newcommand{\Qbs}{\overline{\mathsf Q}}&#10;\newcommand{\Qc}{{\mathcal Q}}&#10;\newcommand{\Qbc}{\overline{\mathcal Q}}&#10;\newcommand{\Ts}{{\mathsf T}}&#10;\newcommand{\Ds}{{\mathsf D}}&#10;\newcommand{\nn}{\nonumber}&#10;\newcommand{\tQ}{{\tilde Q}}&#10;\newcommand{\bP}{{\bf P}}&#10;\newcommand{\bQ}{{\bf Q}}&#10;&#10;&#10;\newcommand{\es}{\,\backslash\hskip-0.37cm 0}&#10;\def\sH{\slash\!\!\!\! H}&#10;\def\pint{-\hskip-0.41cm \int}&#10;&#10;\begin{document}&#10;$$&#10;Q^{1|134}=Q_{234|2}&#10;$$                                              &#10;\end{document}"/>
  <p:tag name="TRANSPARENT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33"/>
  <p:tag name="BMPHEIGHT" val="275"/>
  <p:tag name="SOURCE" val="\documentclass{slides}\pagestyle{empty}&#10;&#10;\usepackage{amsmath,amsfonts,amsthm,graphicx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lb{\left(}&#10;\def\rb{\right)}&#10;\def\[{\left[}&#10;\def\]{\right]}&#10;\def\lan{\langle}&#10;\def\ran{\rangle}&#10;\def\&lt;{\langle}&#10;\def\&gt;{\rangle}&#10;\def\Det{\rm Det~}&#10;\newcommand{\Qs}{{\mathsf Q}}&#10;\newcommand{\Qbs}{\overline{\mathsf Q}}&#10;\newcommand{\Qc}{{\mathcal Q}}&#10;\newcommand{\Qbc}{\overline{\mathcal Q}}&#10;\newcommand{\Ts}{{\mathsf T}}&#10;\newcommand{\Ds}{{\mathsf D}}&#10;\newcommand{\nn}{\nonumber}&#10;\newcommand{\tQ}{{\tilde Q}}&#10;\newcommand{\bP}{{\bf P}}&#10;\newcommand{\bQ}{{\bf Q}}&#10;&#10;&#10;\newcommand{\es}{\,\backslash\hskip-0.37cm 0}&#10;\def\sH{\slash\!\!\!\! H}&#10;\def\pint{-\hskip-0.41cm \int}&#10;&#10;\begin{document}&#10;$$&#10;\bQ_{j}=Q_{a|j}^\pm\, \bP^{a}&#10;$$                                              &#10;\end{document}"/>
  <p:tag name="TRANSPARENT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175"/>
  <p:tag name="BMPHEIGHT" val="275"/>
  <p:tag name="SOURCE" val="\documentclass{slides}\pagestyle{empty}&#10;&#10;\usepackage{amsmath,amsfonts,amsthm,graphicx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lb{\left(}&#10;\def\rb{\right)}&#10;\def\[{\left[}&#10;\def\]{\right]}&#10;\def\lan{\langle}&#10;\def\ran{\rangle}&#10;\def\&lt;{\langle}&#10;\def\&gt;{\rangle}&#10;\def\Det{\rm Det~}&#10;\newcommand{\Qs}{{\mathsf Q}}&#10;\newcommand{\Qbs}{\overline{\mathsf Q}}&#10;\newcommand{\Qc}{{\mathcal Q}}&#10;\newcommand{\Qbc}{\overline{\mathcal Q}}&#10;\newcommand{\Ts}{{\mathsf T}}&#10;\newcommand{\Ds}{{\mathsf D}}&#10;\newcommand{\nn}{\nonumber}&#10;\newcommand{\tQ}{{\tilde Q}}&#10;\newcommand{\bP}{{\bf P}}&#10;\newcommand{\bQ}{{\bf Q}}&#10;&#10;&#10;\newcommand{\es}{\,\backslash\hskip-0.37cm 0}&#10;\def\sH{\slash\!\!\!\! H}&#10;\def\pint{-\hskip-0.41cm \int}&#10;&#10;\begin{document}&#10;$$&#10;\bP_{a}=- Q_{a|j}^\pm\, \bQ^{j}&#10;$$                                              &#10;\end{document}"/>
  <p:tag name="TRANSPARENT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6"/>
  <p:tag name="BMPHEIGHT" val="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*$$&#10;\end{document}"/>
  <p:tag name="TRANSPARENT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491"/>
  <p:tag name="BMPHEIGHT" val="283"/>
  <p:tag name="SOURCE" val="\documentclass{slides}\pagestyle{empty}&#10;&#10;\usepackage{amsmath,amsfonts,amsthm,graphicx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lb{\left(}&#10;\def\rb{\right)}&#10;\def\[{\left[}&#10;\def\]{\right]}&#10;\def\lan{\langle}&#10;\def\ran{\rangle}&#10;\def\&lt;{\langle}&#10;\def\&gt;{\rangle}&#10;\def\Det{\rm Det~}&#10;\newcommand{\Qs}{{\mathsf Q}}&#10;\newcommand{\Qbs}{\overline{\mathsf Q}}&#10;\newcommand{\Qc}{{\mathcal Q}}&#10;\newcommand{\Qbc}{\overline{\mathcal Q}}&#10;\newcommand{\Ts}{{\mathsf T}}&#10;\newcommand{\Ds}{{\mathsf D}}&#10;\newcommand{\nn}{\nonumber}&#10;\newcommand{\tQ}{{\tilde Q}}&#10;\newcommand{\bP}{{\bf P}}&#10;\newcommand{\bQ}{{\bf Q}}&#10;&#10;&#10;\newcommand{\es}{\,\backslash\hskip-0.37cm 0}&#10;\def\sH{\slash\!\!\!\! H}&#10;\def\pint{-\hskip-0.41cm \int}&#10;&#10;\begin{document}&#10;$$&#10;Q_{1|\es}Q_{\es|2}=Q_{1|2}^+\, Q_{\es}^- - Q_{1|2}^-\, Q_{\es}^+&#10;$$                                              &#10;\end{document}"/>
  <p:tag name="TRANSPARENT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750"/>
  <p:tag name="BMPHEIGHT" val="283"/>
  <p:tag name="SOURCE" val="\documentclass{slides}\pagestyle{empty}&#10;&#10;\usepackage{amsmath,amsfonts,amsthm,graphicx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lb{\left(}&#10;\def\rb{\right)}&#10;\def\[{\left[}&#10;\def\]{\right]}&#10;\def\lan{\langle}&#10;\def\ran{\rangle}&#10;\def\&lt;{\langle}&#10;\def\&gt;{\rangle}&#10;\def\Det{\rm Det~}&#10;\newcommand{\Qs}{{\mathsf Q}}&#10;\newcommand{\Qbs}{\overline{\mathsf Q}}&#10;\newcommand{\Qc}{{\mathcal Q}}&#10;\newcommand{\Qbc}{\overline{\mathcal Q}}&#10;\newcommand{\Ts}{{\mathsf T}}&#10;\newcommand{\Ds}{{\mathsf D}}&#10;\newcommand{\nn}{\nonumber}&#10;\newcommand{\tQ}{{\tilde Q}}&#10;\newcommand{\bP}{{\bf P}}&#10;\newcommand{\bQ}{{\bf Q}}&#10;&#10;&#10;\newcommand{\es}{\,\backslash\hskip-0.37cm 0}&#10;\def\sH{\slash\!\!\!\! H}&#10;\def\pint{-\hskip-0.41cm \int}&#10;&#10;\begin{document}&#10;$$&#10;Q_{13|\es}Q_{1234|\es}=Q_{123|\es}^+\, Q_{134|\es}^- - Q_{123|\es}^-\, Q_{134|\es}^+&#10;$$                                              &#10;\end{document}"/>
  <p:tag name="TRANSPARENT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91"/>
  <p:tag name="BMPHEIGHT" val="166"/>
  <p:tag name="SOURCE" val="\documentclass{slides}\pagestyle{empty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{\cal O}(x)&#10;$$&#10;\end{document}"/>
  <p:tag name="TRANSPARENT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683"/>
  <p:tag name="BMPHEIGHT" val="300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lb{\left(}&#10;\def\rb{\right)}&#10;\def\[{\left[}&#10;\def\]{\right]}&#10;\def\lan{\langle}&#10;\def\ran{\rangle}&#10;\def\&lt;{\langle}&#10;\def\&gt;{\rangle}&#10;\def\Det{\rm Det~}&#10;\newcommand{\Qs}{{\mathsf Q}}&#10;\newcommand{\Qbs}{\overline{\mathsf Q}}&#10;\newcommand{\Qc}{{\mathcal Q}}&#10;\newcommand{\Qbc}{\overline{\mathcal Q}}&#10;\newcommand{\Ts}{{\mathsf T}}&#10;\newcommand{\Ds}{{\mathsf D}}&#10;\newcommand{\nn}{\nonumber}&#10;&#10;\newcommand{\jA}{{\hat 1}}&#10;\newcommand{\jB}{{\hat 2}}&#10;\newcommand{\jC}{{\hat 3}}&#10;\newcommand{\jD}{{\hat 4}}&#10;\newcommand{\ja}{{{1}}}&#10;\newcommand{\jb}{{{2}}}&#10;\newcommand{\jc}{{{3}}}&#10;\newcommand{\jd}{{{4}}}&#10;&#10;\def\sG{\,\slash\!\!\!\! G}&#10;\def\sH{\slash\!\!\!\! H}&#10;\def\pint{-\hskip-0.41cm \int}&#10;&#10;\begin{document}&#10;$$&#10;T_{a,s}=Q_{(a)}^{[s]}\wedge \tilde Q_{(N-a)}^{[-s]}&#10;$$&#10;\end{document}"/>
  <p:tag name="TRANSPARENT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258"/>
  <p:tag name="BMPHEIGHT" val="26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lb{\left(}&#10;\def\rb{\right)}&#10;\def\[{\left[}&#10;\def\]{\right]}&#10;\def\lan{\langle}&#10;\def\ran{\rangle}&#10;\def\&lt;{\langle}&#10;\def\&gt;{\rangle}&#10;\def\Det{\rm Det~}&#10;\newcommand{\Qs}{{\mathsf Q}}&#10;\newcommand{\Qbs}{\overline{\mathsf Q}}&#10;\newcommand{\Qc}{{\mathcal Q}}&#10;\newcommand{\Qbc}{\overline{\mathcal Q}}&#10;\newcommand{\Ts}{{\mathsf T}}&#10;\newcommand{\Ds}{{\mathsf D}}&#10;\newcommand{\nn}{\nonumber}&#10;\newcommand{\tQ}{{\tilde Q}}&#10;&#10;\newcommand{\jA}{{\hat 1}}&#10;\newcommand{\jB}{{\hat 2}}&#10;\newcommand{\jC}{{\hat 3}}&#10;\newcommand{\jD}{{\hat 4}}&#10;\newcommand{\ja}{{{1}}}&#10;\newcommand{\jb}{{{2}}}&#10;\newcommand{\jc}{{{3}}}&#10;\newcommand{\jd}{{{4}}}&#10;&#10;\def\sG{\,\slash\!\!\!\! G}&#10;\def\sH{\slash\!\!\!\! H}&#10;\def\pint{-\hskip-0.41cm \int}&#10;&#10;\begin{document}&#10;$$&#10;\tQ(u)=Q^{[N]},\qquad\qquad \tQ_{(0)}=Q_{(0)}=1&#10;$$&#10;\end{document}"/>
  <p:tag name="TRANSPARENT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58"/>
  <p:tag name="BMPHEIGHT" val="20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lb{\left(}&#10;\def\rb{\right)}&#10;\def\[{\left[}&#10;\def\]{\right]}&#10;\def\lan{\langle}&#10;\def\ran{\rangle}&#10;\def\&lt;{\langle}&#10;\def\&gt;{\rangle}&#10;\def\Det{\rm Det~}&#10;\newcommand{\Qs}{{\mathsf Q}}&#10;\newcommand{\Qbs}{\overline{\mathsf Q}}&#10;\newcommand{\Qc}{{\mathcal Q}}&#10;\newcommand{\Qbc}{\overline{\mathcal Q}}&#10;\newcommand{\Ts}{{\mathsf T}}&#10;\newcommand{\Ds}{{\mathsf D}}&#10;\newcommand{\nn}{\nonumber}&#10;\newcommand{\tQ}{{\tilde Q}}&#10;&#10;\newcommand{\jA}{{\hat 1}}&#10;\newcommand{\jB}{{\hat 2}}&#10;\newcommand{\jC}{{\hat 3}}&#10;\newcommand{\jD}{{\hat 4}}&#10;\newcommand{\ja}{{{1}}}&#10;\newcommand{\jb}{{{2}}}&#10;\newcommand{\jc}{{{3}}}&#10;\newcommand{\jd}{{{4}}}&#10;&#10;\def\sG{\,\slash\!\!\!\! G}&#10;\def\sH{\slash\!\!\!\! H}&#10;\def\pint{-\hskip-0.41cm \int}&#10;&#10;\begin{document}&#10;$$&#10;Q_{j}(u),\,\,\tQ_{j}(u)&#10;$$&#10;\end{document}"/>
  <p:tag name="TRANSPARENT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741"/>
  <p:tag name="BMPHEIGHT" val="2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lb{\left(}&#10;\def\rb{\right)}&#10;\def\[{\left[}&#10;\def\]{\right]}&#10;\def\lan{\langle}&#10;\def\ran{\rangle}&#10;\def\&lt;{\langle}&#10;\def\&gt;{\rangle}&#10;\def\Det{\rm Det~}&#10;\newcommand{\Qs}{{\mathsf Q}}&#10;\newcommand{\Qbs}{\overline{\mathsf Q}}&#10;\newcommand{\Qc}{{\mathcal Q}}&#10;\newcommand{\Qbc}{\overline{\mathcal Q}}&#10;\newcommand{\Ts}{{\mathsf T}}&#10;\newcommand{\Ds}{{\mathsf D}}&#10;\newcommand{\nn}{\nonumber}&#10;\newcommand{\tQ}{{\tilde Q}}&#10;&#10;\newcommand{\jA}{{\hat 1}}&#10;\newcommand{\jB}{{\hat 2}}&#10;\newcommand{\jC}{{\hat 3}}&#10;\newcommand{\jD}{{\hat 4}}&#10;\newcommand{\ja}{{{1}}}&#10;\newcommand{\jb}{{{2}}}&#10;\newcommand{\jc}{{{3}}}&#10;\newcommand{\jd}{{{4}}}&#10;&#10;\def\sG{\,\slash\!\!\!\! G}&#10;\def\sH{\slash\!\!\!\! H}&#10;\def\pint{-\hskip-0.41cm \int}&#10;&#10;\begin{document}&#10;$$&#10;Q_{I_1,I_2|J}\,\,\,\quad  \{I_1,I_2|J\}\subset \{B_1,B_2|F\}&#10;$$&#10;\end{document}"/>
  <p:tag name="TRANSPARENT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833"/>
  <p:tag name="BMPHEIGHT" val="983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lb{\left(}&#10;\def\rb{\right)}&#10;\def\[{\left[}&#10;\def\]{\right]}&#10;\def\lan{\langle}&#10;\def\ran{\rangle}&#10;\def\&lt;{\langle}&#10;\def\&gt;{\rangle}&#10;\def\Det{\rm Det~}&#10;\newcommand{\Qs}{{\mathsf Q}}&#10;\newcommand{\Qbs}{\overline{\mathsf Q}}&#10;\newcommand{\Qc}{{\mathcal Q}}&#10;\newcommand{\Qbc}{\overline{\mathcal Q}}&#10;\newcommand{\Ts}{{\mathsf T}}&#10;\newcommand{\Ds}{{\mathsf D}}&#10;\newcommand{\nn}{\nonumber}&#10;&#10;\newcommand{\jA}{{\hat 1}}&#10;\newcommand{\jB}{{\hat 2}}&#10;\newcommand{\jC}{{\hat 3}}&#10;\newcommand{\jD}{{\hat 4}}&#10;\newcommand{\ja}{{{1}}}&#10;\newcommand{\jb}{{{2}}}&#10;\newcommand{\jc}{{{3}}}&#10;\newcommand{\jd}{{{4}}}&#10;&#10;\def\sG{\,\slash\!\!\!\! G}&#10;\def\sH{\slash\!\!\!\! H}&#10;\def\pint{-\hskip-0.41cm \int}&#10;&#10;\begin{document}&#10;\begin{eqnarray*}&#10;&amp;&amp; Q_{(a,0|0)}^{[\tilde s]}\qquad\wedge  Q_{(K_1-a,K_2|M)}^{[-\tilde s]} \quad\tilde s\ge\tilde a  \\&#10;T_{a,s}= &amp;&amp; Q_{(K_1,0|M_1-s)}^{[\tilde a]}\,\,\wedge  Q_{(0,K_2|M_2+s)}^{[-\tilde a]} \quad\tilde a\ge|\tilde s|\\&#10; &amp;&amp; Q_{(K_1,K_2-a|M)}^{[-\tilde s]}  \wedge Q_{(0,a|0)}^{[+\tilde s]} \quad\qquad\tilde s\le-\tilde a&#10;\end{eqnarray*}&#10;\end{document}"/>
  <p:tag name="TRANSPARENT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466"/>
  <p:tag name="BMPHEIGHT" val="75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lb{\left(}&#10;\def\rb{\right)}&#10;\def\[{\left[}&#10;\def\]{\right]}&#10;\def\lan{\langle}&#10;\def\ran{\rangle}&#10;\def\&lt;{\langle}&#10;\def\&gt;{\rangle}&#10;\def\Det{\rm Det~}&#10;\newcommand{\Qs}{{\mathsf Q}}&#10;\newcommand{\Qbs}{\overline{\mathsf Q}}&#10;\newcommand{\Qc}{{\mathcal Q}}&#10;\newcommand{\Qbc}{\overline{\mathcal Q}}&#10;\newcommand{\Ts}{{\mathsf T}}&#10;\newcommand{\Ds}{{\mathsf D}}&#10;\newcommand{\nn}{\nonumber}&#10;&#10;\newcommand{\jA}{{\hat 1}}&#10;\newcommand{\jB}{{\hat 2}}&#10;\newcommand{\jC}{{\hat 3}}&#10;\newcommand{\jD}{{\hat 4}}&#10;\newcommand{\ja}{{{1}}}&#10;\newcommand{\jb}{{{2}}}&#10;\newcommand{\jc}{{{3}}}&#10;\newcommand{\jd}{{{4}}}&#10;&#10;\def\sG{\,\slash\!\!\!\! G}&#10;\def\sH{\slash\!\!\!\! H}&#10;\def\pint{-\hskip-0.41cm \int}&#10;&#10;\begin{document}&#10;\begin{eqnarray*}&#10;&amp;&amp; \tilde s=s- \frac{-K_1+K_2+M_1-M_2}{2}  \\&#10; &amp;&amp; \tilde a=a-\frac{K-M}{2} &#10;\end{eqnarray*}&#10;\end{document}"/>
  <p:tag name="TRANSPARENT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0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{\rm Det~}}&#10;&#10;\def\sG{\,\slash\!\!\!\! G}&#10;\def\sH{\slash\!\!\!\! H}&#10;\def\pint{-\hskip-0.41cm \int}&#10;&#10;\begin{document}&#10;$$N$$&#10;\end{document}"/>
  <p:tag name="TRANSPARENT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RANSPARENT" val="Tru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RANSPARENT" val="Tru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RANSPARENT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16"/>
  <p:tag name="SOURCE" val="\documentclass{slides}\pagestyle{empty}&#10;\usepackage[dvips]{graphics,color}&#10;\usepackage{amsmath}&#10;\usepackage{amssymb}&#10;&#10;&#10;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{{\cal D}}&#10;&#10;\def\sG{\,\slash\!\!\!\! G}&#10;\def\sH{\slash\!\!\!\! H}&#10;\def\pint{-\hskip-0.41cm \int}&#10;&#10;\begin{document}&#10;$${\gr Z}$$&#10;\end{document}"/>
  <p:tag name="TRANSPARENT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RANSPARENT" val="Tru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58"/>
  <p:tag name="BMPHEIGHT" val="1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lb{\left(}&#10;\def\rb{\right)}&#10;\def\[{\left[}&#10;\def\]{\right]}&#10;\def\lan{\langle}&#10;\def\ran{\rangle}&#10;\def\&lt;{\langle}&#10;\def\&gt;{\rangle}&#10;\def\Det{\rm Det~}&#10;\newcommand{\Qs}{{\mathsf Q}}&#10;\newcommand{\Qbs}{\overline{\mathsf Q}}&#10;\newcommand{\Qc}{{\mathcal Q}}&#10;\newcommand{\Qbc}{\overline{\mathcal Q}}&#10;\newcommand{\Ts}{{\mathsf T}}&#10;\newcommand{\Ds}{{\mathsf D}}&#10;\newcommand{\nn}{\nonumber}&#10;\newcommand{\tQ}{{\tilde Q}}&#10;&#10;\newcommand{\jA}{{\hat 1}}&#10;\newcommand{\jB}{{\hat 2}}&#10;\newcommand{\jC}{{\hat 3}}&#10;\newcommand{\jD}{{\hat 4}}&#10;\newcommand{\ja}{{{1}}}&#10;\newcommand{\jb}{{{2}}}&#10;\newcommand{\jc}{{{3}}}&#10;\newcommand{\jd}{{{4}}}&#10;&#10;\def\sG{\,\slash\!\!\!\! G}&#10;\def\sH{\slash\!\!\!\! H}&#10;\def\pint{-\hskip-0.41cm \int}&#10;&#10;\begin{document}&#10;$$&#10;2\sqrt{\lambda}&#10;$$&#10;\end{document}"/>
  <p:tag name="TRANSPARENT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83"/>
  <p:tag name="BMPHEIGHT" val="1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lb{\left(}&#10;\def\rb{\right)}&#10;\def\[{\left[}&#10;\def\]{\right]}&#10;\def\lan{\langle}&#10;\def\ran{\rangle}&#10;\def\&lt;{\langle}&#10;\def\&gt;{\rangle}&#10;\def\Det{\rm Det~}&#10;\newcommand{\Qs}{{\mathsf Q}}&#10;\newcommand{\Qbs}{\overline{\mathsf Q}}&#10;\newcommand{\Qc}{{\mathcal Q}}&#10;\newcommand{\Qbc}{\overline{\mathcal Q}}&#10;\newcommand{\Ts}{{\mathsf T}}&#10;\newcommand{\Ds}{{\mathsf D}}&#10;\newcommand{\nn}{\nonumber}&#10;\newcommand{\tQ}{{\tilde Q}}&#10;&#10;\newcommand{\jA}{{\hat 1}}&#10;\newcommand{\jB}{{\hat 2}}&#10;\newcommand{\jC}{{\hat 3}}&#10;\newcommand{\jD}{{\hat 4}}&#10;\newcommand{\ja}{{{1}}}&#10;\newcommand{\jb}{{{2}}}&#10;\newcommand{\jc}{{{3}}}&#10;\newcommand{\jd}{{{4}}}&#10;&#10;\def\sG{\,\slash\!\!\!\! G}&#10;\def\sH{\slash\!\!\!\! H}&#10;\def\pint{-\hskip-0.41cm \int}&#10;&#10;\begin{document}&#10;$$&#10;-2\sqrt{\lambda}&#10;$$&#10;\end{document}"/>
  <p:tag name="TRANSPARENT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0"/>
  <p:tag name="BMPHEIGHT" val="83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u$$&#10;\end{document}&#10;"/>
  <p:tag name="TRANSPARENT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0"/>
  <p:tag name="BMPHEIGHT" val="83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u$$&#10;\end{document}&#10;"/>
  <p:tag name="TRANSPARENT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66"/>
  <p:tag name="BMPHEIGHT" val="1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\check\mu_{ab}(u+i)=\check\mu_{ab}(u)$$&#10;\end{document}"/>
  <p:tag name="TRANSPARENT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16"/>
  <p:tag name="BMPHEIGHT" val="216"/>
  <p:tag name="SOURCE" val="\documentclass{slides}\pagestyle{empty}&#10;&#10;\def\eps{{\epsilon}}&#10;\def\o{{\omega}}&#10;\def\a{{\alpha}}&#10;\def\si{{\sigma}}&#10;&#10;\def\L{\Lambda}&#10;\def\l{\lambda}&#10;\def\e{\epsilon}&#10;\def\om{\omega}&#10;\def\s{\sigma}&#10;\def\a{\alpha}&#10;\def\b{\beta}&#10;\def\th{\theta}&#10;&#10;\def\bP{{\bf P}}&#10;\def\bQ{{\bf Q}}&#10;\def\lan{\langle}&#10;\def\ran{\rangle}&#10;\def\&lt;{\langle}&#10;\def\&gt;{\rangle}&#10;\def\Det{\rm Det~}&#10;&#10;\def\sG{\,\slash\!\!\!\! G}&#10;\def\sH{\slash\!\!\!\! H}&#10;\def\pint{-\hskip-0.41cm \int}&#10;&#10;\begin{document}&#10;$$\check \bP_{a}'=\check\mu_{ab}\check\bP^b$$&#10;\end{document}"/>
  <p:tag name="TRANSPARENT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16"/>
  <p:tag name="BMPHEIGHT" val="208"/>
  <p:tag name="SOURCE" val="\documentclass{slides}\pagestyle{empty}&#10;&#10;\def\eps{{\epsilon}}&#10;\def\o{{\omega}}&#10;\def\a{{\alpha}}&#10;\def\si{{\sigma}}&#10;&#10;\def\L{\Lambda}&#10;\def\l{\lambda}&#10;\def\e{\epsilon}&#10;\def\om{\omega}&#10;\def\s{\sigma}&#10;\def\a{\alpha}&#10;\def\b{\beta}&#10;\def\th{\theta}&#10;&#10;\def\bP{{\bf P}}&#10;\def\bQ{{\bf Q}}&#10;\def\lan{\langle}&#10;\def\ran{\rangle}&#10;\def\&lt;{\langle}&#10;\def\&gt;{\rangle}&#10;\def\Det{\rm Det~}&#10;&#10;\def\sG{\,\slash\!\!\!\! G}&#10;\def\sH{\slash\!\!\!\! H}&#10;\def\pint{-\hskip-0.41cm \int}&#10;&#10;\begin{document}&#10;$$\tilde\bP_{a}=\mu_{ab}\bP^b$$&#10;\end{document}"/>
  <p:tag name="TRANSPARENT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66"/>
  <p:tag name="BMPHEIGHT" val="1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\tilde\mu_{ab}(u)=\mu_{ab}(u+i)$$&#10;\end{document}"/>
  <p:tag name="TRANSPARENT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16"/>
  <p:tag name="BMPHEIGHT" val="225"/>
  <p:tag name="SOURCE" val="\documentclass{slides}\pagestyle{empty}&#10;&#10;\def\eps{{\epsilon}}&#10;\def\o{{\omega}}&#10;\def\a{{\alpha}}&#10;\def\si{{\sigma}}&#10;&#10;\def\L{\Lambda}&#10;\def\l{\lambda}&#10;\def\e{\epsilon}&#10;\def\om{\omega}&#10;\def\s{\sigma}&#10;\def\a{\alpha}&#10;\def\b{\beta}&#10;\def\th{\theta}&#10;&#10;\def\bP{{\bf P}}&#10;\def\bQ{{\bf Q}}&#10;\def\lan{\langle}&#10;\def\ran{\rangle}&#10;\def\&lt;{\langle}&#10;\def\&gt;{\rangle}&#10;\def\Det{\rm Det~}&#10;&#10;\def\sG{\,\slash\!\!\!\! G}&#10;\def\sH{\slash\!\!\!\! H}&#10;\def\pint{-\hskip-0.41cm \int}&#10;&#10;\begin{document}&#10;$$\check \bP^{a}=\check\mu^{ab}\bP_b'$$&#10;\end{document}"/>
  <p:tag name="TRANSPARENT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16"/>
  <p:tag name="SOURCE" val="\documentclass{slides}\pagestyle{empty}&#10;\usepackage[dvips]{graphics,color}&#10;\usepackage{amsmath}&#10;\usepackage{amssymb}&#10;&#10;&#10;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{{\cal D}}&#10;&#10;\def\sG{\,\slash\!\!\!\! G}&#10;\def\sH{\slash\!\!\!\! H}&#10;\def\pint{-\hskip-0.41cm \int}&#10;&#10;\begin{document}&#10;$${\gr Z}$$&#10;\end{document}"/>
  <p:tag name="TRANSPARENT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441"/>
  <p:tag name="BMPHEIGHT" val="233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\mu^{ab}=\epsilon^{abcd}(\mu)^{-1}_{cd},\quad {\rm Pf}(\mu)=1$$&#10;\end{document}"/>
  <p:tag name="TRANSPARENT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00"/>
  <p:tag name="BMPHEIGHT" val="175"/>
  <p:tag name="SOURCE" val="\documentclass{slides}\pagestyle{empty}&#10;&#10;\def\eps{{\epsilon}}&#10;\def\o{{\omega}}&#10;\def\a{{\alpha}}&#10;\def\si{{\sigma}}&#10;&#10;\def\L{\Lambda}&#10;\def\l{\lambda}&#10;\def\e{\epsilon}&#10;\def\om{\omega}&#10;\def\s{\sigma}&#10;\def\a{\alpha}&#10;\def\b{\beta}&#10;\def\th{\theta}&#10;&#10;\def\bP{{\bf P}}&#10;\def\bQ{{\bf Q}}&#10;\def\lan{\langle}&#10;\def\ran{\rangle}&#10;\def\&lt;{\langle}&#10;\def\&gt;{\rangle}&#10;\def\Det{\rm Det~}&#10;&#10;\def\sG{\,\slash\!\!\!\! G}&#10;\def\sH{\slash\!\!\!\! H}&#10;\def\pint{-\hskip-0.41cm \int}&#10;&#10;\begin{document}&#10;$$\bP_{a},\bP^a$$&#10;\end{document}"/>
  <p:tag name="TRANSPARENT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16"/>
  <p:tag name="BMPHEIGHT" val="208"/>
  <p:tag name="SOURCE" val="\documentclass{slides}\pagestyle{empty}&#10;&#10;\def\eps{{\epsilon}}&#10;\def\o{{\omega}}&#10;\def\a{{\alpha}}&#10;\def\si{{\sigma}}&#10;&#10;\def\L{\Lambda}&#10;\def\l{\lambda}&#10;\def\e{\epsilon}&#10;\def\om{\omega}&#10;\def\s{\sigma}&#10;\def\a{\alpha}&#10;\def\b{\beta}&#10;\def\th{\theta}&#10;&#10;\def\bP{{\bf P}}&#10;\def\bQ{{\bf Q}}&#10;\def\lan{\langle}&#10;\def\ran{\rangle}&#10;\def\&lt;{\langle}&#10;\def\&gt;{\rangle}&#10;\def\Det{\rm Det~}&#10;&#10;\def\sG{\,\slash\!\!\!\! G}&#10;\def\sH{\slash\!\!\!\! H}&#10;\def\pint{-\hskip-0.41cm \int}&#10;&#10;\begin{document}&#10;$$\bP_{a}=\tilde\mu_{ab}\tilde\bP^b$$&#10;\end{document}"/>
  <p:tag name="TRANSPARENT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766"/>
  <p:tag name="BMPHEIGHT" val="200"/>
  <p:tag name="SOURCE" val="\documentclass{slides}\pagestyle{empty}&#10;&#10;\def\eps{{\epsilon}}&#10;\def\o{{\omega}}&#10;\def\a{{\alpha}}&#10;\def\si{{\sigma}}&#10;&#10;\def\L{\Lambda}&#10;\def\l{\lambda}&#10;\def\e{\epsilon}&#10;\def\om{\omega}&#10;\def\s{\sigma}&#10;\def\a{\alpha}&#10;\def\b{\beta}&#10;\def\th{\theta}&#10;&#10;\def\bP{{\bf P}}&#10;\def\bQ{{\bf Q}}&#10;\def\lan{\langle}&#10;\def\ran{\rangle}&#10;\def\&lt;{\langle}&#10;\def\&gt;{\rangle}&#10;\def\Det{\rm Det~}&#10;&#10;\def\sG{\,\slash\!\!\!\! G}&#10;\def\sH{\slash\!\!\!\! H}&#10;\def\pint{-\hskip-0.41cm \int}&#10;&#10;\begin{document}&#10;$$\tilde\mu_{ab}-\mu_{ab}\sim \bP_{a}\tilde\bP_b-\bP_{b}\tilde\bP_a&#10;=\bP_{a}\bP^c\mu_{bc}-\bP_{b}\bP^c\mu_{ac}$$&#10;\end{document}"/>
  <p:tag name="TRANSPARENT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16"/>
  <p:tag name="BMPHEIGHT" val="208"/>
  <p:tag name="SOURCE" val="\documentclass{slides}\pagestyle{empty}&#10;&#10;\def\eps{{\epsilon}}&#10;\def\o{{\omega}}&#10;\def\a{{\alpha}}&#10;\def\si{{\sigma}}&#10;&#10;\def\L{\Lambda}&#10;\def\l{\lambda}&#10;\def\e{\epsilon}&#10;\def\om{\omega}&#10;\def\s{\sigma}&#10;\def\a{\alpha}&#10;\def\b{\beta}&#10;\def\th{\theta}&#10;&#10;\def\bP{{\bf P}}&#10;\def\bQ{{\bf Q}}&#10;\def\lan{\langle}&#10;\def\ran{\rangle}&#10;\def\&lt;{\langle}&#10;\def\&gt;{\rangle}&#10;\def\Det{\rm Det~}&#10;&#10;\def\sG{\,\slash\!\!\!\! G}&#10;\def\sH{\slash\!\!\!\! H}&#10;\def\pint{-\hskip-0.41cm \int}&#10;&#10;\begin{document}&#10;$$\tilde\bP_{a}=\mu_{ab}\bP^b$$&#10;\end{document}"/>
  <p:tag name="TRANSPARENT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16"/>
  <p:tag name="BMPHEIGHT" val="208"/>
  <p:tag name="SOURCE" val="\documentclass{slides}\pagestyle{empty}&#10;&#10;\def\eps{{\epsilon}}&#10;\def\o{{\omega}}&#10;\def\a{{\alpha}}&#10;\def\si{{\sigma}}&#10;&#10;\def\L{\Lambda}&#10;\def\l{\lambda}&#10;\def\e{\epsilon}&#10;\def\om{\omega}&#10;\def\s{\sigma}&#10;\def\a{\alpha}&#10;\def\b{\beta}&#10;\def\th{\theta}&#10;&#10;\def\bP{{\bf P}}&#10;\def\bQ{{\bf Q}}&#10;\def\lan{\langle}&#10;\def\ran{\rangle}&#10;\def\&lt;{\langle}&#10;\def\&gt;{\rangle}&#10;\def\Det{\rm Det~}&#10;&#10;\def\sG{\,\slash\!\!\!\! G}&#10;\def\sH{\slash\!\!\!\! H}&#10;\def\pint{-\hskip-0.41cm \int}&#10;&#10;\begin{document}&#10;$$\tilde\bP_{a}=\mu_{ab}\bP^b$$&#10;\end{document}"/>
  <p:tag name="TRANSPARENT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66"/>
  <p:tag name="BMPHEIGHT" val="1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\tilde\mu_{ab}(u)=\mu_{ab}(u+i)$$&#10;\end{document}"/>
  <p:tag name="TRANSPARENT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616"/>
  <p:tag name="BMPHEIGHT" val="241"/>
  <p:tag name="SOURCE" val="\documentclass{slides}\pagestyle{empty}&#10;&#10;\def\eps{{\epsilon}}&#10;\def\o{{\omega}}&#10;\def\a{{\alpha}}&#10;\def\si{{\sigma}}&#10;&#10;\def\L{\Lambda}&#10;\def\l{\lambda}&#10;\def\e{\epsilon}&#10;\def\om{\omega}&#10;\def\s{\sigma}&#10;\def\a{\alpha}&#10;\def\b{\beta}&#10;\def\th{\theta}&#10;&#10;\def\bP{{\bf P}}&#10;\def\bQ{{\bf Q}}&#10;\def\lan{\langle}&#10;\def\ran{\rangle}&#10;\def\&lt;{\langle}&#10;\def\&gt;{\rangle}&#10;\def\Det{\rm Det~}&#10;&#10;\def\sG{\,\slash\!\!\!\! G}&#10;\def\sH{\slash\!\!\!\! H}&#10;\def\pint{-\hskip-0.41cm \int}&#10;&#10;\begin{document}&#10;$$\mu_{ab}^{++}-\mu_{ab}&#10;=\bP_{a}\bP^c\mu_{bc}-\bP_{b}\bP^c\mu_{ac}$$&#10;\end{document}"/>
  <p:tag name="TRANSPARENT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08"/>
  <p:tag name="BMPHEIGHT" val="191"/>
  <p:tag name="SOURCE" val="\documentclass{slides}\pagestyle{empty}&#10;&#10;\def\eps{{\epsilon}}&#10;\def\o{{\omega}}&#10;\def\a{{\alpha}}&#10;\def\si{{\sigma}}&#10;&#10;\def\L{\Lambda}&#10;\def\l{\lambda}&#10;\def\e{\epsilon}&#10;\def\om{\omega}&#10;\def\s{\sigma}&#10;\def\a{\alpha}&#10;\def\b{\beta}&#10;\def\th{\theta}&#10;&#10;\def\bP{{\bf P}}&#10;\def\bQ{{\bf Q}}&#10;\def\lan{\langle}&#10;\def\ran{\rangle}&#10;\def\&lt;{\langle}&#10;\def\&gt;{\rangle}&#10;\def\Det{\rm Det~}&#10;&#10;\def\sG{\,\slash\!\!\!\! G}&#10;\def\sH{\slash\!\!\!\! H}&#10;\def\pint{-\hskip-0.41cm \int}&#10;&#10;\begin{document}&#10;$$\tilde\mu_{ab}-\mu_{ab}=\bP_{a}\tilde\bP_b-\bP_{b}\tilde\bP_a&#10;$$&#10;\end{document}"/>
  <p:tag name="TRANSPARENT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0"/>
  <p:tag name="BMPHEIGHT" val="200"/>
  <p:tag name="SOURCE" val="\documentclass{slides}\pagestyle{empty}&#10;&#10;\usepackage{amsmath,amsfonts,amsthm,graphicx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lb{\left(}&#10;\def\rb{\right)}&#10;\def\[{\left[}&#10;\def\]{\right]}&#10;\def\lan{\langle}&#10;\def\ran{\rangle}&#10;\def\&lt;{\langle}&#10;\def\&gt;{\rangle}&#10;\def\Det{\rm Det~}&#10;\newcommand{\Qs}{{\mathsf Q}}&#10;\newcommand{\Qbs}{\overline{\mathsf Q}}&#10;\newcommand{\Qc}{{\mathcal Q}}&#10;\newcommand{\Qbc}{\overline{\mathcal Q}}&#10;\newcommand{\Ts}{{\mathsf T}}&#10;\newcommand{\Ds}{{\mathsf D}}&#10;\newcommand{\nn}{\nonumber}&#10;\newcommand{\tQ}{{\tilde Q}}&#10;\newcommand{\bP}{{\bf P}}&#10;\newcommand{\bQ}{{\bf Q}}&#10;&#10;&#10;\newcommand{\es}{\,\backslash\hskip-0.37cm 0}&#10;\def\sH{\slash\!\!\!\! H}&#10;\def\pint{-\hskip-0.41cm \int}&#10;&#10;\begin{document}&#10;$$&#10; \bQ_j&#10;$$                                              &#10;\end{document}"/>
  <p:tag name="TRANSPARENT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"/>
  <p:tag name="BMPHEIGHT" val="125"/>
  <p:tag name="SOURCE" val="\documentclass{slides}\pagestyle{empty}&#10;\usepackage[dvips]{graphics,color}&#10;\usepackage{amsmath}&#10;\usepackage{amssymb}&#10;&#10;&#10;&#10;\usepackage{epsf}&#10;\usepackage{psfig}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{\red\D$}$&#10;\end{document}&#10;"/>
  <p:tag name="TRANSPARENT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41"/>
  <p:tag name="BMPHEIGHT" val="216"/>
  <p:tag name="SOURCE" val="\documentclass{slides}\pagestyle{empty}&#10;&#10;\def\eps{{\epsilon}}&#10;\def\o{{\omega}}&#10;\def\a{{\alpha}}&#10;\def\si{{\sigma}}&#10;&#10;\def\L{\Lambda}&#10;\def\l{\lambda}&#10;\def\e{\epsilon}&#10;\def\om{\omega}&#10;\def\s{\sigma}&#10;\def\a{\alpha}&#10;\def\b{\beta}&#10;\def\th{\theta}&#10;&#10;\def\bP{{\bf P}}&#10;\def\bQ{{\bf Q}}&#10;\def\lan{\langle}&#10;\def\ran{\rangle}&#10;\def\&lt;{\langle}&#10;\def\&gt;{\rangle}&#10;\def\Det{\rm Det~}&#10;&#10;\def\sG{\,\slash\!\!\!\! G}&#10;\def\sH{\slash\!\!\!\! H}&#10;\def\pint{-\hskip-0.41cm \int}&#10;&#10;\begin{document}&#10;$$\tilde\bQ_{a}=\omega_{ab}\bQ^b$$&#10;\end{document}"/>
  <p:tag name="TRANSPARENT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75"/>
  <p:tag name="BMPHEIGHT" val="200"/>
  <p:tag name="SOURCE" val="\documentclass{slides}\pagestyle{empty}&#10;&#10;\def\eps{{\epsilon}}&#10;\def\o{{\omega}}&#10;\def\a{{\alpha}}&#10;\def\si{{\sigma}}&#10;&#10;\def\L{\Lambda}&#10;\def\l{\lambda}&#10;\def\e{\epsilon}&#10;\def\om{\omega}&#10;\def\s{\sigma}&#10;\def\a{\alpha}&#10;\def\b{\beta}&#10;\def\th{\theta}&#10;&#10;\def\bP{{\bf P}}&#10;\def\bQ{{\bf Q}}&#10;\def\lan{\langle}&#10;\def\ran{\rangle}&#10;\def\&lt;{\langle}&#10;\def\&gt;{\rangle}&#10;\def\Det{\rm Det~}&#10;&#10;\def\sG{\,\slash\!\!\!\! G}&#10;\def\sH{\slash\!\!\!\! H}&#10;\def\pint{-\hskip-0.41cm \int}&#10;&#10;\begin{document}&#10;$$\tilde\omega_{ab}-\omega_{ab}=\bQ_{a}\tilde\bQ_b-\bQ_{b}\tilde\bQ_a&#10;$$&#10;\end{document}"/>
  <p:tag name="TRANSPARENT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516"/>
  <p:tag name="BMPHEIGHT" val="1050"/>
  <p:tag name="SOURCE" val="\documentclass{slides}\pagestyle{empty}&#10;&#10;\usepackage{amsmath,amsfonts,amsthm,graphicx}&#10;&#10;\newcommand\IM{{\rm Im}\,}&#10;\renewcommand{\Im}{{\rm Im}\,}&#10;\def\eps{{\epsilon}}&#10;\def\o{{\omega}}&#10;\def\a{{\alpha}}&#10;\def\si{{\sigma}}&#10;&#10;\def\L{\Lambda}&#10;\def\l{\lambda}&#10;\def\e{\epsilon}&#10;\def\om{\omega}&#10;\def\s{\sigma}&#10;\def\a{\alpha}&#10;\def\b{\beta}&#10;\def\th{\theta}&#10;\def\De{\Delta}&#10;&#10;\def\lan{\langle}&#10;\def\ran{\rangle}&#10;\def\&lt;{\langle}&#10;\def\&gt;{\rangle}&#10;\def\Det{\rm Det~}&#10;&#10;\def\sG{\,\slash\!\!\!\! G}&#10;\def\sH{\slash\!\!\!\! H}&#10;\def\pint{-\hskip-0.41cm \int}&#10;\def\bT{{\bar T}}&#10;\def\bQ{{\bar Q}}&#10;\def\tP{{\tilde P}}&#10;\def\wT{{\mathbb{T}}}&#10;\def\sT{{\mathscr T}}&#10;\def\CF{{\cal F}}&#10;\def\cA{{\cal A}}&#10;&#10;    &#10;\begin{document}&#10;&#10;\begin{equation*}&#10;\begin{pmatrix}&#10;\mu_{12} \\&#10;\mu_{13}\\&#10;\mu_{14} \\&#10;\mu_{24}\\&#10;\mu_{34}\\&#10;\end{pmatrix} \sim &#10;\begin{pmatrix} &#10;  u^{\L-L} \\&#10; u^{\L+1}\\&#10; \!\!\!\!\!\!\! u^{\L} \\&#10; u^{\L-1} \\&#10; u^{\L+L} \\&#10;\end{pmatrix}&#10;,\quad \Lambda=0,\,\,\pm \Delta,\,\, \pm (S-1)   &#10;\end{equation*}&#10;&#10;\end{document}"/>
  <p:tag name="TRANSPARENT" val="Tru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41"/>
  <p:tag name="BMPHEIGHT" val="91"/>
  <p:tag name="SOURCE" val="\documentclass{slides}\pagestyle{empty}&#10;&#10;\usepackage{amsmath,amsfonts,amsthm,graphicx}&#10;&#10;\newcommand\IM{{\rm Im}\,}&#10;\renewcommand{\Im}{{\rm Im}\,}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\def\bT{{\bar T}}&#10;\def\bQ{{\bar Q}}&#10;\def\wT{{\mathbb{T}}}&#10;\def\sT{{\mathscr T}}&#10;\def\CF{{\cal F}}&#10;\def\cA{{\cal A}}&#10;&#10;    &#10;\begin{document}&#10;\begin{equation*}&#10;u\to \infty &#10;\end{equation*}&#10;\end{document}"/>
  <p:tag name="TRANSPARENT" val="Tru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25"/>
  <p:tag name="BMPHEIGHT" val="208"/>
  <p:tag name="SOURCE" val="\documentclass{slides}\pagestyle{empty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{\rm Tr}(\nabla^{S}Z^{L})$$&#10;\end{document}"/>
  <p:tag name="TRANSPARENT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16"/>
  <p:tag name="BMPHEIGHT" val="1058"/>
  <p:tag name="SOURCE" val="\documentclass{slides}\pagestyle{empty}&#10;&#10;\usepackage{amsmath,amsfonts,amsthm,graphicx}&#10;&#10;\newcommand\IM{{\rm Im}\,}&#10;\renewcommand{\Im}{{\rm Im}\,}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\def\bT{{\bar T}}&#10;\def\bQ{{\bf Q}}&#10;\def\bP{{\bf P}}&#10;\def\tP{{\tilde P}}&#10;\def\wT{{\mathbb{T}}}&#10;\def\sT{{\mathscr T}}&#10;\def\DF{{\CF}}&#10;\def\cA{{\cal A}}&#10;&#10;    &#10;\begin{document}&#10;&#10;\begin{equation*}&#10; \begin{pmatrix}&#10;\bP_1 \\&#10;\bP_2\\&#10;\bP_3 \\&#10; \bP_4\\&#10;\end{pmatrix} \sim &#10;\begin{pmatrix}&#10;A_1 u^{-\frac{L}{2}} \\&#10;\quad A_2 u^{-\frac{L+2}{2}} \\&#10;A_3 u^{\frac{L}{2}}  \\&#10;\quad A_4 u^{\frac{L-2}{2}}\\&#10;\end{pmatrix}&#10;\end{equation*}&#10;&#10;\end{document}"/>
  <p:tag name="TRANSPARENT" val="Tru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50"/>
  <p:tag name="SOURCE" val="\documentclass{slides}\pagestyle{empty}&#10;&#10;\usepackage{amsmath,amsfonts,amsthm,graphicx}&#10;&#10;\newcommand\IM{{\rm Im}\,}&#10;\renewcommand{\Im}{{\rm Im}\,}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\def\tP{{\tilde P}}&#10;\def\bQ{{\bf Q}}&#10;\def\bP{{\bf P}}&#10;\def\tQ{{\tilde Q}}&#10;\def\wT{{\mathbb{T}}}&#10;\def\sT{{\mathscr T}}&#10;\def\CF{{\cal F}}&#10;\def\cA{{\cal A}}&#10;&#10;    &#10;\begin{document}&#10;\begin{equation*}&#10;\tilde \bP&#10;\end{equation*}&#10;\end{document}"/>
  <p:tag name="TRANSPARENT" val="Tru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25"/>
  <p:tag name="SOURCE" val="\documentclass{slides}\pagestyle{empty}&#10;&#10;\usepackage{amsmath,amsfonts,amsthm,graphicx}&#10;&#10;\newcommand\IM{{\rm Im}\,}&#10;\renewcommand{\Im}{{\rm Im}\,}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\def\tP{{\tilde P}}&#10;\def\bQ{{\bf Q}}&#10;\def\bP{{\bf P}}&#10;\def\tQ{{\tilde Q}}&#10;\def\wT{{\mathbb{T}}}&#10;\def\sT{{\mathscr T}}&#10;\def\CF{{\cal F}}&#10;\def\cA{{\cal A}}&#10;&#10;    &#10;\begin{document}&#10;\begin{equation*}&#10;\bP&#10;\end{equation*}&#10;\end{document}"/>
  <p:tag name="TRANSPARENT" val="Tru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16"/>
  <p:tag name="BMPHEIGHT" val="208"/>
  <p:tag name="SOURCE" val="\documentclass{slides}\pagestyle{empty}&#10;&#10;\def\eps{{\epsilon}}&#10;\def\o{{\omega}}&#10;\def\a{{\alpha}}&#10;\def\si{{\sigma}}&#10;&#10;\def\L{\Lambda}&#10;\def\l{\lambda}&#10;\def\e{\epsilon}&#10;\def\om{\omega}&#10;\def\s{\sigma}&#10;\def\a{\alpha}&#10;\def\b{\beta}&#10;\def\th{\theta}&#10;&#10;\def\bP{{\bf P}}&#10;\def\bQ{{\bf Q}}&#10;\def\lan{\langle}&#10;\def\ran{\rangle}&#10;\def\&lt;{\langle}&#10;\def\&gt;{\rangle}&#10;\def\Det{\rm Det~}&#10;&#10;\def\sG{\,\slash\!\!\!\! G}&#10;\def\sH{\slash\!\!\!\! H}&#10;\def\pint{-\hskip-0.41cm \int}&#10;&#10;\begin{document}&#10;$$\tilde\bP_{a}=\mu_{ab}\bP^b$$&#10;\end{document}"/>
  <p:tag name="TRANSPARENT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66"/>
  <p:tag name="BMPHEIGHT" val="1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\tilde\mu_{ab}(u)=\mu_{ab}(u+i)$$&#10;\end{document}"/>
  <p:tag name="TRANSPARENT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"/>
  <p:tag name="BMPHEIGHT" val="125"/>
  <p:tag name="SOURCE" val="\documentclass{slides}\pagestyle{empty}&#10;\usepackage[dvips]{graphics,color}&#10;\usepackage{amsmath}&#10;\usepackage{amssymb}&#10;&#10;&#10;&#10;\usepackage{epsf}&#10;\usepackage{psfig}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{\red\D$}$&#10;\end{document}&#10;"/>
  <p:tag name="TRANSPARENT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83"/>
  <p:tag name="BMPHEIGHT" val="208"/>
  <p:tag name="SOURCE" val="\documentclass{slides}\pagestyle{empty}&#10;&#10;\def\eps{{\epsilon}}&#10;\def\o{{\omega}}&#10;\def\a{{\alpha}}&#10;\def\si{{\sigma}}&#10;&#10;\def\L{\Lambda}&#10;\def\l{\lambda}&#10;\def\e{\epsilon}&#10;\def\om{\omega}&#10;\def\s{\sigma}&#10;\def\a{\alpha}&#10;\def\b{\beta}&#10;\def\th{\theta}&#10;&#10;\def\bP{{\bf P}}&#10;\def\bQ{{\bf Q}}&#10;\def\lan{\langle}&#10;\def\ran{\rangle}&#10;\def\&lt;{\langle}&#10;\def\&gt;{\rangle}&#10;\def\Det{\rm Det~}&#10;&#10;\def\sG{\,\slash\!\!\!\! G}&#10;\def\sH{\slash\!\!\!\! H}&#10;\def\pint{-\hskip-0.41cm \int}&#10;&#10;\begin{document}&#10;$$\mu^{-1}=\chi\mu\chi$$&#10;\end{document}"/>
  <p:tag name="TRANSPARENT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16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\mu_{23}=\mu_{14}$$&#10;\end{document}"/>
  <p:tag name="TRANSPARENT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133"/>
  <p:tag name="BMPHEIGHT" val="241"/>
  <p:tag name="SOURCE" val="\documentclass{slides}\pagestyle{empty}&#10;&#10;\def\eps{{\epsilon}}&#10;\def\o{{\omega}}&#10;\def\a{{\alpha}}&#10;\def\si{{\sigma}}&#10;&#10;\def\L{\Lambda}&#10;\def\l{\lambda}&#10;\def\e{\epsilon}&#10;\def\om{\omega}&#10;\def\s{\sigma}&#10;\def\a{\alpha}&#10;\def\b{\beta}&#10;\def\th{\theta}&#10;&#10;\def\bP{{\bf P}}&#10;\def\bQ{{\bf Q}}&#10;\def\lan{\langle}&#10;\def\ran{\rangle}&#10;\def\&lt;{\langle}&#10;\def\&gt;{\rangle}&#10;\def\Det{\rm Det~}&#10;&#10;\def\sG{\,\slash\!\!\!\! G}&#10;\def\sH{\slash\!\!\!\! H}&#10;\def\pint{-\hskip-0.41cm \int}&#10;&#10;\begin{document}&#10;$$\mu_{ab}^{++}-\mu_{ab}=\bP_{a}\tilde\bP^b-\bP_{b}\tilde\bP^a$$&#10;\end{document}"/>
  <p:tag name="TRANSPARENT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50"/>
  <p:tag name="SOURCE" val="\documentclass{slides}\pagestyle{empty}&#10;&#10;\usepackage{amsmath,amsfonts,amsthm,graphicx}&#10;&#10;\newcommand\IM{{\rm Im}\,}&#10;\renewcommand{\Im}{{\rm Im}\,}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\def\tP{{\tilde P}}&#10;\def\bQ{{\bf Q}}&#10;\def\bP{{\bf P}}&#10;\def\tQ{{\tilde Q}}&#10;\def\wT{{\mathbb{T}}}&#10;\def\sT{{\mathscr T}}&#10;\def\CF{{\cal F}}&#10;\def\cA{{\cal A}}&#10;&#10;    &#10;\begin{document}&#10;\begin{equation*}&#10;\tilde \bP&#10;\end{equation*}&#10;\end{document}"/>
  <p:tag name="TRANSPARENT" val="Tru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25"/>
  <p:tag name="SOURCE" val="\documentclass{slides}\pagestyle{empty}&#10;&#10;\usepackage{amsmath,amsfonts,amsthm,graphicx}&#10;&#10;\newcommand\IM{{\rm Im}\,}&#10;\renewcommand{\Im}{{\rm Im}\,}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\def\tP{{\tilde P}}&#10;\def\bQ{{\bf Q}}&#10;\def\bP{{\bf P}}&#10;\def\tQ{{\tilde Q}}&#10;\def\wT{{\mathbb{T}}}&#10;\def\sT{{\mathscr T}}&#10;\def\CF{{\cal F}}&#10;\def\cA{{\cal A}}&#10;&#10;    &#10;\begin{document}&#10;\begin{equation*}&#10;\bP&#10;\end{equation*}&#10;\end{document}"/>
  <p:tag name="TRANSPARENT" val="Tru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0"/>
  <p:tag name="BMPHEIGHT" val="116"/>
  <p:tag name="SOURCE" val="\documentclass{slides}\pagestyle{empty}&#10;&#10;\usepackage{amsmath,amsfonts,amsthm,graphicx}&#10;&#10;\newcommand\IM{{\rm Im}\,}&#10;\renewcommand{\Im}{{\rm Im}\,}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\def\tP{{\tilde P}}&#10;\def\bQ{{\bar Q}}&#10;\def\wT{{\mathbb{T}}}&#10;\def\sT{{\mathscr T}}&#10;\def\CF{{\cal F}}&#10;\def\cA{{\cal A}}&#10;\def\tmu{{\tilde\mu}}&#10;&#10;    &#10;\begin{document}&#10;\begin{equation*}&#10;\mu&#10;\end{equation*}&#10;\end{document}"/>
  <p:tag name="TRANSPARENT" val="Tru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0"/>
  <p:tag name="BMPHEIGHT" val="83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u$$&#10;\end{document}&#10;"/>
  <p:tag name="TRANSPARENT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41"/>
  <p:tag name="BMPHEIGHT" val="158"/>
  <p:tag name="SOURCE" val="\documentclass{slides}\pagestyle{empty}&#10;&#10;\usepackage{amsmath,amsfonts,amsthm,graphicx}&#10;&#10;\newcommand\IM{{\rm Im}\,}&#10;\renewcommand{\Im}{{\rm Im}\,}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\def\bT{{\bar T}}&#10;\def\bQ{{\bar Q}}&#10;\def\wT{{\mathbb{T}}}&#10;\def\sT{{\mathscr T}}&#10;\def\CF{{\cal F}}&#10;\def\cA{{\cal A}}&#10;&#10;    &#10;\begin{document}&#10;\begin{eqnarray*}&#10;A_3=A_4=1&#10;\end{eqnarray*}&#10;\end{document}"/>
  <p:tag name="TRANSPARENT" val="Tru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125"/>
  <p:tag name="BMPHEIGHT" val="200"/>
  <p:tag name="SOURCE" val="\documentclass{slides}\pagestyle{empty}&#10;&#10;\usepackage{amsmath,amsfonts,amsthm,graphicx}&#10;&#10;\newcommand\IM{{\rm Im}\,}&#10;\renewcommand{\Im}{{\rm Im}\,}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\def\bT{{\bar T}}&#10;\def\bQ{{\bar Q}}&#10;\def\wT{{\mathbb{T}}}&#10;\def\sT{{\mathscr T}}&#10;\def\CF{{\cal F}}&#10;\def\cA{{\cal A}}&#10;&#10;    &#10;\begin{document}&#10;\begin{eqnarray*}&#10;\Delta=L+S+g^2\gamma+{\cal O}(g^4) &#10;\end{eqnarray*}&#10;\end{document}"/>
  <p:tag name="TRANSPARENT" val="Tru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66"/>
  <p:tag name="BMPHEIGHT" val="200"/>
  <p:tag name="SOURCE" val="\documentclass{slides}\pagestyle{empty}&#10;&#10;\usepackage{amsmath,amsfonts,amsthm,graphicx}&#10;&#10;\newcommand\IM{{\rm Im}\,}&#10;\renewcommand{\Im}{{\rm Im}\,}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\def\bT{{\bar T}}&#10;\def\bQ{{\bar Q}}&#10;\def\bP{{\bf P}}&#10;\def\wT{{\mathbb{T}}}&#10;\def\sT{{\mathscr T}}&#10;\def\CF{{\cal F}}&#10;\def\cO{{\cal O}}&#10;&#10;    &#10;\begin{document}&#10;\begin{eqnarray*}&#10;\bP_2\simeq 0+\cO(g^2)&#10;\end{eqnarray*}&#10;\end{document}"/>
  <p:tag name="TRANSPARENT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91"/>
  <p:tag name="BMPHEIGHT" val="166"/>
  <p:tag name="SOURCE" val="\documentclass{slides}\pagestyle{empty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{\cal O}(x)&#10;$$&#10;\end{document}"/>
  <p:tag name="TRANSPARENT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58"/>
  <p:tag name="BMPHEIGHT" val="233"/>
  <p:tag name="SOURCE" val="\documentclass{slides}\pagestyle{empty}&#10;&#10;\usepackage{amsmath,amsfonts,amsthm,graphicx}&#10;&#10;\newcommand\IM{{\rm Im}\,}&#10;\renewcommand{\Im}{{\rm Im}\,}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\def\bT{{\bar T}}&#10;\def\bQ{{\bar Q}}&#10;\def\bP{{\bf P}}&#10;\def\wT{{\mathbb{T}}}&#10;\def\sT{{\mathscr T}}&#10;\def\CF{{\cal F}}&#10;\def\CO{{\cal O}}&#10;&#10;    &#10;\begin{document}&#10;\begin{eqnarray*}&#10;\mu_{12}^+\equiv Q+\CO(g^2)&#10;\end{eqnarray*}&#10;\end{document}"/>
  <p:tag name="TRANSPARENT" val="Tru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666"/>
  <p:tag name="BMPHEIGHT" val="508"/>
  <p:tag name="SOURCE" val="\documentclass{slides}\pagestyle{empty}&#10;&#10;\usepackage{amsmath,amsfonts,amsthm,graphicx}&#10;&#10;\newcommand\IM{{\rm Im}\,}&#10;\renewcommand{\Im}{{\rm Im}\,}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\def\bT{{\bar T}}&#10;\def\bQ{{\bar Q}}&#10;\def\bP{{\bf P}}&#10;\def\wT{{\mathbb{T}}}&#10;\def\sT{{\mathscr T}}&#10;\def\CF{{\cal F}}&#10;\def\cO{{\cal O}}&#10;&#10;    &#10;\begin{document}&#10;\begin{eqnarray*}&#10;T\,Q+\frac{1}{(\bP_1^-)^2}Q^{--}+\frac{1}{(\bP_1^+)^2}Q^{++}=0,\,\,&#10;\text{where}\qquad &#10;T=\frac{\bP_4^+}{\bP_1^+}-\frac{\bP_4^-}{\bP_1^-}-\frac{1}{(\bP_1^-)^2}&#10;-\frac{1}{(\bP_1^+)^2}&#10;\end{eqnarray*}&#10;\end{document}"/>
  <p:tag name="TRANSPARENT" val="Tru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91"/>
  <p:tag name="BMPHEIGHT" val="208"/>
  <p:tag name="SOURCE" val="\documentclass{slides}\pagestyle{empty}&#10;&#10;\usepackage{amsmath,amsfonts,amsthm,graphicx}&#10;&#10;\newcommand\IM{{\rm Im}\,}&#10;\renewcommand{\Im}{{\rm Im}\,}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\def\bT{{\bar T}}&#10;\def\bQ{{\bar Q}}&#10;\def\bP{{\bf P}}&#10;\def\wT{{\mathbb{T}}}&#10;\def\sT{{\mathscr T}}&#10;\def\CF{{\cal F}}&#10;\def\CO{{\cal O}}&#10;&#10;    &#10;\begin{document}&#10;\begin{eqnarray*}&#10;\bP_1=A_1u^{-L/2}+\CO(g^2)&#10;\end{eqnarray*}&#10;\end{document}"/>
  <p:tag name="TRANSPARENT" val="Tru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858"/>
  <p:tag name="BMPHEIGHT" val="400"/>
  <p:tag name="SOURCE" val="\documentclass{slides}\pagestyle{empty}&#10;&#10;\usepackage{amsmath,amsfonts,amsthm,graphicx}&#10;&#10;\newcommand\IM{{\rm Im}\,}&#10;\renewcommand{\Im}{{\rm Im}\,}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\def\bT{{\bar T}}&#10;\def\bQ{{\bar Q}}&#10;\def\bP{{\bf P}}&#10;\def\wT{{\mathbb{T}}}&#10;\def\sT{{\mathscr T}}&#10;\def\CF{{\cal F}}&#10;\def\cO{{\cal O}}&#10;&#10;    &#10;\begin{document}&#10;\begin{eqnarray*}&#10;\frac{\bP_4}{\bP_1}=&#10;c_{L-1} u^{L-1}+ c_{L-2} u^{L-1}+\dots +c_0 + \cO(g^2)&#10;\end{eqnarray*}&#10;\end{document}"/>
  <p:tag name="TRANSPARENT" val="Tru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58"/>
  <p:tag name="BMPHEIGHT" val="158"/>
  <p:tag name="SOURCE" val="\documentclass{slides}\pagestyle{empty}&#10;&#10;\usepackage{amsmath,amsfonts,amsthm,graphicx}&#10;&#10;\newcommand\IM{{\rm Im}\,}&#10;\renewcommand{\Im}{{\rm Im}\,}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\def\bT{{\bar T}}&#10;\def\bQ{{\bar Q}}&#10;\def\bP{{\bf P}}&#10;\def\wT{{\mathbb{T}}}&#10;\def\sT{{\mathscr T}}&#10;\def\CF{{\cal F}}&#10;\def\CO{{\cal O}}&#10;&#10;    &#10;\begin{document}&#10;\begin{eqnarray*}&#10;u\ne 0&#10;\end{eqnarray*}&#10;\end{document}"/>
  <p:tag name="TRANSPARENT" val="Tru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800"/>
  <p:tag name="BMPHEIGHT" val="433"/>
  <p:tag name="SOURCE" val="\documentclass{slides}\pagestyle{empty}&#10;&#10;\usepackage{amsmath,amsfonts,amsthm,graphicx}&#10;&#10;\newcommand\IM{{\rm Im}\,}&#10;\renewcommand{\Im}{{\rm Im}\,}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\def\bT{{\bar T}}&#10;\def\bQ{{\bar Q}}&#10;\def\wT{{\mathbb{T}}}&#10;\def\sT{{\mathscr T}}&#10;\def\CF{{\cal F}}&#10;\def\cA{{\cal A}}&#10;&#10;    &#10;\begin{document}&#10;\begin{eqnarray*}&#10;A_1= -\frac{[(L+S-2)^2-\Delta^2] [(L-S)^2-\Delta^2)]}{16 L (L-1)},\qquad &#10;A_2= -\frac{[(L-S+2)^2-\Delta^2] [(L+S)^2-\Delta^2)]}{16 L (L+1)}&#10;\end{eqnarray*}&#10;\end{document}"/>
  <p:tag name="TRANSPARENT" val="Tru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00"/>
  <p:tag name="BMPHEIGHT" val="225"/>
  <p:tag name="SOURCE" val="\documentclass{article}\usepackage{amsfonts,amssymb,color}\pagestyle{empty}&#10;\begin{document}&#10;$$&#10;T(u)Q(u) = \left(u+\frac{i}{2}\right)^L\,Q(u+i) +&#10;\left(u-\frac{i}{2}\right)^L\,Q(u-i)  &#10;$$&#10;\end{document}"/>
  <p:tag name="TRANSPARENT" val="Tru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41"/>
  <p:tag name="BMPHEIGHT" val="258"/>
  <p:tag name="SOURCE" val="\documentclass{article}\usepackage{amsfonts,amssymb,color}\pagestyle{empty}&#10;\begin{document}&#10;$$&#10;\mu_{12}^+\simeq Q(u) =\prod_{k=1}^{S}(u-u_k)&#10;$$&#10;\end{document}"/>
  <p:tag name="TRANSPARENT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91"/>
  <p:tag name="BMPHEIGHT" val="208"/>
  <p:tag name="SOURCE" val="\documentclass{article}\usepackage{amsfonts,amssymb,color}\pagestyle{empty}&#10;\begin{document}&#10;$$&#10;Q\left(\frac{i}{2}\right) =&#10;Q\left(-\frac{i}{2}\right)  &#10;$$&#10;\end{document}"/>
  <p:tag name="TRANSPARENT" val="Tru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8"/>
  <p:tag name="BMPHEIGHT" val="266"/>
  <p:tag name="SOURCE" val="\documentclass{article}\usepackage{amsfonts,amssymb,color}\pagestyle{empty}&#10;\begin{document}&#10;$$&#10;\Delta -L-S =\frac{\lambda }{8\pi ^2}\left.\partial_u&#10;\log\frac{Q(u+\frac{i}{2})}{Q(u-\frac{i}{2})}\right|_{u=0}\,\,\,+{\cal O}(\lambda^2)&#10;$$&#10;\end{document}"/>
  <p:tag name="TRANSPARENT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91"/>
  <p:tag name="BMPHEIGHT" val="1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Tr{\rm Tr}&#10;&#10;&#10;\def\sG{\,\slash\!\!\!\! G}&#10;\def\sH{\slash\!\!\!\! H}&#10;\def\pint{-\hskip-0.41cm \int}&#10;&#10;\begin{document}&#10;$$\Tr\,{\cal D}^SZ^L$$&#10;\end{document}"/>
  <p:tag name="TRANSPARENT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08"/>
  <p:tag name="BMPHEIGHT" val="166"/>
  <p:tag name="SOURCE" val="\documentclass{slides}\pagestyle{empty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{\cal O}(\Lambda x)&#10;$$&#10;\end{document}"/>
  <p:tag name="TRANSPARENT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591"/>
  <p:tag name="BMPHEIGHT" val="208"/>
  <p:tag name="SOURCE" val="\documentclass{slides}\pagestyle{empty}&#10;\begin{document}&#10;\begin{eqnarray*}&#10;\mu_{12}&#10;\sim u^{\Delta-L}\sim u^{S}(1+g^2\gamma\log u)&#10;\end{eqnarray*}&#10;\end{document}"/>
  <p:tag name="TRANSPARENT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58"/>
  <p:tag name="BMPHEIGHT" val="233"/>
  <p:tag name="SOURCE" val="\documentclass{slides}\pagestyle{empty}&#10;&#10;\usepackage{amsmath,amsfonts,amsthm,graphicx}&#10;&#10;\newcommand\IM{{\rm Im}\,}&#10;\renewcommand{\Im}{{\rm Im}\,}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\def\bT{{\bar T}}&#10;\def\bQ{{\bar Q}}&#10;\def\bP{{\bf P}}&#10;\def\wT{{\mathbb{T}}}&#10;\def\sT{{\mathscr T}}&#10;\def\CF{{\cal F}}&#10;\def\CO{{\cal O}}&#10;&#10;    &#10;\begin{document}&#10;\begin{eqnarray*}&#10;\mu_{12}^+\equiv Q+\CO(g^2)&#10;\end{eqnarray*}&#10;\end{document}"/>
  <p:tag name="TRANSPARENT" val="Tru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725"/>
  <p:tag name="BMPHEIGHT" val="608"/>
  <p:tag name="SOURCE" val="\documentclass{slides}\pagestyle{empty}&#10;&#10;\usepackage{amsmath,amsfonts,amsthm,graphicx}&#10;&#10;\newcommand\IM{{\rm Im}\,}&#10;\renewcommand{\Im}{{\rm Im}\,}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\def\bT{{\bar T}}&#10;\def\bQ{{\bar Q}}&#10;\def\bP{{\bf P}}&#10;\def\wT{{\mathbb{T}}}&#10;\def\sT{{\mathscr T}}&#10;\def\CF{{\cal F}}&#10;\def\CO{{\cal O}}&#10;&#10;    &#10;\begin{document}&#10;\begin{eqnarray*}&#10;\mu_{12}=\frac{\mu_{12}+\mu_{12}^{++}}{2}&#10;+\sqrt{u^2-4g^2}\left(\frac{ \mu_{12}-\mu_{12}^{++}}{2\sqrt{u^2-4g^2}}\right)&#10;\end{eqnarray*}&#10;\end{document}"/>
  <p:tag name="TRANSPARENT" val="Tru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75"/>
  <p:tag name="BMPHEIGHT" val="116"/>
  <p:tag name="SOURCE" val="\documentclass{slides}\pagestyle{empty}&#10;&#10;\usepackage{amsmath,amsfonts,amsthm,graphicx}&#10;&#10;\newcommand\IM{{\rm Im}\,}&#10;\renewcommand{\Im}{{\rm Im}\,}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\def\bT{{\bar T}}&#10;\def\bQ{{\bar Q}}&#10;\def\bP{{\bf P}}&#10;\def\wT{{\mathbb{T}}}&#10;\def\sT{{\mathscr T}}&#10;\def\CF{{\cal F}}&#10;\def\CO{{\cal O}}&#10;&#10;    &#10;\begin{document}&#10;$$&#10;\mu_{12}&#10;$$&#10;\end{document}"/>
  <p:tag name="TRANSPARENT" val="Tru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08"/>
  <p:tag name="BMPHEIGHT" val="166"/>
  <p:tag name="SOURCE" val="\documentclass{slides}\pagestyle{empty}&#10;&#10;\usepackage{amsmath,amsfonts,amsthm,graphicx}&#10;&#10;\newcommand\IM{{\rm Im}\,}&#10;\renewcommand{\Im}{{\rm Im}\,}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\def\bT{{\bar T}}&#10;\def\bQ{{\bar Q}}&#10;\def\bP{{\bf P}}&#10;\def\wT{{\mathbb{T}}}&#10;\def\sT{{\mathscr T}}&#10;\def\CF{{\cal F}}&#10;\def\CO{{\cal O}}&#10;&#10;    &#10;\begin{document}&#10;$$&#10;|u|\ll g\ll 1&#10;$$&#10;\end{document}"/>
  <p:tag name="TRANSPARENT" val="Tru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800"/>
  <p:tag name="BMPHEIGHT" val="466"/>
  <p:tag name="SOURCE" val="\documentclass{slides}\pagestyle{empty}&#10;&#10;\usepackage{amsmath,amsfonts,amsthm,graphicx}&#10;&#10;\newcommand\IM{{\rm Im}\,}&#10;\renewcommand{\Im}{{\rm Im}\,}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\def\bT{{\bar T}}&#10;\def\bQ{{\bar Q}}&#10;\def\bP{{\bf P}}&#10;\def\wT{{\mathbb{T}}}&#10;\def\sT{{\mathscr T}}&#10;\def\CF{{\cal F}}&#10;\def\CO{{\cal O}}&#10;&#10;    &#10;\begin{document}&#10;\begin{eqnarray*}&#10;\frac{\mu_{12}^{sing}}{Q}=\frac{g^2( Q'(i/2) -Q'(-i/2))}{Q(i/2)}[\psi(1/2-iu)+\psi(1/2-iu)]&#10;\end{eqnarray*}&#10;\end{document}"/>
  <p:tag name="TRANSPARENT" val="Tru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75"/>
  <p:tag name="BMPHEIGHT" val="116"/>
  <p:tag name="SOURCE" val="\documentclass{slides}\pagestyle{empty}&#10;&#10;\usepackage{amsmath,amsfonts,amsthm,graphicx}&#10;&#10;\newcommand\IM{{\rm Im}\,}&#10;\renewcommand{\Im}{{\rm Im}\,}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\def\bT{{\bar T}}&#10;\def\bQ{{\bar Q}}&#10;\def\bP{{\bf P}}&#10;\def\wT{{\mathbb{T}}}&#10;\def\sT{{\mathscr T}}&#10;\def\CF{{\cal F}}&#10;\def\CO{{\cal O}}&#10;&#10;    &#10;\begin{document}&#10;$$&#10;\mu_{12}&#10;$$&#10;\end{document}"/>
  <p:tag name="TRANSPARENT" val="Tru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08"/>
  <p:tag name="BMPHEIGHT" val="208"/>
  <p:tag name="SOURCE" val="\documentclass{slides}\pagestyle{empty}&#10;&#10;\usepackage{amsmath,amsfonts,amsthm,graphicx}&#10;&#10;\newcommand\IM{{\rm Im}\,}&#10;\renewcommand{\Im}{{\rm Im}\,}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\def\tP{{\tilde P}}&#10;\def\bQ{{\bar Q}}&#10;\def\tQ{{\tilde Q}}&#10;\def\wT{{\mathbb{T}}}&#10;\def\sT{{\mathscr T}}&#10;\def\CF{{\cal F}}&#10;\def\cA{{\cal A}}&#10;&#10;    &#10;\begin{document}&#10;\begin{equation*}&#10;\mu^+=\mu^-&#10;\end{equation*}&#10;\end{document}"/>
  <p:tag name="TRANSPARENT" val="Tru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00"/>
  <p:tag name="BMPHEIGHT" val="166"/>
  <p:tag name="SOURCE" val="\documentclass{slides}\pagestyle{empty}&#10;&#10;\usepackage{amsmath,amsfonts,amsthm,graphicx}&#10;&#10;\newcommand\IM{{\rm Im}\,}&#10;\renewcommand{\Im}{{\rm Im}\,}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\def\bT{{\bar T}}&#10;\def\bQ{{\bar Q}}&#10;\def\bP{{\bf P}}&#10;\def\wT{{\mathbb{T}}}&#10;\def\sT{{\mathscr T}}&#10;\def\CF{{\cal F}}&#10;\def\CO{{\cal O}}&#10;&#10;    &#10;\begin{document}&#10;$$&#10;\psi(u)\simeq \log u&#10;$$&#10;\end{document}"/>
  <p:tag name="TRANSPARENT" val="Tru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25"/>
  <p:tag name="BMPHEIGHT" val="20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Tr{\rm Tr~}&#10;&#10;&#10;\def\sG{\,\slash\!\!\!\! G}&#10;\def\sH{\slash\!\!\!\! H}&#10;\def\pint{-\hskip-0.41cm \int}&#10;&#10;\begin{document}&#10;$${\cal O}_{\rm Konishi}=\Tr[{\cal D},Z]^2$$&#10;\end{document}"/>
  <p:tag name="TRANSPARENT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16"/>
  <p:tag name="SOURCE" val="\documentclass{slides}\pagestyle{empty}&#10;\usepackage[dvips]{graphics,color}&#10;\usepackage{amsmath}&#10;\usepackage{amssymb}&#10;&#10;&#10;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{{\cal D}}&#10;&#10;\def\sG{\,\slash\!\!\!\! G}&#10;\def\sH{\slash\!\!\!\! H}&#10;\def\pint{-\hskip-0.41cm \int}&#10;&#10;\begin{document}&#10;$${\gr Z}$$&#10;\end{document}"/>
  <p:tag name="TRANSPARENT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33"/>
  <p:tag name="BMPHEIGHT" val="20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&#10;$$&#10;\lambda=16\pi^2 g^2$$&#10;&#10;\end{document}"/>
  <p:tag name="TRANSPARENT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16"/>
  <p:tag name="SOURCE" val="\documentclass{slides}\pagestyle{empty}&#10;\usepackage[dvips]{graphics,color}&#10;\usepackage{amsmath}&#10;\usepackage{amssymb}&#10;&#10;&#10;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{{\cal D}}&#10;&#10;\def\sG{\,\slash\!\!\!\! G}&#10;\def\sH{\slash\!\!\!\! H}&#10;\def\pint{-\hskip-0.41cm \int}&#10;&#10;\begin{document}&#10;$${\gr Z}$$&#10;\end{document}"/>
  <p:tag name="TRANSPARENT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16"/>
  <p:tag name="SOURCE" val="\documentclass{slides}\pagestyle{empty}&#10;\usepackage[dvips]{graphics,color}&#10;\usepackage{amsmath}&#10;\usepackage{amssymb}&#10;&#10;&#10;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{{\cal D}}&#10;&#10;\def\sG{\,\slash\!\!\!\! G}&#10;\def\sH{\slash\!\!\!\! H}&#10;\def\pint{-\hskip-0.41cm \int}&#10;&#10;\begin{document}&#10;$${\gr Z}$$&#10;\end{document}"/>
  <p:tag name="TRANSPARENT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"/>
  <p:tag name="BMPHEIGHT" val="125"/>
  <p:tag name="SOURCE" val="\documentclass{slides}\pagestyle{empty}&#10;\usepackage[dvips]{graphics,color}&#10;\usepackage{amsmath}&#10;\usepackage{amssymb}&#10;&#10;&#10;&#10;\usepackage{epsf}&#10;\usepackage{psfig}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{\red\D$}$&#10;\end{document}&#10;"/>
  <p:tag name="TRANSPARENT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"/>
  <p:tag name="BMPHEIGHT" val="125"/>
  <p:tag name="SOURCE" val="\documentclass{slides}\pagestyle{empty}&#10;\usepackage[dvips]{graphics,color}&#10;\usepackage{amsmath}&#10;\usepackage{amssymb}&#10;&#10;&#10;&#10;\usepackage{epsf}&#10;\usepackage{psfig}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{\red\D$}$&#10;\end{document}&#10;"/>
  <p:tag name="TRANSPARENT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000"/>
  <p:tag name="BMPHEIGHT" val="791"/>
  <p:tag name="SOURCE" val="\documentclass{slides}\pagestyle{empty}&#10;&#10;\usepackage{amsmath,amsfonts,amsthm,graphicx}&#10;&#10;\newcommand\IM{{\rm Im}\,}&#10;\renewcommand{\Im}{{\rm Im}\,}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\def\bT{{\bar T}}&#10;\def\bQ{{\bar Q}}&#10;\def\wT{{\mathbb{T}}}&#10;\def\sT{{\mathscr T}}&#10;\def\CF{{\cal F}}&#10;\def\cA{{\cal A}}&#10;&#10;    &#10;\begin{document}&#10;&#10;\begin{eqnarray*}&#10;Q(u,S)&amp;=&amp;i\cosh(\pi u)\Big[ \sin\frac{\pi(S-2iu)}{2} \,\,\,\, _3F_2(-S,S+1,\frac{1}{2}-iu;1,1;1)+\\&#10;&amp;+&amp;\sin\frac{\pi(S+2iu)}{2} \,\,\,\,  _3F_2(-S,S+1,\frac{1}{2}+iu;1,1;1)\Big]\qquad\sim&#10;u^{-S-1}\,.&#10;\end{eqnarray*}&#10;&#10;\end{document}"/>
  <p:tag name="TRANSPARENT" val="Tru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958"/>
  <p:tag name="BMPHEIGHT" val="383"/>
  <p:tag name="SOURCE" val="\documentclass{slides}\pagestyle{empty}&#10;&#10;\usepackage{amsmath,amsfonts,amsthm,graphicx}&#10;&#10;\newcommand\IM{{\rm Im}\,}&#10;\renewcommand{\Im}{{\rm Im}\,}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\def\bT{{\bar T}}&#10;\def\bQ{{\bar Q}}&#10;\def\bP{{\bf P}}&#10;\def\wT{{\mathbb{T}}}&#10;\def\sT{{\mathscr T}}&#10;\def\CF{{\cal F}}&#10;\def\CO{{\cal O}}&#10;&#10;    &#10;\begin{document}&#10;$$&#10;S\to -1,\quad \lambda\to 0,\quad \frac{\lambda}{S+1}\quad - {\rm fixed}&#10;$$&#10;\end{document}"/>
  <p:tag name="TRANSPARENT" val="Tru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016"/>
  <p:tag name="BMPHEIGHT" val="383"/>
  <p:tag name="SOURCE" val="\documentclass{slides}\pagestyle{empty}&#10;&#10;\usepackage{amsmath,amsfonts,amsthm,graphicx}&#10;&#10;\newcommand\IM{{\rm Im}\,}&#10;\renewcommand{\Im}{{\rm Im}\,}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\def\bT{{\bar T}}&#10;\def\bQ{{\bar Q}}&#10;\def\bP{{\bf P}}&#10;\def\wT{{\mathbb{T}}}&#10;\def\sT{{\mathscr T}}&#10;\def\CF{{\cal F}}&#10;\def\CO{{\cal O}}&#10;&#10;    &#10;\begin{document}&#10;$$&#10;\gamma(S)=i\frac{\lambda}{4\pi^2}\partial_u\left[\log Q(u+\frac{i}{2},S)\right]_{u=0}=\frac{\lambda}{2\pi^2}\left(\psi(S+1)-\psi(1)\right)&#10;$$&#10;\end{document}"/>
  <p:tag name="TRANSPARENT" val="Tru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333"/>
  <p:tag name="BMPHEIGHT" val="450"/>
  <p:tag name="SOURCE" val="\documentclass{slides}\pagestyle{empty}&#10;&#10;\usepackage{amsmath,amsfonts,amsthm,graphicx}&#10;&#10;\newcommand\IM{{\rm Im}\,}&#10;\renewcommand{\Im}{{\rm Im}\,}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\def\bT{{\bar T}}&#10;\def\bQ{{\bar Q}}&#10;\def\bP{{\bf P}}&#10;\def\wT{{\mathbb{T}}}&#10;\def\sT{{\mathscr T}}&#10;\def\CF{{\cal F}}&#10;\def\CO{{\cal O}}&#10;&#10;    &#10;\begin{document}&#10;$$&#10;\gamma=\Delta-1\sim \frac{1}{2\pi^2}\frac{\lambda}{S+1} \,\,\,&#10; + \,\CO\left(\frac{\lambda^2}{(S+1)^2}\right)&#10;$$&#10;\end{document}"/>
  <p:tag name="TRANSPARENT" val="Tru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16"/>
  <p:tag name="SOURCE" val="\documentclass{slides}\pagestyle{empty}&#10;\usepackage[dvips]{graphics,color}&#10;\usepackage{amsmath}&#10;\usepackage{amssymb}&#10;&#10;&#10;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{{\cal D}}&#10;&#10;\def\sG{\,\slash\!\!\!\! G}&#10;\def\sH{\slash\!\!\!\! H}&#10;\def\pint{-\hskip-0.41cm \int}&#10;&#10;\begin{document}&#10;$${\gr Z}$$&#10;\end{document}"/>
  <p:tag name="TRANSPARENT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16"/>
  <p:tag name="SOURCE" val="\documentclass{slides}\pagestyle{empty}&#10;\usepackage[dvips]{graphics,color}&#10;\usepackage{amsmath}&#10;\usepackage{amssymb}&#10;&#10;&#10;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{{\cal D}}&#10;&#10;\def\sG{\,\slash\!\!\!\! G}&#10;\def\sH{\slash\!\!\!\! H}&#10;\def\pint{-\hskip-0.41cm \int}&#10;&#10;\begin{document}&#10;$${\gr Z}$$&#10;\end{document}"/>
  <p:tag name="TRANSPARENT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16"/>
  <p:tag name="SOURCE" val="\documentclass{slides}\pagestyle{empty}&#10;\usepackage[dvips]{graphics,color}&#10;\usepackage{amsmath}&#10;\usepackage{amssymb}&#10;&#10;&#10;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{{\cal D}}&#10;&#10;\def\sG{\,\slash\!\!\!\! G}&#10;\def\sH{\slash\!\!\!\! H}&#10;\def\pint{-\hskip-0.41cm \int}&#10;&#10;\begin{document}&#10;$${\gr Z}$$&#10;\end{document}"/>
  <p:tag name="TRANSPARENT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16"/>
  <p:tag name="SOURCE" val="\documentclass{slides}\pagestyle{empty}&#10;\usepackage[dvips]{graphics,color}&#10;\usepackage{amsmath}&#10;\usepackage{amssymb}&#10;&#10;&#10;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{{\cal D}}&#10;&#10;\def\sG{\,\slash\!\!\!\! G}&#10;\def\sH{\slash\!\!\!\! H}&#10;\def\pint{-\hskip-0.41cm \int}&#10;&#10;\begin{document}&#10;$${\gr Z}$$&#10;\end{document}"/>
  <p:tag name="TRANSPARENT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16"/>
  <p:tag name="SOURCE" val="\documentclass{slides}\pagestyle{empty}&#10;\usepackage[dvips]{graphics,color}&#10;\usepackage{amsmath}&#10;\usepackage{amssymb}&#10;&#10;&#10;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{{\cal D}}&#10;&#10;\def\sG{\,\slash\!\!\!\! G}&#10;\def\sH{\slash\!\!\!\! H}&#10;\def\pint{-\hskip-0.41cm \int}&#10;&#10;\begin{document}&#10;$${\gr Z}$$&#10;\end{document}"/>
  <p:tag name="TRANSPARENT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16"/>
  <p:tag name="SOURCE" val="\documentclass{slides}\pagestyle{empty}&#10;\usepackage[dvips]{graphics,color}&#10;\usepackage{amsmath}&#10;\usepackage{amssymb}&#10;&#10;&#10;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{{\cal D}}&#10;&#10;\def\sG{\,\slash\!\!\!\! G}&#10;\def\sH{\slash\!\!\!\! H}&#10;\def\pint{-\hskip-0.41cm \int}&#10;&#10;\begin{document}&#10;$${\gr Z}$$&#10;\end{document}"/>
  <p:tag name="TRANSPARENT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16"/>
  <p:tag name="SOURCE" val="\documentclass{slides}\pagestyle{empty}&#10;\usepackage[dvips]{graphics,color}&#10;\usepackage{amsmath}&#10;\usepackage{amssymb}&#10;&#10;&#10;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{{\cal D}}&#10;&#10;\def\sG{\,\slash\!\!\!\! G}&#10;\def\sH{\slash\!\!\!\! H}&#10;\def\pint{-\hskip-0.41cm \int}&#10;&#10;\begin{document}&#10;$${\gr Z}$$&#10;\end{document}"/>
  <p:tag name="TRANSPARENT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16"/>
  <p:tag name="SOURCE" val="\documentclass{slides}\pagestyle{empty}&#10;\usepackage[dvips]{graphics,color}&#10;\usepackage{amsmath}&#10;\usepackage{amssymb}&#10;&#10;&#10;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{{\cal D}}&#10;&#10;\def\sG{\,\slash\!\!\!\! G}&#10;\def\sH{\slash\!\!\!\! H}&#10;\def\pint{-\hskip-0.41cm \int}&#10;&#10;\begin{document}&#10;$${\gr Z}$$&#10;\end{document}"/>
  <p:tag name="TRANSPARENT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16"/>
  <p:tag name="SOURCE" val="\documentclass{slides}\pagestyle{empty}&#10;\usepackage[dvips]{graphics,color}&#10;\usepackage{amsmath}&#10;\usepackage{amssymb}&#10;&#10;&#10;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{{\cal D}}&#10;&#10;\def\sG{\,\slash\!\!\!\! G}&#10;\def\sH{\slash\!\!\!\! H}&#10;\def\pint{-\hskip-0.41cm \int}&#10;&#10;\begin{document}&#10;$${\gr Z}$$&#10;\end{document}"/>
  <p:tag name="TRANSPARENT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16"/>
  <p:tag name="SOURCE" val="\documentclass{slides}\pagestyle{empty}&#10;\usepackage[dvips]{graphics,color}&#10;\usepackage{amsmath}&#10;\usepackage{amssymb}&#10;&#10;&#10;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{{\cal D}}&#10;&#10;\def\sG{\,\slash\!\!\!\! G}&#10;\def\sH{\slash\!\!\!\! H}&#10;\def\pint{-\hskip-0.41cm \int}&#10;&#10;\begin{document}&#10;$${\gr Z}$$&#10;\end{document}"/>
  <p:tag name="TRANSPARENT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16"/>
  <p:tag name="SOURCE" val="\documentclass{slides}\pagestyle{empty}&#10;\usepackage[dvips]{graphics,color}&#10;\usepackage{amsmath}&#10;\usepackage{amssymb}&#10;&#10;&#10;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{{\cal D}}&#10;&#10;\def\sG{\,\slash\!\!\!\! G}&#10;\def\sH{\slash\!\!\!\! H}&#10;\def\pint{-\hskip-0.41cm \int}&#10;&#10;\begin{document}&#10;$${\gr Z}$$&#10;\end{document}"/>
  <p:tag name="TRANSPARENT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"/>
  <p:tag name="BMPHEIGHT" val="125"/>
  <p:tag name="SOURCE" val="\documentclass{slides}\pagestyle{empty}&#10;\usepackage[dvips]{graphics,color}&#10;\usepackage{amsmath}&#10;\usepackage{amssymb}&#10;&#10;&#10;&#10;\usepackage{epsf}&#10;\usepackage{psfig}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{\red\D$}$&#10;\end{document}&#10;"/>
  <p:tag name="TRANSPARENT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16"/>
  <p:tag name="SOURCE" val="\documentclass{slides}\pagestyle{empty}&#10;\usepackage[dvips]{graphics,color}&#10;\usepackage{amsmath}&#10;\usepackage{amssymb}&#10;&#10;&#10;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{{\cal D}}&#10;&#10;\def\sG{\,\slash\!\!\!\! G}&#10;\def\sH{\slash\!\!\!\! H}&#10;\def\pint{-\hskip-0.41cm \int}&#10;&#10;\begin{document}&#10;$${\gr Z}$$&#10;\end{document}"/>
  <p:tag name="TRANSPARENT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"/>
  <p:tag name="BMPHEIGHT" val="125"/>
  <p:tag name="SOURCE" val="\documentclass{slides}\pagestyle{empty}&#10;\usepackage[dvips]{graphics,color}&#10;\usepackage{amsmath}&#10;\usepackage{amssymb}&#10;&#10;&#10;&#10;\usepackage{epsf}&#10;\usepackage{psfig}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{\red\D$}$&#10;\end{document}&#10;"/>
  <p:tag name="TRANSPARENT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16"/>
  <p:tag name="SOURCE" val="\documentclass{slides}\pagestyle{empty}&#10;\usepackage[dvips]{graphics,color}&#10;\usepackage{amsmath}&#10;\usepackage{amssymb}&#10;&#10;&#10;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{{\cal D}}&#10;&#10;\def\sG{\,\slash\!\!\!\! G}&#10;\def\sH{\slash\!\!\!\! H}&#10;\def\pint{-\hskip-0.41cm \int}&#10;&#10;\begin{document}&#10;$${\gr Z}$$&#10;\end{document}"/>
  <p:tag name="TRANSPARENT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"/>
  <p:tag name="BMPHEIGHT" val="125"/>
  <p:tag name="SOURCE" val="\documentclass{slides}\pagestyle{empty}&#10;\usepackage[dvips]{graphics,color}&#10;\usepackage{amsmath}&#10;\usepackage{amssymb}&#10;&#10;&#10;&#10;\usepackage{epsf}&#10;\usepackage{psfig}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{\red\D$}$&#10;\end{document}&#10;"/>
  <p:tag name="TRANSPARENT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16"/>
  <p:tag name="SOURCE" val="\documentclass{slides}\pagestyle{empty}&#10;\usepackage[dvips]{graphics,color}&#10;\usepackage{amsmath}&#10;\usepackage{amssymb}&#10;&#10;&#10;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{{\cal D}}&#10;&#10;\def\sG{\,\slash\!\!\!\! G}&#10;\def\sH{\slash\!\!\!\! H}&#10;\def\pint{-\hskip-0.41cm \int}&#10;&#10;\begin{document}&#10;$${\gr Z}$$&#10;\end{document}"/>
  <p:tag name="TRANSPARENT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16"/>
  <p:tag name="SOURCE" val="\documentclass{slides}\pagestyle{empty}&#10;\usepackage[dvips]{graphics,color}&#10;\usepackage{amsmath}&#10;\usepackage{amssymb}&#10;&#10;&#10;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{{\cal D}}&#10;&#10;\def\sG{\,\slash\!\!\!\! G}&#10;\def\sH{\slash\!\!\!\! H}&#10;\def\pint{-\hskip-0.41cm \int}&#10;&#10;\begin{document}&#10;$${\gr Z}$$&#10;\end{document}"/>
  <p:tag name="TRANSPARENT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16"/>
  <p:tag name="SOURCE" val="\documentclass{slides}\pagestyle{empty}&#10;\usepackage[dvips]{graphics,color}&#10;\usepackage{amsmath}&#10;\usepackage{amssymb}&#10;&#10;&#10;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{{\cal D}}&#10;&#10;\def\sG{\,\slash\!\!\!\! G}&#10;\def\sH{\slash\!\!\!\! H}&#10;\def\pint{-\hskip-0.41cm \int}&#10;&#10;\begin{document}&#10;$${\gr Z}$$&#10;\end{document}"/>
  <p:tag name="TRANSPARENT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"/>
  <p:tag name="BMPHEIGHT" val="125"/>
  <p:tag name="SOURCE" val="\documentclass{slides}\pagestyle{empty}&#10;\usepackage[dvips]{graphics,color}&#10;\usepackage{amsmath}&#10;\usepackage{amssymb}&#10;&#10;&#10;&#10;\usepackage{epsf}&#10;\usepackage{psfig}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{\red\D$}$&#10;\end{document}&#10;"/>
  <p:tag name="TRANSPARENT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975"/>
  <p:tag name="BMPHEIGHT" val="15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Tr{\rm Tr}&#10;&#10;&#10;\def\sG{\,\slash\!\!\!\! G}&#10;\def\sH{\slash\!\!\!\! H}&#10;\def\pint{-\hskip-0.41cm \int}&#10;&#10;\begin{document}&#10;$$S=2,\quad L=2,\quad n=1$$&#10;\end{document}"/>
  <p:tag name="TRANSPARENT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16"/>
  <p:tag name="SOURCE" val="\documentclass{slides}\pagestyle{empty}&#10;\usepackage[dvips]{graphics,color}&#10;\usepackage{amsmath}&#10;\usepackage{amssymb}&#10;&#10;&#10;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{{\cal D}}&#10;&#10;\def\sG{\,\slash\!\!\!\! G}&#10;\def\sH{\slash\!\!\!\! H}&#10;\def\pint{-\hskip-0.41cm \int}&#10;&#10;\begin{document}&#10;$${\gr Z}$$&#10;\end{document}"/>
  <p:tag name="TRANSPARENT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16"/>
  <p:tag name="SOURCE" val="\documentclass{slides}\pagestyle{empty}&#10;\usepackage[dvips]{graphics,color}&#10;\usepackage{amsmath}&#10;\usepackage{amssymb}&#10;&#10;&#10;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{{\cal D}}&#10;&#10;\def\sG{\,\slash\!\!\!\! G}&#10;\def\sH{\slash\!\!\!\! H}&#10;\def\pint{-\hskip-0.41cm \int}&#10;&#10;\begin{document}&#10;$${\gr Z}$$&#10;\end{document}"/>
  <p:tag name="TRANSPARENT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16"/>
  <p:tag name="SOURCE" val="\documentclass{slides}\pagestyle{empty}&#10;\usepackage[dvips]{graphics,color}&#10;\usepackage{amsmath}&#10;\usepackage{amssymb}&#10;&#10;&#10;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{{\cal D}}&#10;&#10;\def\sG{\,\slash\!\!\!\! G}&#10;\def\sH{\slash\!\!\!\! H}&#10;\def\pint{-\hskip-0.41cm \int}&#10;&#10;\begin{document}&#10;$${\gr Z}$$&#10;\end{document}"/>
  <p:tag name="TRANSPARENT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16"/>
  <p:tag name="SOURCE" val="\documentclass{slides}\pagestyle{empty}&#10;\usepackage[dvips]{graphics,color}&#10;\usepackage{amsmath}&#10;\usepackage{amssymb}&#10;&#10;&#10;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{{\cal D}}&#10;&#10;\def\sG{\,\slash\!\!\!\! G}&#10;\def\sH{\slash\!\!\!\! H}&#10;\def\pint{-\hskip-0.41cm \int}&#10;&#10;\begin{document}&#10;$${\gr Z}$$&#10;\end{document}"/>
  <p:tag name="TRANSPARENT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16"/>
  <p:tag name="SOURCE" val="\documentclass{slides}\pagestyle{empty}&#10;\usepackage[dvips]{graphics,color}&#10;\usepackage{amsmath}&#10;\usepackage{amssymb}&#10;&#10;&#10;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{{\cal D}}&#10;&#10;\def\sG{\,\slash\!\!\!\! G}&#10;\def\sH{\slash\!\!\!\! H}&#10;\def\pint{-\hskip-0.41cm \int}&#10;&#10;\begin{document}&#10;$${\gr Z}$$&#10;\end{document}"/>
  <p:tag name="TRANSPARENT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16"/>
  <p:tag name="SOURCE" val="\documentclass{slides}\pagestyle{empty}&#10;\usepackage[dvips]{graphics,color}&#10;\usepackage{amsmath}&#10;\usepackage{amssymb}&#10;&#10;&#10;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{{\cal D}}&#10;&#10;\def\sG{\,\slash\!\!\!\! G}&#10;\def\sH{\slash\!\!\!\! H}&#10;\def\pint{-\hskip-0.41cm \int}&#10;&#10;\begin{document}&#10;$${\gr Z}$$&#10;\end{document}"/>
  <p:tag name="TRANSPARENT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RANSPARENT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RANSPARENT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0"/>
  <p:tag name="BMPHEIGHT" val="50"/>
  <p:tag name="SOURCE" val="\documentclass{article}\pagestyle{empty}&#10;\usepackage{color}&#10;\begin{document}&#10;\definecolor{cyan1}{gray}{.9}&#10;&#10;$$&#10;\times&#10;$$&#10;&#10;\end{document}&#10;"/>
  <p:tag name="TRANSPARENT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1"/>
  <p:tag name="BMPHEIGHT" val="83"/>
  <p:tag name="SOURCE" val="\documentclass{article}\pagestyle{empty}&#10;\usepackage{color}&#10;\begin{document}&#10;\definecolor{cyan1}{gray}{.9}&#10;\color{cyan1}&#10;$$S^5$$&#10;\end{document}&#10;"/>
  <p:tag name="TRANSPARENT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975"/>
  <p:tag name="BMPHEIGHT" val="15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Tr{\rm Tr}&#10;&#10;&#10;\def\sG{\,\slash\!\!\!\! G}&#10;\def\sH{\slash\!\!\!\! H}&#10;\def\pint{-\hskip-0.41cm \int}&#10;&#10;\begin{document}&#10;$$S=2,\quad L=3,\quad n=1$$&#10;\end{document}"/>
  <p:tag name="TRANSPARENT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91"/>
  <p:tag name="BMPHEIGHT" val="83"/>
  <p:tag name="SOURCE" val="\documentclass{article}\pagestyle{empty}&#10;\usepackage{color}&#10;\begin{document}&#10;\definecolor{cyan1}{gray}{.9}&#10;\color{cyan1}&#10;$$AdS^5$$&#10;\end{document}&#10;"/>
  <p:tag name="TRANSPARENT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def\D{\Delta}&#10;\begin{document}&#10;$$\D=\D^{(0)}+\lambda \D^{(2)}+ \lambda^2&#10;\D^{(4)}+\ldots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33"/>
  <p:tag name="BOXHEIGHT" val="286"/>
  <p:tag name="BOXFONT" val="10"/>
  <p:tag name="BOXWRAP" val="False"/>
  <p:tag name="WORKAROUNDTRANSPARENCYBUG" val="False"/>
  <p:tag name="ALLOWFONTSUBSTITUTION" val="False"/>
  <p:tag name="BITMAPFORMAT" val="pngmono"/>
  <p:tag name="ORIGWIDTH" val="338"/>
  <p:tag name="PICTUREFILESIZE" val="1376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 \lambda=Ng_{_{YM}}^2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33"/>
  <p:tag name="BOXHEIGHT" val="286"/>
  <p:tag name="BOXFONT" val="10"/>
  <p:tag name="BOXWRAP" val="False"/>
  <p:tag name="WORKAROUNDTRANSPARENCYBUG" val="False"/>
  <p:tag name="ALLOWFONTSUBSTITUTION" val="False"/>
  <p:tag name="BITMAPFORMAT" val="pngmono"/>
  <p:tag name="ORIGWIDTH" val="99"/>
  <p:tag name="PICTUREFILESIZE" val="614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hat D=\hat D^{(0)}+\lambda \hat&#10;D^{(2)} +\lambda^2 \hat D^{(4)}+\ldots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33"/>
  <p:tag name="BOXHEIGHT" val="286"/>
  <p:tag name="BOXFONT" val="10"/>
  <p:tag name="BOXWRAP" val="False"/>
  <p:tag name="WORKAROUNDTRANSPARENCYBUG" val="False"/>
  <p:tag name="ALLOWFONTSUBSTITUTION" val="False"/>
  <p:tag name="BITMAPFORMAT" val="pngmono"/>
  <p:tag name="ORIGWIDTH" val="327"/>
  <p:tag name="PICTUREFILESIZE" val="1481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208"/>
  <p:tag name="BMPHEIGHT" val="583"/>
  <p:tag name="SOURCE" val="\documentclass{slides}\pagestyle{empty}&#10;\begin{document}&#10;$${\cal O}^{\Lambda'}_j(x)=&#10;\left[\left(\frac{\Lambda'}{\Lambda}\right)^{\hat D}\right]_{jk}&#10;{\cal O}_k^{\Lambda}(x)&#10;$$&#10;\end{document}"/>
  <p:tag name="TRANSPARENT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475"/>
  <p:tag name="BMPHEIGHT" val="22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{\hat D}_{jk} {\cal O}_k(x)= \Delta_j {\cal O}_j  $$&#10;\end{document}"/>
  <p:tag name="TRANSPARENT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hat D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33"/>
  <p:tag name="BOXHEIGHT" val="286"/>
  <p:tag name="BOXFONT" val="10"/>
  <p:tag name="BOXWRAP" val="False"/>
  <p:tag name="WORKAROUNDTRANSPARENCYBUG" val="False"/>
  <p:tag name="ALLOWFONTSUBSTITUTION" val="False"/>
  <p:tag name="BITMAPFORMAT" val="pngmono"/>
  <p:tag name="ORIGWIDTH" val="16"/>
  <p:tag name="PICTUREFILESIZE" val="119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"/>
  <p:tag name="BMPHEIGHT" val="125"/>
  <p:tag name="SOURCE" val="\documentclass{slides}\pagestyle{empty}&#10;\usepackage[dvips]{graphics,color}&#10;\usepackage{amsmath}&#10;\usepackage{amssymb}&#10;&#10;&#10;&#10;\usepackage{epsf}&#10;\usepackage{psfig}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{\red\D$}$&#10;\end{document}&#10;"/>
  <p:tag name="TRANSPARENT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0"/>
  <p:tag name="BMPHEIGHT" val="116"/>
  <p:tag name="SOURCE" val="\documentclass{slides}\pagestyle{empty}&#10;\usepackage[dvips]{graphics,color}&#10;\usepackage{amsmath}&#10;\usepackage{amssymb}&#10;&#10;&#10;&#10;\usepackage{epsf}&#10;\usepackage{psfig}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{\blu\Psi}$$&#10;\end{document}&#10;"/>
  <p:tag name="TRANSPARENT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"/>
  <p:tag name="BMPHEIGHT" val="116"/>
  <p:tag name="SOURCE" val="\documentclass{slides}\pagestyle{empty}&#10;\usepackage[dvips]{graphics,color}&#10;\usepackage{amsmath}&#10;\usepackage{amssymb}&#10;&#10;&#10;&#10;\usepackage{epsf}&#10;\usepackage{psfig}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{\gr\Phi}$$&#10;\end{document}&#10;"/>
  <p:tag name="TRANSPARENT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66"/>
  <p:tag name="BMPHEIGHT" val="125"/>
  <p:tag name="SOURCE" val="\documentclass{slides}&#10;\pagestyle{empty}&#10;\usepackage{color}&#10;\begin{document}&#10;$$&#10;\color{blue}L=3&#10;$$&#10;\end{document} "/>
  <p:tag name="TRANSPARENT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"/>
  <p:tag name="BMPHEIGHT" val="125"/>
  <p:tag name="SOURCE" val="\documentclass{slides}\pagestyle{empty}&#10;\usepackage[dvips]{graphics,color}&#10;\usepackage{amsmath}&#10;\usepackage{amssymb}&#10;&#10;&#10;&#10;\usepackage{epsf}&#10;\usepackage{psfig}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{\red\D$}$&#10;\end{document}&#10;"/>
  <p:tag name="TRANSPARENT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"/>
  <p:tag name="BMPHEIGHT" val="125"/>
  <p:tag name="SOURCE" val="\documentclass{slides}\pagestyle{empty}&#10;\usepackage[dvips]{graphics,color}&#10;\usepackage{amsmath}&#10;\usepackage{amssymb}&#10;&#10;&#10;&#10;\usepackage{epsf}&#10;\usepackage{psfig}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{\red\D$}$&#10;\end{document}&#10;"/>
  <p:tag name="TRANSPARENT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0"/>
  <p:tag name="BMPHEIGHT" val="116"/>
  <p:tag name="SOURCE" val="\documentclass{slides}\pagestyle{empty}&#10;\usepackage[dvips]{graphics,color}&#10;\usepackage{amsmath}&#10;\usepackage{amssymb}&#10;&#10;&#10;&#10;\usepackage{epsf}&#10;\usepackage{psfig}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{\blu\Psi}$$&#10;\end{document}&#10;"/>
  <p:tag name="TRANSPARENT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"/>
  <p:tag name="BMPHEIGHT" val="116"/>
  <p:tag name="SOURCE" val="\documentclass{slides}\pagestyle{empty}&#10;\usepackage[dvips]{graphics,color}&#10;\usepackage{amsmath}&#10;\usepackage{amssymb}&#10;&#10;&#10;&#10;\usepackage{epsf}&#10;\usepackage{psfig}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{\gr\Phi}$$&#10;\end{document}&#10;"/>
  <p:tag name="TRANSPARENT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"/>
  <p:tag name="BMPHEIGHT" val="116"/>
  <p:tag name="SOURCE" val="\documentclass{slides}\pagestyle{empty}&#10;\usepackage[dvips]{graphics,color}&#10;\usepackage{amsmath}&#10;\usepackage{amssymb}&#10;&#10;&#10;&#10;\usepackage{epsf}&#10;\usepackage{psfig}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{\gr\Phi}$$&#10;\end{document}&#10;"/>
  <p:tag name="TRANSPARENT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"/>
  <p:tag name="BMPHEIGHT" val="116"/>
  <p:tag name="SOURCE" val="\documentclass{slides}\pagestyle{empty}&#10;\usepackage[dvips]{graphics,color}&#10;\usepackage{amsmath}&#10;\usepackage{amssymb}&#10;&#10;&#10;&#10;\usepackage{epsf}&#10;\usepackage{psfig}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{\gr\Phi}$$&#10;\end{document}&#10;"/>
  <p:tag name="TRANSPARENT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16"/>
  <p:tag name="BMPHEIGHT" val="125"/>
  <p:tag name="SOURCE" val="\documentclass{slides}\pagestyle{empty}&#10;\begin{document}&#10;$$\Lambda$$&#10;\end{document}"/>
  <p:tag name="TRANSPARENT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66"/>
  <p:tag name="BMPHEIGHT" val="150"/>
  <p:tag name="SOURCE" val="\documentclass{slides}\pagestyle{empty}&#10;\begin{document}&#10;$$\Lambda'$$&#10;\end{document}"/>
  <p:tag name="TRANSPARENT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0"/>
  <p:tag name="BMPHEIGHT" val="83"/>
  <p:tag name="SOURCE" val="\documentclass{slides}\pagestyle{empty}&#10;\begin{document}&#10;$$x$$&#10;\end{document}"/>
  <p:tag name="TRANSPARENT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041"/>
  <p:tag name="BMPHEIGHT" val="225"/>
  <p:tag name="SOURCE" val="\documentclass{slides}\pagestyle{empty}&#10;\begin{document}&#10;$$ J=-g^{-1}dg=J^{(0)}+J^{(1)}+J^{(2)}+J^{(3)} \in su(2,2|4)$$ &#10;\end{document}"/>
  <p:tag name="TRANSPARENT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66"/>
  <p:tag name="BMPHEIGHT" val="125"/>
  <p:tag name="SOURCE" val="\documentclass{slides}&#10;\pagestyle{empty}&#10;\usepackage{color}&#10;\begin{document}&#10;$$&#10;\color{red}L=2&#10;$$&#10;\end{document} "/>
  <p:tag name="TRANSPARENT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483"/>
  <p:tag name="BMPHEIGHT" val="408"/>
  <p:tag name="SOURCE" val="\documentclass{slides}\pagestyle{empty}&#10;\begin{document}&#10;$$&#10;\frac{{\rm PSU}(2,2\,|\,4)}{ {\rm SO}(1,4)\times {\rm SO}(5)}$$&#10;\end{document}"/>
  <p:tag name="TRANSPARENT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725"/>
  <p:tag name="BMPHEIGHT" val="366"/>
  <p:tag name="SOURCE" val="\documentclass{slides}\pagestyle{empty}&#10;\begin{document}&#10;$$S_{MT}=&#10;\sqrt{\lambda}\,\,\, {\rm str}\int_{{\cal M}_2} \left[{J}^{(2)}\wedge *{J}^{(2)}&#10; -J^{(1)}\wedge J^{(3)}&#10;\right]$$&#10;\end{document}"/>
  <p:tag name="TRANSPARENT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33"/>
  <p:tag name="BMPHEIGHT" val="433"/>
  <p:tag name="SOURCE" val="\documentclass{slides}\pagestyle{empty}&#10;\newcommand{\matr}[2]{\left(\begin{array}{#1}#2\end{array}\right)}&#10;\newcommand{\smatr}[4]{\matr{c|c}{#1&amp;#2\\\hline #3&amp;#4}}&#10;\begin{document}&#10;$$g=\smatr{A}{B}{C}{D}\ \ \in {\rm gl}(4|4)$$&#10;\end{document}"/>
  <p:tag name="TRANSPARENT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"/>
  <p:tag name="BMPHEIGHT" val="125"/>
  <p:tag name="SOURCE" val="\documentclass{slides}\pagestyle{empty}&#10;\usepackage[dvips]{graphics,color}&#10;\usepackage{amsmath}&#10;\usepackage{amssymb}&#10;&#10;&#10;&#10;\usepackage{epsf}&#10;\usepackage{psfig}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{\red\D$}$&#10;\end{document}&#10;"/>
  <p:tag name="TRANSPARENT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0"/>
  <p:tag name="BMPHEIGHT" val="116"/>
  <p:tag name="SOURCE" val="\documentclass{slides}\pagestyle{empty}&#10;\usepackage[dvips]{graphics,color}&#10;\usepackage{amsmath}&#10;\usepackage{amssymb}&#10;&#10;&#10;&#10;\usepackage{epsf}&#10;\usepackage{psfig}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{\blu\Psi}$$&#10;\end{document}&#10;"/>
  <p:tag name="TRANSPARENT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"/>
  <p:tag name="BMPHEIGHT" val="116"/>
  <p:tag name="SOURCE" val="\documentclass{slides}\pagestyle{empty}&#10;\usepackage[dvips]{graphics,color}&#10;\usepackage{amsmath}&#10;\usepackage{amssymb}&#10;&#10;&#10;&#10;\usepackage{epsf}&#10;\usepackage{psfig}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{\gr\Phi}$$&#10;\end{document}&#10;"/>
  <p:tag name="TRANSPARENT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"/>
  <p:tag name="BMPHEIGHT" val="125"/>
  <p:tag name="SOURCE" val="\documentclass{slides}\pagestyle{empty}&#10;\usepackage[dvips]{graphics,color}&#10;\usepackage{amsmath}&#10;\usepackage{amssymb}&#10;&#10;&#10;&#10;\usepackage{epsf}&#10;\usepackage{psfig}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{\red\D$}$&#10;\end{document}&#10;"/>
  <p:tag name="TRANSPARENT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"/>
  <p:tag name="BMPHEIGHT" val="125"/>
  <p:tag name="SOURCE" val="\documentclass{slides}\pagestyle{empty}&#10;\usepackage[dvips]{graphics,color}&#10;\usepackage{amsmath}&#10;\usepackage{amssymb}&#10;&#10;&#10;&#10;\usepackage{epsf}&#10;\usepackage{psfig}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{\red\D$}$&#10;\end{document}&#10;"/>
  <p:tag name="TRANSPARENT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0"/>
  <p:tag name="BMPHEIGHT" val="116"/>
  <p:tag name="SOURCE" val="\documentclass{slides}\pagestyle{empty}&#10;\usepackage[dvips]{graphics,color}&#10;\usepackage{amsmath}&#10;\usepackage{amssymb}&#10;&#10;&#10;&#10;\usepackage{epsf}&#10;\usepackage{psfig}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{\blu\Psi}$$&#10;\end{document}&#10;"/>
  <p:tag name="TRANSPARENT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"/>
  <p:tag name="BMPHEIGHT" val="116"/>
  <p:tag name="SOURCE" val="\documentclass{slides}\pagestyle{empty}&#10;\usepackage[dvips]{graphics,color}&#10;\usepackage{amsmath}&#10;\usepackage{amssymb}&#10;&#10;&#10;&#10;\usepackage{epsf}&#10;\usepackage{psfig}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{\gr\Phi}$$&#10;\end{document}&#10;"/>
  <p:tag name="TRANSPARENT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366"/>
  <p:tag name="BMPHEIGHT" val="466"/>
  <p:tag name="SOURCE" val="\documentclass{slides}&#10;\pagestyle{empty}&#10;\usepackage{color}&#10;\begin{document}&#10;$$&#10;2\lambda^{1/4}+\frac{1+L^2/4}{\lambda^{1/4}}&#10;+\frac{-\frac{L^4}{64}+\frac{3L^2}{8}-3\zeta_3-\frac{3}{4}}{\lambda^{3/4}}&#10;$$&#10;\end{document} "/>
  <p:tag name="TRANSPARENT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"/>
  <p:tag name="BMPHEIGHT" val="116"/>
  <p:tag name="SOURCE" val="\documentclass{slides}\pagestyle{empty}&#10;\usepackage[dvips]{graphics,color}&#10;\usepackage{amsmath}&#10;\usepackage{amssymb}&#10;&#10;&#10;&#10;\usepackage{epsf}&#10;\usepackage{psfig}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{\gr\Phi}$$&#10;\end{document}&#10;"/>
  <p:tag name="TRANSPARENT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"/>
  <p:tag name="BMPHEIGHT" val="116"/>
  <p:tag name="SOURCE" val="\documentclass{slides}\pagestyle{empty}&#10;\usepackage[dvips]{graphics,color}&#10;\usepackage{amsmath}&#10;\usepackage{amssymb}&#10;&#10;&#10;&#10;\usepackage{epsf}&#10;\usepackage{psfig}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{\gr\Phi}$$&#10;\end{document}&#10;"/>
  <p:tag name="TRANSPARENT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25"/>
  <p:tag name="BMPHEIGHT" val="166"/>
  <p:tag name="SOURCE" val="\documentclass{slides}\pagestyle{empty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\Delta_A(\lambda)&#10;$$&#10;\end{document}"/>
  <p:tag name="TRANSPARENT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RANSPARENT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RANSPARENT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0"/>
  <p:tag name="BMPHEIGHT" val="50"/>
  <p:tag name="SOURCE" val="\documentclass{article}\pagestyle{empty}&#10;\usepackage{color}&#10;\begin{document}&#10;\definecolor{cyan1}{gray}{.9}&#10;&#10;$$&#10;\times&#10;$$&#10;&#10;\end{document}&#10;"/>
  <p:tag name="TRANSPARENT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1"/>
  <p:tag name="BMPHEIGHT" val="83"/>
  <p:tag name="SOURCE" val="\documentclass{article}\pagestyle{empty}&#10;\usepackage{color}&#10;\begin{document}&#10;\definecolor{cyan1}{gray}{.9}&#10;\color{cyan1}&#10;$$S^5$$&#10;\end{document}&#10;"/>
  <p:tag name="TRANSPARENT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91"/>
  <p:tag name="BMPHEIGHT" val="83"/>
  <p:tag name="SOURCE" val="\documentclass{article}\pagestyle{empty}&#10;\usepackage{color}&#10;\begin{document}&#10;\definecolor{cyan1}{gray}{.9}&#10;\color{cyan1}&#10;$$AdS^5$$&#10;\end{document}&#10;"/>
  <p:tag name="TRANSPARENT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1"/>
  <p:tag name="BMPHEIGHT" val="75"/>
  <p:tag name="SOURCE" val="\documentclass{slides}\pagestyle{empty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\tau&#10;$$&#10;\end{document}"/>
  <p:tag name="TRANSPARENT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0"/>
  <p:tag name="BMPHEIGHT" val="75"/>
  <p:tag name="SOURCE" val="\documentclass{slides}\pagestyle{empty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\s&#10;$$&#10;\end{document}"/>
  <p:tag name="TRANSPARENT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391"/>
  <p:tag name="BMPHEIGHT" val="466"/>
  <p:tag name="SOURCE" val="\documentclass{slides}\pagestyle{empty}&#10;&#10;\usepackage{graphicx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newcommand{\figm}{{\includegraphics[scale=0.8]{ico_m.eps}}}&#10;\newcommand{\figf}{{\includegraphics[scale=0.8]{ico_f1.eps}}}&#10;\newcommand{\figF}{{\includegraphics[scale=0.8]{ico_f2.eps}}}&#10;\newcommand{\figb}{{\includegraphics[scale=0.8]{ico_b.eps}}}&#10;\newcommand{\figp}{{\includegraphics[scale=0.8]{ico_p.eps}}}&#10;&#10;\def\pint{-\hskip-0.41cm \int}&#10;&#10;\begin{document}&#10;$$&#10;\log Y_{a,s}\,=\,L\, \delta_{_{a,0}}\, &#10;\frac{\partial}{\partial u}\tilde\eps_{a}\,\,+&#10;\,\,\sum_{a',s'}K_{a,s;a',s'}*\log\left(1+Y_{a',s'}(u)\right)&#10;$$&#10;\end{document}"/>
  <p:tag name="TRANSPARENT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366"/>
  <p:tag name="BMPHEIGHT" val="175"/>
  <p:tag name="SOURCE" val="\documentclass{slides}\pagestyle{empty}&#10;\begin{document}&#10;$$\left(d+{\cal A}(u)\right)\wedge \left(d+{\cal A}(u)\right)=0,$$&#10;\end{document}"/>
  <p:tag name="TRANSPARENT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158"/>
  <p:tag name="BMPHEIGHT" val="341"/>
  <p:tag name="SOURCE" val="\documentclass{slides}\pagestyle{empty}&#10;\begin{document}&#10;$$\Omega(u)= P\exp\oint_\Gamma {\cal A}(u)\quad \in PSU(2,2|4)$$&#10;\end{document}"/>
  <p:tag name="TRANSPARENT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483"/>
  <p:tag name="BMPHEIGHT" val="533"/>
  <p:tag name="SOURCE" val="\documentclass{slides}\pagestyle{empty}&#10;\begin{document}&#10;$${\cal A}(u)=&#10;J^{(0)}+ \frac{u}{\sqrt{u^2-4}}\,\, J^{(2)} +\frac{1}{\sqrt{u^2-4}}\,\,\, {\ast J^{(2)}}&#10;+\left(\frac{u+2}{u-2}\right)^{1/4} J^{(1)} +\left(\frac{u-2}{u+2}\right)^{1/4}\,J^{(3)}$$&#10;\end{document}"/>
  <p:tag name="TRANSPARENT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0"/>
  <p:tag name="BMPHEIGHT" val="83"/>
  <p:tag name="SOURCE" val="\documentclass{slides}\pagestyle{empty}&#10;\begin{document}&#10;$$ u$$&#10;\end{document}"/>
  <p:tag name="TRANSPARENT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633"/>
  <p:tag name="BMPHEIGHT" val="183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{\rm Det~}}&#10;\def\Tr{{\rm Tr~}}&#10;&#10;\def\sG{\,\slash\!\!\!\! G}&#10;\def\sH{\slash\!\!\!\! H}&#10;\def\pint{-\hskip-0.41cm \int}&#10;&#10;\begin{document}&#10;$$T_{a,s}(u)={\rm Tr}_{a,s}\,\Omega(u)$$&#10;\end{document}"/>
  <p:tag name="TRANSPARENT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83"/>
  <p:tag name="BMPHEIGHT" val="100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{\rm Det~}}&#10;\def\Tr{{\rm Tr~}}&#10;&#10;\def\sG{\,\slash\!\!\!\! G}&#10;\def\sH{\slash\!\!\!\! H}&#10;\def\pint{-\hskip-0.41cm \int}&#10;&#10;\begin{document}&#10;$$a\times s$$&#10;\end{document}"/>
  <p:tag name="TRANSPARENT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"/>
  <p:tag name="BMPHEIGHT" val="12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{\rm Det~}}&#10;\def\Tr{{\rm Tr~}}&#10;&#10;\def\sG{\,\slash\!\!\!\! G}&#10;\def\sH{\slash\!\!\!\! H}&#10;\def\pint{-\hskip-0.41cm \int}&#10;&#10;\begin{document}&#10;$$\Omega$$&#10;\end{document}"/>
  <p:tag name="TRANSPARENT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000"/>
  <p:tag name="BMPHEIGHT" val="225"/>
  <p:tag name="SOURCE" val="\documentclass{slides}\pagestyle{empty}&#10;\begin{document}&#10;$$\Omega(u)\,=U^{-1}\,\{e^{i\tilde p_1(u)},e^{i\tilde p_2(u)},e^{i\tilde&#10;p_3(u)},e^{i\tilde p_4(u)}|| e^{i\hat p_1(u)},e^{i\hat&#10;p_2(u)},e^{i\hat p_3(u)},e^{i\hat p_4(u)}\}\,U$$&#10;\end{document}"/>
  <p:tag name="TRANSPARENT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RANSPARENT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RANSPARENT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600"/>
  <p:tag name="BMPHEIGHT" val="433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Y_{a,s}=\frac{T_{a,s+1}\, T_{a,s-1}}{T_{a+1,s}\, T_{a-1,s}}$$&#10;\end{document}&#10;"/>
  <p:tag name="TRANSPARENT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0"/>
  <p:tag name="BMPHEIGHT" val="83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u$$&#10;\end{document}&#10;"/>
  <p:tag name="TRANSPARENT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0"/>
  <p:tag name="BMPHEIGHT" val="116"/>
  <p:tag name="SOURCE" val="\documentclass{slides}\pagestyle{empty}&#10;\begin{document}&#10;$$\gamma$$&#10;\end{document}"/>
  <p:tag name="TRANSPARENT" val="Tr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1"/>
  <p:tag name="BMPHEIGHT" val="75"/>
  <p:tag name="SOURCE" val="\documentclass{slides}\pagestyle{empty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\tau&#10;$$&#10;\end{document}"/>
  <p:tag name="TRANSPARENT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0"/>
  <p:tag name="BMPHEIGHT" val="75"/>
  <p:tag name="SOURCE" val="\documentclass{slides}\pagestyle{empty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\s&#10;$$&#10;\end{document}"/>
  <p:tag name="TRANSPARENT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41"/>
  <p:tag name="BMPHEIGHT" val="166"/>
  <p:tag name="SOURCE" val="\documentclass{slides}\pagestyle{empty}&#10;\begin{document}&#10;$$\Omega(u,\sigma,\tau)$$&#10;\end{document}"/>
  <p:tag name="TRANSPARENT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783"/>
  <p:tag name="BMPHEIGHT" val="36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T_{a,s}\left(u  +  \frac{i}{2}\hbar\right)\,&#10;T_{a,s}\left(u - \frac{i}{2}\hbar\right)=&#10;T_{a,s-1}(u)\, T_{a,s+1}(u)\,  +T_{a+1,s}(u) T_{a-1,s}(u)$$&#10;\end{document}"/>
  <p:tag name="TRANSPARENT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25"/>
  <p:tag name="SOURCE" val="\documentclass{slides}\pagestyle{empty}&#10;&#10;\newcommand{\diag}[1]{{\rm diag}(#1)}&#10;\newcommand{\neqa}{\nonumber\end{eqnarray}}&#10;\newcommand{\la}[1]{\label{#1}}&#10;\newcommand{\vrho}{\varrho}&#10;\newcommand{\vro}{\varrho}&#10;\renewcommand{\P}{{\cal P}}&#10;\newcommand{\p}{\partial}&#10;\newcommand{\pp}{{\rm p}}&#10;\newcommand{\noi}{\noindent}&#10;&#10;\newcommand{\palpha}{{\dot{\alpha}}}&#10;\newcommand{\pbeta}{{\dot{\beta}}}&#10;\newcommand{\pgamma}{{\dot{\gamma}}}&#10;\newcommand{\Tr}{{\rm Tr}}&#10;\newcommand{\B}{{\cal B}}&#10;\newcommand{\cv}{{\cal V}}&#10;\newcommand{\Det}{{\rm Det}}&#10;\newcommand{\half}{\frac{1}{2}}&#10;\newcommand{\hf}{\frac{1}{2}}&#10;\newcommand{\hs}{\frac{\sqrt{3}}{2}}&#10;\renewcommand{\d}{\partial}&#10;\renewcommand{\O}{{\cal O}}&#10;\newcommand{\Mfunction}[1]{#1}&#10;\newcommand{\&lt;}{{\langle}}&#10;\renewcommand{\&gt;}{{\rangle}}&#10;\newcommand{\D}{r_{12}}&#10;\newcommand{\A}{{\hat{A}}}&#10;\newcommand{\imag}{{i}}&#10;\newcommand{\cA}{{\cal A}}&#10;\newcommand{\cB}{{\cal B}}&#10;\newcommand{\cX}{{\cal X}}&#10;\newcommand{\cY}{{\cal Y}}&#10;\newcommand{\cZ}{{\cal Z}}&#10;\newcommand{\bv}{\overline{{\rm v}}}&#10;\newcommand{\Mphi}{\Phi}&#10;\renewcommand{\v}{{\rm v}}&#10;&#10;&#10;&#10;\newcommand{\re}{\relax{\rm I\kern-.18em R}}&#10;\newcommand{\qu}{{\rm I \! H}}&#10;\newcommand{\sh}{{\rm sh_{\half}}}&#10;\newcommand{\ch}{{\rm ch_{\half}}}&#10;\newcommand{\bsh}{\overline{\sh}}&#10;\newcommand{\bch}{\overline{\ch}}&#10;\newcommand{\bshd}{\overline{\mathrm{sh}}\,}&#10;\newcommand{\bchd}{\overline{\mathrm{ch}}\,}&#10;\newcommand{\shd}{\mathrm{sh}\,}&#10;\newcommand{\chd}{\mathrm{ch}\,}&#10;&#10;\def\su2{{SU(2)}}&#10;\def\cM{{\cal{M}}}&#10;\def\tr{{\rm tr~}}&#10;\def\m{{\rm m}}&#10;\def\s{{\rm s}}&#10;\def\r{{\rm r}}&#10;\def\one{{\bf 1}}&#10;\def\spi{{\hat\pi}}&#10;\def\schi{{\hat\chi}}&#10;\def\sd{{\hat d}}&#10;\def\sw{{\hat w}}&#10;&#10;%%%%%%%%%%%   Volodya's notations   %%%%%%%%%%%%%%%%%&#10;&#10;\def\eps{{\epsilon}}&#10;\def\o{{\omega}}&#10;\def\O{{\Omega}}&#10;\def\a{{\alpha}}&#10;\def\({\left(}&#10;\def\){\right)}&#10;\def\[{\left[}&#10;\def\]{\right]}&#10;&#10;\def\L{\Lambda}&#10;\def\l{\lambda}&#10;\def\e{\epsilon}&#10;\def\om{\omega}&#10;\def\s{\sigma}&#10;\def\a{\alpha}&#10;\def\b{\beta}&#10;\def\g{\gamma}&#10;\def\th{\theta}&#10;\def\de{\delta}&#10;\def\hde{\hat\delta}&#10;\def\tchi{\tilde\chi}&#10;\def\tg{\tilde g}&#10;&#10;&#10;\def\&lt;{\langle}&#10;\def\&gt;{\rangle}&#10;\def\Det{\rm Det~}&#10;\def\sdet{{\rm sdet}~}&#10;\def\cP{{\cal P}}&#10;\def\hD{\hat D}&#10;\def\sG{\,\slash\!\!\!\! G}&#10;\def\pint{-\hskip-0.41cm \int}&#10;\def\i2{\frac{i}{2}}&#10;&#10;&#10;%%%%%%%%%%%%%%%%%%%   OLD NOTATIONS  %%%%%%%%%%%%%%%%%%&#10;&#10;\def\lan{\langle}&#10;\def\ran{\rangle}&#10;\def\&lt;{\langle}&#10;\def\&gt;{\rangle}&#10;\def\Det{\rm Det~}&#10;&#10;\def\sH{\slash\!\!\!\! H}&#10;\def\pint{-\hskip-0.41cm \int}&#10;&#10;\begin{document}&#10;\begin{eqnarray*}\otimes&#10;\end{eqnarray*}\end{document}"/>
  <p:tag name="TRANSPARENT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25"/>
  <p:tag name="SOURCE" val="\documentclass{slides}\pagestyle{empty}&#10;&#10;\newcommand{\diag}[1]{{\rm diag}(#1)}&#10;\newcommand{\neqa}{\nonumber\end{eqnarray}}&#10;\newcommand{\la}[1]{\label{#1}}&#10;\newcommand{\vrho}{\varrho}&#10;\newcommand{\vro}{\varrho}&#10;\renewcommand{\P}{{\cal P}}&#10;\newcommand{\p}{\partial}&#10;\newcommand{\pp}{{\rm p}}&#10;\newcommand{\noi}{\noindent}&#10;&#10;\newcommand{\palpha}{{\dot{\alpha}}}&#10;\newcommand{\pbeta}{{\dot{\beta}}}&#10;\newcommand{\pgamma}{{\dot{\gamma}}}&#10;\newcommand{\Tr}{{\rm Tr}}&#10;\newcommand{\B}{{\cal B}}&#10;\newcommand{\cv}{{\cal V}}&#10;\newcommand{\Det}{{\rm Det}}&#10;\newcommand{\half}{\frac{1}{2}}&#10;\newcommand{\hf}{\frac{1}{2}}&#10;\newcommand{\hs}{\frac{\sqrt{3}}{2}}&#10;\renewcommand{\d}{\partial}&#10;\renewcommand{\O}{{\cal O}}&#10;\newcommand{\Mfunction}[1]{#1}&#10;\newcommand{\&lt;}{{\langle}}&#10;\renewcommand{\&gt;}{{\rangle}}&#10;\newcommand{\D}{r_{12}}&#10;\newcommand{\A}{{\hat{A}}}&#10;\newcommand{\imag}{{i}}&#10;\newcommand{\cA}{{\cal A}}&#10;\newcommand{\cB}{{\cal B}}&#10;\newcommand{\cX}{{\cal X}}&#10;\newcommand{\cY}{{\cal Y}}&#10;\newcommand{\cZ}{{\cal Z}}&#10;\newcommand{\bv}{\overline{{\rm v}}}&#10;\newcommand{\Mphi}{\Phi}&#10;\renewcommand{\v}{{\rm v}}&#10;&#10;&#10;&#10;\newcommand{\re}{\relax{\rm I\kern-.18em R}}&#10;\newcommand{\qu}{{\rm I \! H}}&#10;\newcommand{\sh}{{\rm sh_{\half}}}&#10;\newcommand{\ch}{{\rm ch_{\half}}}&#10;\newcommand{\bsh}{\overline{\sh}}&#10;\newcommand{\bch}{\overline{\ch}}&#10;\newcommand{\bshd}{\overline{\mathrm{sh}}\,}&#10;\newcommand{\bchd}{\overline{\mathrm{ch}}\,}&#10;\newcommand{\shd}{\mathrm{sh}\,}&#10;\newcommand{\chd}{\mathrm{ch}\,}&#10;&#10;\def\su2{{SU(2)}}&#10;\def\cM{{\cal{M}}}&#10;\def\tr{{\rm tr~}}&#10;\def\m{{\rm m}}&#10;\def\s{{\rm s}}&#10;\def\r{{\rm r}}&#10;\def\one{{\bf 1}}&#10;\def\spi{{\hat\pi}}&#10;\def\schi{{\hat\chi}}&#10;\def\sd{{\hat d}}&#10;\def\sw{{\hat w}}&#10;&#10;%%%%%%%%%%%   Volodya's notations   %%%%%%%%%%%%%%%%%&#10;&#10;\def\eps{{\epsilon}}&#10;\def\o{{\omega}}&#10;\def\O{{\Omega}}&#10;\def\a{{\alpha}}&#10;\def\({\left(}&#10;\def\){\right)}&#10;\def\[{\left[}&#10;\def\]{\right]}&#10;&#10;\def\L{\Lambda}&#10;\def\l{\lambda}&#10;\def\e{\epsilon}&#10;\def\om{\omega}&#10;\def\s{\sigma}&#10;\def\a{\alpha}&#10;\def\b{\beta}&#10;\def\g{\gamma}&#10;\def\th{\theta}&#10;\def\de{\delta}&#10;\def\hde{\hat\delta}&#10;\def\tchi{\tilde\chi}&#10;\def\tg{\tilde g}&#10;&#10;&#10;\def\&lt;{\langle}&#10;\def\&gt;{\rangle}&#10;\def\Det{\rm Det~}&#10;\def\sdet{{\rm sdet}~}&#10;\def\cP{{\cal P}}&#10;\def\hD{\hat D}&#10;\def\sG{\,\slash\!\!\!\! G}&#10;\def\pint{-\hskip-0.41cm \int}&#10;\def\i2{\frac{i}{2}}&#10;&#10;&#10;%%%%%%%%%%%%%%%%%%%   OLD NOTATIONS  %%%%%%%%%%%%%%%%%%&#10;&#10;\def\lan{\langle}&#10;\def\ran{\rangle}&#10;\def\&lt;{\langle}&#10;\def\&gt;{\rangle}&#10;\def\Det{\rm Det~}&#10;&#10;\def\sH{\slash\!\!\!\! H}&#10;\def\pint{-\hskip-0.41cm \int}&#10;&#10;\begin{document}&#10;\begin{eqnarray*}\otimes&#10;\end{eqnarray*}\end{document}"/>
  <p:tag name="TRANSPARENT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25"/>
  <p:tag name="SOURCE" val="\documentclass{slides}\pagestyle{empty}&#10;&#10;\newcommand{\diag}[1]{{\rm diag}(#1)}&#10;\newcommand{\neqa}{\nonumber\end{eqnarray}}&#10;\newcommand{\la}[1]{\label{#1}}&#10;\newcommand{\vrho}{\varrho}&#10;\newcommand{\vro}{\varrho}&#10;\renewcommand{\P}{{\cal P}}&#10;\newcommand{\p}{\partial}&#10;\newcommand{\pp}{{\rm p}}&#10;\newcommand{\noi}{\noindent}&#10;&#10;\newcommand{\palpha}{{\dot{\alpha}}}&#10;\newcommand{\pbeta}{{\dot{\beta}}}&#10;\newcommand{\pgamma}{{\dot{\gamma}}}&#10;\newcommand{\Tr}{{\rm Tr}}&#10;\newcommand{\B}{{\cal B}}&#10;\newcommand{\cv}{{\cal V}}&#10;\newcommand{\Det}{{\rm Det}}&#10;\newcommand{\half}{\frac{1}{2}}&#10;\newcommand{\hf}{\frac{1}{2}}&#10;\newcommand{\hs}{\frac{\sqrt{3}}{2}}&#10;\renewcommand{\d}{\partial}&#10;\renewcommand{\O}{{\cal O}}&#10;\newcommand{\Mfunction}[1]{#1}&#10;\newcommand{\&lt;}{{\langle}}&#10;\renewcommand{\&gt;}{{\rangle}}&#10;\newcommand{\D}{r_{12}}&#10;\newcommand{\A}{{\hat{A}}}&#10;\newcommand{\imag}{{i}}&#10;\newcommand{\cA}{{\cal A}}&#10;\newcommand{\cB}{{\cal B}}&#10;\newcommand{\cX}{{\cal X}}&#10;\newcommand{\cY}{{\cal Y}}&#10;\newcommand{\cZ}{{\cal Z}}&#10;\newcommand{\bv}{\overline{{\rm v}}}&#10;\newcommand{\Mphi}{\Phi}&#10;\renewcommand{\v}{{\rm v}}&#10;&#10;&#10;&#10;\newcommand{\re}{\relax{\rm I\kern-.18em R}}&#10;\newcommand{\qu}{{\rm I \! H}}&#10;\newcommand{\sh}{{\rm sh_{\half}}}&#10;\newcommand{\ch}{{\rm ch_{\half}}}&#10;\newcommand{\bsh}{\overline{\sh}}&#10;\newcommand{\bch}{\overline{\ch}}&#10;\newcommand{\bshd}{\overline{\mathrm{sh}}\,}&#10;\newcommand{\bchd}{\overline{\mathrm{ch}}\,}&#10;\newcommand{\shd}{\mathrm{sh}\,}&#10;\newcommand{\chd}{\mathrm{ch}\,}&#10;&#10;\def\su2{{SU(2)}}&#10;\def\cM{{\cal{M}}}&#10;\def\tr{{\rm tr~}}&#10;\def\m{{\rm m}}&#10;\def\s{{\rm s}}&#10;\def\r{{\rm r}}&#10;\def\one{{\bf 1}}&#10;\def\spi{{\hat\pi}}&#10;\def\schi{{\hat\chi}}&#10;\def\sd{{\hat d}}&#10;\def\sw{{\hat w}}&#10;&#10;%%%%%%%%%%%   Volodya's notations   %%%%%%%%%%%%%%%%%&#10;&#10;\def\eps{{\epsilon}}&#10;\def\o{{\omega}}&#10;\def\O{{\Omega}}&#10;\def\a{{\alpha}}&#10;\def\({\left(}&#10;\def\){\right)}&#10;\def\[{\left[}&#10;\def\]{\right]}&#10;&#10;\def\L{\Lambda}&#10;\def\l{\lambda}&#10;\def\e{\epsilon}&#10;\def\om{\omega}&#10;\def\s{\sigma}&#10;\def\a{\alpha}&#10;\def\b{\beta}&#10;\def\g{\gamma}&#10;\def\th{\theta}&#10;\def\de{\delta}&#10;\def\hde{\hat\delta}&#10;\def\tchi{\tilde\chi}&#10;\def\tg{\tilde g}&#10;&#10;&#10;\def\&lt;{\langle}&#10;\def\&gt;{\rangle}&#10;\def\Det{\rm Det~}&#10;\def\sdet{{\rm sdet}~}&#10;\def\cP{{\cal P}}&#10;\def\hD{\hat D}&#10;\def\sG{\,\slash\!\!\!\! G}&#10;\def\pint{-\hskip-0.41cm \int}&#10;\def\i2{\frac{i}{2}}&#10;&#10;&#10;%%%%%%%%%%%%%%%%%%%   OLD NOTATIONS  %%%%%%%%%%%%%%%%%%&#10;&#10;\def\lan{\langle}&#10;\def\ran{\rangle}&#10;\def\&lt;{\langle}&#10;\def\&gt;{\rangle}&#10;\def\Det{\rm Det~}&#10;&#10;\def\sH{\slash\!\!\!\! H}&#10;\def\pint{-\hskip-0.41cm \int}&#10;&#10;\begin{document}&#10;\begin{eqnarray*}\otimes&#10;\end{eqnarray*}\end{document}"/>
  <p:tag name="TRANSPARENT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508"/>
  <p:tag name="BMPHEIGHT" val="250"/>
  <p:tag name="SOURCE" val="\documentclass{slides}\pagestyle{empty}&#10;&#10;\newcommand{\diag}[1]{{\rm diag}(#1)}&#10;\newcommand{\neqa}{\nonumber\end{eqnarray}}&#10;\newcommand{\la}[1]{\label{#1}}&#10;\newcommand{\vrho}{\varrho}&#10;\newcommand{\vro}{\varrho}&#10;\renewcommand{\P}{{\cal P}}&#10;\newcommand{\p}{\partial}&#10;\newcommand{\pp}{{\rm p}}&#10;\newcommand{\noi}{\noindent}&#10;&#10;\newcommand{\palpha}{{\dot{\alpha}}}&#10;\newcommand{\pbeta}{{\dot{\beta}}}&#10;\newcommand{\pgamma}{{\dot{\gamma}}}&#10;\newcommand{\Tr}{{\rm Tr}}&#10;\newcommand{\B}{{\cal B}}&#10;\newcommand{\cv}{{\cal V}}&#10;\newcommand{\Det}{{\rm Det}}&#10;\newcommand{\half}{\frac{1}{2}}&#10;\newcommand{\hf}{\frac{1}{2}}&#10;\newcommand{\hs}{\frac{\sqrt{3}}{2}}&#10;\renewcommand{\d}{\partial}&#10;\renewcommand{\O}{{\cal O}}&#10;\newcommand{\Mfunction}[1]{#1}&#10;\newcommand{\&lt;}{{\langle}}&#10;\renewcommand{\&gt;}{{\rangle}}&#10;\newcommand{\D}{r_{12}}&#10;\newcommand{\A}{{\hat{A}}}&#10;\newcommand{\imag}{{i}}&#10;\newcommand{\cA}{{\cal A}}&#10;\newcommand{\cB}{{\cal B}}&#10;\newcommand{\cX}{{\cal X}}&#10;\newcommand{\cY}{{\cal Y}}&#10;\newcommand{\cZ}{{\cal Z}}&#10;\newcommand{\bv}{\overline{{\rm v}}}&#10;\newcommand{\Mphi}{\Phi}&#10;\renewcommand{\v}{{\rm v}}&#10;&#10;&#10;&#10;\newcommand{\re}{\relax{\rm I\kern-.18em R}}&#10;\newcommand{\qu}{{\rm I \! H}}&#10;\newcommand{\sh}{{\rm sh_{\half}}}&#10;\newcommand{\ch}{{\rm ch_{\half}}}&#10;\newcommand{\bsh}{\overline{\sh}}&#10;\newcommand{\bch}{\overline{\ch}}&#10;\newcommand{\bshd}{\overline{\mathrm{sh}}\,}&#10;\newcommand{\bchd}{\overline{\mathrm{ch}}\,}&#10;\newcommand{\shd}{\mathrm{sh}\,}&#10;\newcommand{\chd}{\mathrm{ch}\,}&#10;&#10;\def\su2{{SU(2)}}&#10;\def\cM{{\cal{M}}}&#10;\def\tr{{\rm tr~}}&#10;\def\m{{\rm m}}&#10;\def\s{{\rm s}}&#10;\def\r{{\rm r}}&#10;\def\one{{\bf 1}}&#10;\def\spi{{\hat\pi}}&#10;\def\schi{{\hat\chi}}&#10;\def\sd{{\hat d}}&#10;\def\sw{{\hat w}}&#10;&#10;%%%%%%%%%%%   Volodya's notations   %%%%%%%%%%%%%%%%%&#10;&#10;\def\eps{{\epsilon}}&#10;\def\o{{\omega}}&#10;\def\O{{\Omega}}&#10;\def\a{{\alpha}}&#10;\def\({\left(}&#10;\def\){\right)}&#10;\def\[{\left[}&#10;\def\]{\right]}&#10;&#10;\def\L{\Lambda}&#10;\def\l{\lambda}&#10;\def\e{\epsilon}&#10;\def\om{\omega}&#10;\def\s{\sigma}&#10;\def\a{\alpha}&#10;\def\b{\beta}&#10;\def\g{\gamma}&#10;\def\th{\theta}&#10;\def\de{\delta}&#10;\def\hde{\hat\delta}&#10;\def\tchi{\tilde\chi}&#10;\def\tg{\tilde g}&#10;&#10;&#10;\def\&lt;{\langle}&#10;\def\&gt;{\rangle}&#10;\def\Det{\rm Det~}&#10;\def\sdet{{\rm sdet}~}&#10;\def\cP{{\cal P}}&#10;\def\hD{\hat D}&#10;\def\sG{\,\slash\!\!\!\! G}&#10;\def\pint{-\hskip-0.41cm \int}&#10;\def\i2{\frac{i}{2}}&#10;&#10;&#10;%%%%%%%%%%%%%%%%%%%   OLD NOTATIONS  %%%%%%%%%%%%%%%%%%&#10;&#10;\def\lan{\langle}&#10;\def\ran{\rangle}&#10;\def\&lt;{\langle}&#10;\def\&gt;{\rangle}&#10;\def\Det{\rm Det~}&#10;&#10;\def\sH{\slash\!\!\!\! H}&#10;\def\pint{-\hskip-0.41cm \int}&#10;&#10;\begin{document}&#10;\begin{eqnarray*} T_{_{a,s}}^2 = T_{_{a+1,s}}T_{_{a-1,s}}+T_{_{a,s+1}}T_{_{a,s-1}}&#10;\end{eqnarray*}\end{document}"/>
  <p:tag name="TRANSPARENT" val="False"/>
</p:tagLst>
</file>

<file path=ppt/theme/theme1.xml><?xml version="1.0" encoding="utf-8"?>
<a:theme xmlns:a="http://schemas.openxmlformats.org/drawingml/2006/main" name="Berlin2010colloquium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wrap="none" rtlCol="0">
        <a:spAutoFit/>
      </a:bodyPr>
      <a:lstStyle>
        <a:defPPr algn="l">
          <a:defRPr sz="1600" b="1" dirty="0" err="1" smtClean="0">
            <a:solidFill>
              <a:srgbClr val="0033CC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22897</TotalTime>
  <Words>1897</Words>
  <Application>Microsoft Office PowerPoint</Application>
  <PresentationFormat>On-screen Show (4:3)</PresentationFormat>
  <Paragraphs>324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 Unicode MS</vt:lpstr>
      <vt:lpstr>ＭＳ Ｐゴシック</vt:lpstr>
      <vt:lpstr>AngsanaUPC</vt:lpstr>
      <vt:lpstr>Arial</vt:lpstr>
      <vt:lpstr>Mathematica6</vt:lpstr>
      <vt:lpstr>Wingdings</vt:lpstr>
      <vt:lpstr>Berlin2010colloquium</vt:lpstr>
      <vt:lpstr>Status of Spectral Problem in planar  N=4 SYM</vt:lpstr>
      <vt:lpstr>Outline</vt:lpstr>
      <vt:lpstr>Example of « exact » numerics in SL(2) sector for twist L spin S operator</vt:lpstr>
      <vt:lpstr>PowerPoint Presentation</vt:lpstr>
      <vt:lpstr>Dilatation operator in SYM perturbation theory</vt:lpstr>
      <vt:lpstr> SYM is dual to supersting σ-model on AdS5 ×S5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Graded (non)determinant relations</vt:lpstr>
      <vt:lpstr>Hodge (*) duality transformation</vt:lpstr>
      <vt:lpstr>Hasse diagram of (4|4) and QQ-relations</vt:lpstr>
      <vt:lpstr>PowerPoint Presentation</vt:lpstr>
      <vt:lpstr>AdS/CFT quantum spectral curve (Pµ-system)</vt:lpstr>
      <vt:lpstr>H*-symmetry between upper- and lower-analytic Q’s</vt:lpstr>
      <vt:lpstr>Equations on µ</vt:lpstr>
      <vt:lpstr>PowerPoint Presentation</vt:lpstr>
      <vt:lpstr>Example: SL(2) sector at one loop from P-µ </vt:lpstr>
      <vt:lpstr>One loop anomalous dimensions for SL(2)</vt:lpstr>
      <vt:lpstr>Perturbative Konishi: integrability versus Feynman graphs</vt:lpstr>
      <vt:lpstr>Analytic continuation w.r.t. spin and  BFKL from  P-µ </vt:lpstr>
      <vt:lpstr>Conclusions </vt:lpstr>
      <vt:lpstr>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Exactly Solvable Quantum Field Theories:  From Two to Four Dimensions and Back</dc:title>
  <dc:creator>Vladimir Kazakov</dc:creator>
  <cp:lastModifiedBy>vaughn</cp:lastModifiedBy>
  <cp:revision>1889</cp:revision>
  <dcterms:created xsi:type="dcterms:W3CDTF">2010-09-05T11:23:04Z</dcterms:created>
  <dcterms:modified xsi:type="dcterms:W3CDTF">2014-03-07T15:20:24Z</dcterms:modified>
</cp:coreProperties>
</file>