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notesSlides/notesSlide41.xml" ContentType="application/vnd.openxmlformats-officedocument.presentationml.notesSlide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notesSlides/notesSlide30.xml" ContentType="application/vnd.openxmlformats-officedocument.presentationml.notesSlide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tags/tag68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notesSlides/notesSlide13.xml" ContentType="application/vnd.openxmlformats-officedocument.presentationml.notesSlide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tags/tag87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notesSlides/notesSlide43.xml" ContentType="application/vnd.openxmlformats-officedocument.presentationml.notes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notesSlides/notesSlide21.xml" ContentType="application/vnd.openxmlformats-officedocument.presentationml.notesSlide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188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notesSlides/notesSlide5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notesSlides/notesSlide40.xml" ContentType="application/vnd.openxmlformats-officedocument.presentationml.notesSlide+xml"/>
  <Override PartName="/ppt/tags/tag184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Default Extension="fntdata" ContentType="application/x-fontdata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notesSlides/notesSlide23.xml" ContentType="application/vnd.openxmlformats-officedocument.presentationml.notesSlide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notesSlides/notesSlide47.xml" ContentType="application/vnd.openxmlformats-officedocument.presentationml.notesSlide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1154" r:id="rId2"/>
    <p:sldId id="1095" r:id="rId3"/>
    <p:sldId id="1100" r:id="rId4"/>
    <p:sldId id="1098" r:id="rId5"/>
    <p:sldId id="1183" r:id="rId6"/>
    <p:sldId id="1133" r:id="rId7"/>
    <p:sldId id="1068" r:id="rId8"/>
    <p:sldId id="1069" r:id="rId9"/>
    <p:sldId id="1070" r:id="rId10"/>
    <p:sldId id="1071" r:id="rId11"/>
    <p:sldId id="1235" r:id="rId12"/>
    <p:sldId id="1234" r:id="rId13"/>
    <p:sldId id="1228" r:id="rId14"/>
    <p:sldId id="1230" r:id="rId15"/>
    <p:sldId id="1116" r:id="rId16"/>
    <p:sldId id="1114" r:id="rId17"/>
    <p:sldId id="1219" r:id="rId18"/>
    <p:sldId id="1204" r:id="rId19"/>
    <p:sldId id="1105" r:id="rId20"/>
    <p:sldId id="1106" r:id="rId21"/>
    <p:sldId id="1127" r:id="rId22"/>
    <p:sldId id="1107" r:id="rId23"/>
    <p:sldId id="1131" r:id="rId24"/>
    <p:sldId id="1207" r:id="rId25"/>
    <p:sldId id="1129" r:id="rId26"/>
    <p:sldId id="1148" r:id="rId27"/>
    <p:sldId id="1149" r:id="rId28"/>
    <p:sldId id="1188" r:id="rId29"/>
    <p:sldId id="1191" r:id="rId30"/>
    <p:sldId id="1190" r:id="rId31"/>
    <p:sldId id="1221" r:id="rId32"/>
    <p:sldId id="1222" r:id="rId33"/>
    <p:sldId id="1223" r:id="rId34"/>
    <p:sldId id="1208" r:id="rId35"/>
    <p:sldId id="1213" r:id="rId36"/>
    <p:sldId id="1214" r:id="rId37"/>
    <p:sldId id="1215" r:id="rId38"/>
    <p:sldId id="1217" r:id="rId39"/>
    <p:sldId id="1225" r:id="rId40"/>
    <p:sldId id="1227" r:id="rId41"/>
    <p:sldId id="1173" r:id="rId42"/>
    <p:sldId id="1174" r:id="rId43"/>
    <p:sldId id="1175" r:id="rId44"/>
    <p:sldId id="1176" r:id="rId45"/>
    <p:sldId id="1209" r:id="rId46"/>
    <p:sldId id="1197" r:id="rId47"/>
    <p:sldId id="1210" r:id="rId48"/>
    <p:sldId id="1211" r:id="rId49"/>
    <p:sldId id="1212" r:id="rId50"/>
    <p:sldId id="1236" r:id="rId51"/>
    <p:sldId id="1198" r:id="rId52"/>
  </p:sldIdLst>
  <p:sldSz cx="9144000" cy="6858000" type="screen4x3"/>
  <p:notesSz cx="10234613" cy="7099300"/>
  <p:embeddedFontLst>
    <p:embeddedFont>
      <p:font typeface="Calibri" pitchFamily="34" charset="0"/>
      <p:regular r:id="rId55"/>
      <p:bold r:id="rId56"/>
      <p:italic r:id="rId57"/>
      <p:boldItalic r:id="rId58"/>
    </p:embeddedFont>
    <p:embeddedFont>
      <p:font typeface="Arial Black" pitchFamily="34" charset="0"/>
      <p:bold r:id="rId59"/>
    </p:embeddedFont>
  </p:embeddedFontLst>
  <p:custDataLst>
    <p:tags r:id="rId60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FF00"/>
    <a:srgbClr val="00FFFF"/>
    <a:srgbClr val="FFFF00"/>
    <a:srgbClr val="000000"/>
    <a:srgbClr val="66FFFF"/>
    <a:srgbClr val="FFCC00"/>
    <a:srgbClr val="EFFD3D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04" autoAdjust="0"/>
    <p:restoredTop sz="94747" autoAdjust="0"/>
  </p:normalViewPr>
  <p:slideViewPr>
    <p:cSldViewPr snapToGrid="0" showGuides="1">
      <p:cViewPr varScale="1">
        <p:scale>
          <a:sx n="70" d="100"/>
          <a:sy n="70" d="100"/>
        </p:scale>
        <p:origin x="-192" y="-90"/>
      </p:cViewPr>
      <p:guideLst>
        <p:guide orient="horz" pos="2141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-840" y="-102"/>
      </p:cViewPr>
      <p:guideLst>
        <p:guide orient="horz" pos="2236"/>
        <p:guide pos="3224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443" cy="354495"/>
          </a:xfrm>
          <a:prstGeom prst="rect">
            <a:avLst/>
          </a:prstGeom>
        </p:spPr>
        <p:txBody>
          <a:bodyPr vert="horz" lIns="89721" tIns="44860" rIns="89721" bIns="448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6949" y="0"/>
            <a:ext cx="4435443" cy="354495"/>
          </a:xfrm>
          <a:prstGeom prst="rect">
            <a:avLst/>
          </a:prstGeom>
        </p:spPr>
        <p:txBody>
          <a:bodyPr vert="horz" lIns="89721" tIns="44860" rIns="89721" bIns="44860" rtlCol="0"/>
          <a:lstStyle>
            <a:lvl1pPr algn="r">
              <a:defRPr sz="1200"/>
            </a:lvl1pPr>
          </a:lstStyle>
          <a:p>
            <a:fld id="{2ACD4E89-1A5F-4074-AE1F-2765CCCF659E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3631"/>
            <a:ext cx="4435443" cy="354495"/>
          </a:xfrm>
          <a:prstGeom prst="rect">
            <a:avLst/>
          </a:prstGeom>
        </p:spPr>
        <p:txBody>
          <a:bodyPr vert="horz" lIns="89721" tIns="44860" rIns="89721" bIns="448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6949" y="6743631"/>
            <a:ext cx="4435443" cy="354495"/>
          </a:xfrm>
          <a:prstGeom prst="rect">
            <a:avLst/>
          </a:prstGeom>
        </p:spPr>
        <p:txBody>
          <a:bodyPr vert="horz" lIns="89721" tIns="44860" rIns="89721" bIns="44860" rtlCol="0" anchor="b"/>
          <a:lstStyle>
            <a:lvl1pPr algn="r">
              <a:defRPr sz="1200"/>
            </a:lvl1pPr>
          </a:lstStyle>
          <a:p>
            <a:fld id="{93A205A5-D090-48E2-AAB7-613BE0C18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4999" cy="355207"/>
          </a:xfrm>
          <a:prstGeom prst="rect">
            <a:avLst/>
          </a:prstGeom>
        </p:spPr>
        <p:txBody>
          <a:bodyPr vert="horz" lIns="93935" tIns="46967" rIns="93935" bIns="46967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45" y="1"/>
            <a:ext cx="4434999" cy="355207"/>
          </a:xfrm>
          <a:prstGeom prst="rect">
            <a:avLst/>
          </a:prstGeom>
        </p:spPr>
        <p:txBody>
          <a:bodyPr vert="horz" lIns="93935" tIns="46967" rIns="93935" bIns="46967" rtlCol="0"/>
          <a:lstStyle>
            <a:lvl1pPr algn="r">
              <a:defRPr sz="1300"/>
            </a:lvl1pPr>
          </a:lstStyle>
          <a:p>
            <a:pPr>
              <a:defRPr/>
            </a:pPr>
            <a:fld id="{34628E52-B15B-4EBB-B89E-AB2DF59850BB}" type="datetimeFigureOut">
              <a:rPr lang="en-US"/>
              <a:pPr>
                <a:defRPr/>
              </a:pPr>
              <a:t>10/29/2013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1813"/>
            <a:ext cx="3549650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5" tIns="46967" rIns="93935" bIns="4696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2" y="3372653"/>
            <a:ext cx="8187690" cy="3194444"/>
          </a:xfrm>
          <a:prstGeom prst="rect">
            <a:avLst/>
          </a:prstGeom>
        </p:spPr>
        <p:txBody>
          <a:bodyPr vert="horz" lIns="93935" tIns="46967" rIns="93935" bIns="4696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2881"/>
            <a:ext cx="4434999" cy="355207"/>
          </a:xfrm>
          <a:prstGeom prst="rect">
            <a:avLst/>
          </a:prstGeom>
        </p:spPr>
        <p:txBody>
          <a:bodyPr vert="horz" lIns="93935" tIns="46967" rIns="93935" bIns="46967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45" y="6742881"/>
            <a:ext cx="4434999" cy="355207"/>
          </a:xfrm>
          <a:prstGeom prst="rect">
            <a:avLst/>
          </a:prstGeom>
        </p:spPr>
        <p:txBody>
          <a:bodyPr vert="horz" lIns="93935" tIns="46967" rIns="93935" bIns="46967" rtlCol="0" anchor="b"/>
          <a:lstStyle>
            <a:lvl1pPr algn="r">
              <a:defRPr sz="1300"/>
            </a:lvl1pPr>
          </a:lstStyle>
          <a:p>
            <a:pPr>
              <a:defRPr/>
            </a:pPr>
            <a:fld id="{9EE5AB35-C396-4BAB-8873-967C96B8A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6AC99-884D-4D11-8A1E-E8509ECD7AC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Area law reminds us of black hole entropy (</a:t>
            </a:r>
            <a:r>
              <a:rPr lang="en-US" dirty="0" err="1" smtClean="0"/>
              <a:t>sorkin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srednicki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Condensed matter physics – used as a diagnostic to characterize quantum phases</a:t>
            </a:r>
          </a:p>
          <a:p>
            <a:r>
              <a:rPr lang="en-US" baseline="0" dirty="0" smtClean="0"/>
              <a:t>Of matter/ also popular in quantum information theory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3D7C1A-9C3B-46BF-AC09-E98A19B291F6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Area law reminds us of black hole entropy (</a:t>
            </a:r>
            <a:r>
              <a:rPr lang="en-US" dirty="0" err="1" smtClean="0"/>
              <a:t>sorkin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srednicki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Condensed matter physics – used as a diagnostic to characterize quantum phases</a:t>
            </a:r>
          </a:p>
          <a:p>
            <a:r>
              <a:rPr lang="en-US" baseline="0" dirty="0" smtClean="0"/>
              <a:t>Of matter/ also popular in quantum information theory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6AC99-884D-4D11-8A1E-E8509ECD7AC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3D7C1A-9C3B-46BF-AC09-E98A19B291F6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CFT in a spherical region; 2d CFT on </a:t>
            </a:r>
            <a:r>
              <a:rPr lang="en-US" dirty="0" err="1" smtClean="0"/>
              <a:t>rindler</a:t>
            </a:r>
            <a:r>
              <a:rPr lang="en-US" dirty="0" smtClean="0"/>
              <a:t> wedge at finite temperature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6AC99-884D-4D11-8A1E-E8509ECD7AC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3D7C1A-9C3B-46BF-AC09-E98A19B291F6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6AC99-884D-4D11-8A1E-E8509ECD7AC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3D7C1A-9C3B-46BF-AC09-E98A19B291F6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6AC99-884D-4D11-8A1E-E8509ECD7AC7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6AC99-884D-4D11-8A1E-E8509ECD7AC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6AC99-884D-4D11-8A1E-E8509ECD7AC7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3D7C1A-9C3B-46BF-AC09-E98A19B291F6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Area law reminds us of black hole entropy (</a:t>
            </a:r>
            <a:r>
              <a:rPr lang="en-US" dirty="0" err="1" smtClean="0"/>
              <a:t>sorkin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srednicki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Condensed matter physics – used as a diagnostic to characterize quantum phases</a:t>
            </a:r>
          </a:p>
          <a:p>
            <a:r>
              <a:rPr lang="en-US" baseline="0" dirty="0" smtClean="0"/>
              <a:t>Of matter/ also popular in quantum information theory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Area law reminds us of black hole entropy (</a:t>
            </a:r>
            <a:r>
              <a:rPr lang="en-US" dirty="0" err="1" smtClean="0"/>
              <a:t>sorkin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srednicki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Condensed matter physics – used as a diagnostic to characterize quantum phases</a:t>
            </a:r>
          </a:p>
          <a:p>
            <a:r>
              <a:rPr lang="en-US" baseline="0" dirty="0" smtClean="0"/>
              <a:t>Of matter/ also popular in quantum information theory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Area law reminds us of black hole entropy (</a:t>
            </a:r>
            <a:r>
              <a:rPr lang="en-US" dirty="0" err="1" smtClean="0"/>
              <a:t>sorkin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srednicki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Condensed matter physics – used as a diagnostic to characterize quantum phases</a:t>
            </a:r>
          </a:p>
          <a:p>
            <a:r>
              <a:rPr lang="en-US" baseline="0" dirty="0" smtClean="0"/>
              <a:t>Of matter/ also popular in quantum information theory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AB35-C396-4BAB-8873-967C96B8A17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E93FB-92F5-4DB1-A8BC-9C65A89D7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E3163-59B3-494C-BBC3-A2156641C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74638"/>
            <a:ext cx="2076450" cy="5973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76950" cy="5973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26EEA-A5E9-4E27-B1B6-DC9D78EE7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D9DBE-59EE-4919-9883-E1A149AF9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4B88E-B5DB-44E7-B23D-6FCEE8B12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304800"/>
            <a:ext cx="40386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304800"/>
            <a:ext cx="40386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9745E-023C-4E5D-B532-93FA12824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D0E65-CA93-4D02-BB06-CAA359A7D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D6958-F710-4306-B862-E4FBCA4BF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ED631-362D-44B0-8D15-D7A8ABC8E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2240F-F0E2-41DA-BA5C-4A726DA30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26003-5D33-404D-B0ED-5FCA258E0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304800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6450D47-DCC9-4163-949A-6D9CB8162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27.pn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tags" Target="../tags/tag40.xml"/><Relationship Id="rId16" Type="http://schemas.openxmlformats.org/officeDocument/2006/relationships/image" Target="../media/image9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25.png"/><Relationship Id="rId5" Type="http://schemas.openxmlformats.org/officeDocument/2006/relationships/tags" Target="../tags/tag43.xml"/><Relationship Id="rId15" Type="http://schemas.openxmlformats.org/officeDocument/2006/relationships/image" Target="../media/image29.png"/><Relationship Id="rId10" Type="http://schemas.openxmlformats.org/officeDocument/2006/relationships/notesSlide" Target="../notesSlides/notesSlide12.xml"/><Relationship Id="rId4" Type="http://schemas.openxmlformats.org/officeDocument/2006/relationships/tags" Target="../tags/tag42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image" Target="../media/image27.png"/><Relationship Id="rId18" Type="http://schemas.openxmlformats.org/officeDocument/2006/relationships/image" Target="../media/image25.png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notesSlide" Target="../notesSlides/notesSlide13.xml"/><Relationship Id="rId17" Type="http://schemas.openxmlformats.org/officeDocument/2006/relationships/image" Target="../media/image32.png"/><Relationship Id="rId2" Type="http://schemas.openxmlformats.org/officeDocument/2006/relationships/tags" Target="../tags/tag48.xml"/><Relationship Id="rId16" Type="http://schemas.openxmlformats.org/officeDocument/2006/relationships/image" Target="../media/image30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1.xml"/><Relationship Id="rId15" Type="http://schemas.openxmlformats.org/officeDocument/2006/relationships/image" Target="../media/image31.png"/><Relationship Id="rId10" Type="http://schemas.openxmlformats.org/officeDocument/2006/relationships/tags" Target="../tags/tag56.xml"/><Relationship Id="rId19" Type="http://schemas.openxmlformats.org/officeDocument/2006/relationships/image" Target="../media/image28.png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0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31.png"/><Relationship Id="rId2" Type="http://schemas.openxmlformats.org/officeDocument/2006/relationships/tags" Target="../tags/tag58.xml"/><Relationship Id="rId16" Type="http://schemas.openxmlformats.org/officeDocument/2006/relationships/image" Target="../media/image32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9.png"/><Relationship Id="rId5" Type="http://schemas.openxmlformats.org/officeDocument/2006/relationships/tags" Target="../tags/tag61.xml"/><Relationship Id="rId15" Type="http://schemas.openxmlformats.org/officeDocument/2006/relationships/image" Target="../media/image34.png"/><Relationship Id="rId10" Type="http://schemas.openxmlformats.org/officeDocument/2006/relationships/image" Target="../media/image27.png"/><Relationship Id="rId4" Type="http://schemas.openxmlformats.org/officeDocument/2006/relationships/tags" Target="../tags/tag60.xml"/><Relationship Id="rId9" Type="http://schemas.openxmlformats.org/officeDocument/2006/relationships/notesSlide" Target="../notesSlides/notesSlide14.xml"/><Relationship Id="rId1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69.xml"/><Relationship Id="rId7" Type="http://schemas.openxmlformats.org/officeDocument/2006/relationships/notesSlide" Target="../notesSlides/notesSlide19.xml"/><Relationship Id="rId12" Type="http://schemas.openxmlformats.org/officeDocument/2006/relationships/image" Target="../media/image43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2.png"/><Relationship Id="rId5" Type="http://schemas.openxmlformats.org/officeDocument/2006/relationships/tags" Target="../tags/tag71.xml"/><Relationship Id="rId10" Type="http://schemas.openxmlformats.org/officeDocument/2006/relationships/image" Target="../media/image41.png"/><Relationship Id="rId4" Type="http://schemas.openxmlformats.org/officeDocument/2006/relationships/tags" Target="../tags/tag70.xml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notesSlide" Target="../notesSlides/notesSlide20.xml"/><Relationship Id="rId18" Type="http://schemas.openxmlformats.org/officeDocument/2006/relationships/image" Target="../media/image48.png"/><Relationship Id="rId3" Type="http://schemas.openxmlformats.org/officeDocument/2006/relationships/tags" Target="../tags/tag74.xml"/><Relationship Id="rId21" Type="http://schemas.openxmlformats.org/officeDocument/2006/relationships/image" Target="../media/image51.png"/><Relationship Id="rId7" Type="http://schemas.openxmlformats.org/officeDocument/2006/relationships/tags" Target="../tags/tag78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tags" Target="../tags/tag73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54.png"/><Relationship Id="rId5" Type="http://schemas.openxmlformats.org/officeDocument/2006/relationships/tags" Target="../tags/tag76.xml"/><Relationship Id="rId15" Type="http://schemas.openxmlformats.org/officeDocument/2006/relationships/image" Target="../media/image45.png"/><Relationship Id="rId23" Type="http://schemas.openxmlformats.org/officeDocument/2006/relationships/image" Target="../media/image53.jpeg"/><Relationship Id="rId10" Type="http://schemas.openxmlformats.org/officeDocument/2006/relationships/tags" Target="../tags/tag81.xml"/><Relationship Id="rId19" Type="http://schemas.openxmlformats.org/officeDocument/2006/relationships/image" Target="../media/image49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image" Target="../media/image44.png"/><Relationship Id="rId22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85.xml"/><Relationship Id="rId7" Type="http://schemas.openxmlformats.org/officeDocument/2006/relationships/image" Target="../media/image54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53.jpe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3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39.png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90.xml"/><Relationship Id="rId7" Type="http://schemas.openxmlformats.org/officeDocument/2006/relationships/image" Target="../media/image42.png"/><Relationship Id="rId12" Type="http://schemas.openxmlformats.org/officeDocument/2006/relationships/image" Target="../media/image61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notesSlide" Target="../notesSlides/notesSlide23.xml"/><Relationship Id="rId11" Type="http://schemas.openxmlformats.org/officeDocument/2006/relationships/image" Target="../media/image6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8.png"/><Relationship Id="rId4" Type="http://schemas.openxmlformats.org/officeDocument/2006/relationships/tags" Target="../tags/tag91.xml"/><Relationship Id="rId9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6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../media/image62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9.png"/><Relationship Id="rId5" Type="http://schemas.openxmlformats.org/officeDocument/2006/relationships/tags" Target="../tags/tag97.xml"/><Relationship Id="rId15" Type="http://schemas.openxmlformats.org/officeDocument/2006/relationships/image" Target="../media/image64.png"/><Relationship Id="rId10" Type="http://schemas.openxmlformats.org/officeDocument/2006/relationships/notesSlide" Target="../notesSlides/notesSlide25.xml"/><Relationship Id="rId4" Type="http://schemas.openxmlformats.org/officeDocument/2006/relationships/tags" Target="../tags/tag96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63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../media/image62.png"/><Relationship Id="rId17" Type="http://schemas.openxmlformats.org/officeDocument/2006/relationships/image" Target="../media/image68.png"/><Relationship Id="rId2" Type="http://schemas.openxmlformats.org/officeDocument/2006/relationships/tags" Target="../tags/tag102.xml"/><Relationship Id="rId16" Type="http://schemas.openxmlformats.org/officeDocument/2006/relationships/image" Target="../media/image67.png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9.png"/><Relationship Id="rId5" Type="http://schemas.openxmlformats.org/officeDocument/2006/relationships/tags" Target="../tags/tag105.xml"/><Relationship Id="rId15" Type="http://schemas.openxmlformats.org/officeDocument/2006/relationships/image" Target="../media/image66.png"/><Relationship Id="rId10" Type="http://schemas.openxmlformats.org/officeDocument/2006/relationships/notesSlide" Target="../notesSlides/notesSlide26.xml"/><Relationship Id="rId4" Type="http://schemas.openxmlformats.org/officeDocument/2006/relationships/tags" Target="../tags/tag104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image" Target="../media/image63.png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12" Type="http://schemas.openxmlformats.org/officeDocument/2006/relationships/image" Target="../media/image62.png"/><Relationship Id="rId17" Type="http://schemas.openxmlformats.org/officeDocument/2006/relationships/image" Target="../media/image70.png"/><Relationship Id="rId2" Type="http://schemas.openxmlformats.org/officeDocument/2006/relationships/tags" Target="../tags/tag110.xml"/><Relationship Id="rId16" Type="http://schemas.openxmlformats.org/officeDocument/2006/relationships/image" Target="../media/image69.png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image" Target="../media/image9.png"/><Relationship Id="rId5" Type="http://schemas.openxmlformats.org/officeDocument/2006/relationships/tags" Target="../tags/tag113.xml"/><Relationship Id="rId15" Type="http://schemas.openxmlformats.org/officeDocument/2006/relationships/image" Target="../media/image66.png"/><Relationship Id="rId10" Type="http://schemas.openxmlformats.org/officeDocument/2006/relationships/notesSlide" Target="../notesSlides/notesSlide27.xml"/><Relationship Id="rId4" Type="http://schemas.openxmlformats.org/officeDocument/2006/relationships/tags" Target="../tags/tag112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18" Type="http://schemas.openxmlformats.org/officeDocument/2006/relationships/image" Target="../media/image9.png"/><Relationship Id="rId26" Type="http://schemas.openxmlformats.org/officeDocument/2006/relationships/image" Target="../media/image78.png"/><Relationship Id="rId3" Type="http://schemas.openxmlformats.org/officeDocument/2006/relationships/tags" Target="../tags/tag119.xml"/><Relationship Id="rId21" Type="http://schemas.openxmlformats.org/officeDocument/2006/relationships/image" Target="../media/image73.png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image" Target="../media/image71.png"/><Relationship Id="rId25" Type="http://schemas.openxmlformats.org/officeDocument/2006/relationships/image" Target="../media/image77.png"/><Relationship Id="rId2" Type="http://schemas.openxmlformats.org/officeDocument/2006/relationships/tags" Target="../tags/tag118.xml"/><Relationship Id="rId16" Type="http://schemas.openxmlformats.org/officeDocument/2006/relationships/notesSlide" Target="../notesSlides/notesSlide28.xml"/><Relationship Id="rId20" Type="http://schemas.openxmlformats.org/officeDocument/2006/relationships/image" Target="../media/image72.png"/><Relationship Id="rId29" Type="http://schemas.openxmlformats.org/officeDocument/2006/relationships/image" Target="../media/image14.png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24" Type="http://schemas.openxmlformats.org/officeDocument/2006/relationships/image" Target="../media/image76.png"/><Relationship Id="rId5" Type="http://schemas.openxmlformats.org/officeDocument/2006/relationships/tags" Target="../tags/tag121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75.png"/><Relationship Id="rId28" Type="http://schemas.openxmlformats.org/officeDocument/2006/relationships/image" Target="../media/image66.png"/><Relationship Id="rId10" Type="http://schemas.openxmlformats.org/officeDocument/2006/relationships/tags" Target="../tags/tag126.xml"/><Relationship Id="rId19" Type="http://schemas.openxmlformats.org/officeDocument/2006/relationships/image" Target="../media/image63.png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Relationship Id="rId22" Type="http://schemas.openxmlformats.org/officeDocument/2006/relationships/image" Target="../media/image74.png"/><Relationship Id="rId27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tags" Target="../tags/tag133.xml"/><Relationship Id="rId21" Type="http://schemas.openxmlformats.org/officeDocument/2006/relationships/image" Target="../media/image82.png"/><Relationship Id="rId7" Type="http://schemas.openxmlformats.org/officeDocument/2006/relationships/tags" Target="../tags/tag137.xml"/><Relationship Id="rId12" Type="http://schemas.openxmlformats.org/officeDocument/2006/relationships/notesSlide" Target="../notesSlides/notesSlide29.xml"/><Relationship Id="rId17" Type="http://schemas.openxmlformats.org/officeDocument/2006/relationships/image" Target="../media/image66.png"/><Relationship Id="rId2" Type="http://schemas.openxmlformats.org/officeDocument/2006/relationships/tags" Target="../tags/tag132.xml"/><Relationship Id="rId16" Type="http://schemas.openxmlformats.org/officeDocument/2006/relationships/image" Target="../media/image79.png"/><Relationship Id="rId20" Type="http://schemas.openxmlformats.org/officeDocument/2006/relationships/image" Target="../media/image81.png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35.xml"/><Relationship Id="rId15" Type="http://schemas.openxmlformats.org/officeDocument/2006/relationships/image" Target="../media/image76.png"/><Relationship Id="rId10" Type="http://schemas.openxmlformats.org/officeDocument/2006/relationships/tags" Target="../tags/tag140.xml"/><Relationship Id="rId19" Type="http://schemas.openxmlformats.org/officeDocument/2006/relationships/image" Target="../media/image80.png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5" Type="http://schemas.openxmlformats.org/officeDocument/2006/relationships/tags" Target="../tags/tag8.xml"/><Relationship Id="rId10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43.xml"/><Relationship Id="rId7" Type="http://schemas.openxmlformats.org/officeDocument/2006/relationships/notesSlide" Target="../notesSlides/notesSlide30.xml"/><Relationship Id="rId12" Type="http://schemas.openxmlformats.org/officeDocument/2006/relationships/image" Target="../media/image81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80.png"/><Relationship Id="rId5" Type="http://schemas.openxmlformats.org/officeDocument/2006/relationships/tags" Target="../tags/tag145.xml"/><Relationship Id="rId10" Type="http://schemas.openxmlformats.org/officeDocument/2006/relationships/image" Target="../media/image76.png"/><Relationship Id="rId4" Type="http://schemas.openxmlformats.org/officeDocument/2006/relationships/tags" Target="../tags/tag144.xml"/><Relationship Id="rId9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tags" Target="../tags/tag148.xml"/><Relationship Id="rId7" Type="http://schemas.openxmlformats.org/officeDocument/2006/relationships/image" Target="../media/image84.png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image" Target="../media/image83.png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tags" Target="../tags/tag151.xml"/><Relationship Id="rId7" Type="http://schemas.openxmlformats.org/officeDocument/2006/relationships/image" Target="../media/image87.png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image" Target="../media/image86.png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2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tags" Target="../tags/tag155.xml"/><Relationship Id="rId7" Type="http://schemas.openxmlformats.org/officeDocument/2006/relationships/image" Target="../media/image90.png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image" Target="../media/image89.png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94.png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12" Type="http://schemas.openxmlformats.org/officeDocument/2006/relationships/image" Target="../media/image93.png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image" Target="../media/image92.png"/><Relationship Id="rId5" Type="http://schemas.openxmlformats.org/officeDocument/2006/relationships/tags" Target="../tags/tag160.xml"/><Relationship Id="rId15" Type="http://schemas.openxmlformats.org/officeDocument/2006/relationships/image" Target="../media/image96.png"/><Relationship Id="rId10" Type="http://schemas.openxmlformats.org/officeDocument/2006/relationships/image" Target="../media/image19.png"/><Relationship Id="rId4" Type="http://schemas.openxmlformats.org/officeDocument/2006/relationships/tags" Target="../tags/tag159.xml"/><Relationship Id="rId9" Type="http://schemas.openxmlformats.org/officeDocument/2006/relationships/notesSlide" Target="../notesSlides/notesSlide36.xml"/><Relationship Id="rId14" Type="http://schemas.openxmlformats.org/officeDocument/2006/relationships/image" Target="../media/image9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image" Target="../media/image97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tags" Target="../tags/tag169.xml"/><Relationship Id="rId7" Type="http://schemas.openxmlformats.org/officeDocument/2006/relationships/image" Target="../media/image100.png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image" Target="../media/image86.png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74.xml"/><Relationship Id="rId7" Type="http://schemas.openxmlformats.org/officeDocument/2006/relationships/notesSlide" Target="../notesSlides/notesSlide41.xml"/><Relationship Id="rId12" Type="http://schemas.openxmlformats.org/officeDocument/2006/relationships/image" Target="../media/image104.png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03.png"/><Relationship Id="rId5" Type="http://schemas.openxmlformats.org/officeDocument/2006/relationships/tags" Target="../tags/tag176.xml"/><Relationship Id="rId10" Type="http://schemas.openxmlformats.org/officeDocument/2006/relationships/image" Target="../media/image102.png"/><Relationship Id="rId4" Type="http://schemas.openxmlformats.org/officeDocument/2006/relationships/tags" Target="../tags/tag175.xml"/><Relationship Id="rId9" Type="http://schemas.openxmlformats.org/officeDocument/2006/relationships/image" Target="../media/image10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10.png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image" Target="../media/image109.png"/><Relationship Id="rId17" Type="http://schemas.openxmlformats.org/officeDocument/2006/relationships/image" Target="../media/image104.png"/><Relationship Id="rId2" Type="http://schemas.openxmlformats.org/officeDocument/2006/relationships/tags" Target="../tags/tag178.xml"/><Relationship Id="rId16" Type="http://schemas.openxmlformats.org/officeDocument/2006/relationships/image" Target="../media/image113.png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image" Target="../media/image108.png"/><Relationship Id="rId5" Type="http://schemas.openxmlformats.org/officeDocument/2006/relationships/tags" Target="../tags/tag181.xml"/><Relationship Id="rId15" Type="http://schemas.openxmlformats.org/officeDocument/2006/relationships/image" Target="../media/image112.png"/><Relationship Id="rId10" Type="http://schemas.openxmlformats.org/officeDocument/2006/relationships/image" Target="../media/image107.jpeg"/><Relationship Id="rId4" Type="http://schemas.openxmlformats.org/officeDocument/2006/relationships/tags" Target="../tags/tag180.xml"/><Relationship Id="rId9" Type="http://schemas.openxmlformats.org/officeDocument/2006/relationships/notesSlide" Target="../notesSlides/notesSlide44.xml"/><Relationship Id="rId14" Type="http://schemas.openxmlformats.org/officeDocument/2006/relationships/image" Target="../media/image1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4.xml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6.png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3.xml"/><Relationship Id="rId7" Type="http://schemas.openxmlformats.org/officeDocument/2006/relationships/image" Target="../media/image1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8.xml"/><Relationship Id="rId5" Type="http://schemas.openxmlformats.org/officeDocument/2006/relationships/image" Target="../media/image118.png"/><Relationship Id="rId4" Type="http://schemas.openxmlformats.org/officeDocument/2006/relationships/image" Target="../media/image11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9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7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5" Type="http://schemas.openxmlformats.org/officeDocument/2006/relationships/tags" Target="../tags/tag19.xml"/><Relationship Id="rId10" Type="http://schemas.openxmlformats.org/officeDocument/2006/relationships/image" Target="../media/image15.png"/><Relationship Id="rId4" Type="http://schemas.openxmlformats.org/officeDocument/2006/relationships/tags" Target="../tags/tag18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9.png"/><Relationship Id="rId17" Type="http://schemas.openxmlformats.org/officeDocument/2006/relationships/image" Target="../media/image15.png"/><Relationship Id="rId2" Type="http://schemas.openxmlformats.org/officeDocument/2006/relationships/tags" Target="../tags/tag21.xml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24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20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9.png"/><Relationship Id="rId18" Type="http://schemas.openxmlformats.org/officeDocument/2006/relationships/image" Target="../media/image15.png"/><Relationship Id="rId3" Type="http://schemas.openxmlformats.org/officeDocument/2006/relationships/tags" Target="../tags/tag31.xml"/><Relationship Id="rId21" Type="http://schemas.openxmlformats.org/officeDocument/2006/relationships/image" Target="../media/image22.png"/><Relationship Id="rId7" Type="http://schemas.openxmlformats.org/officeDocument/2006/relationships/tags" Target="../tags/tag35.xml"/><Relationship Id="rId12" Type="http://schemas.openxmlformats.org/officeDocument/2006/relationships/notesSlide" Target="../notesSlides/notesSlide9.xml"/><Relationship Id="rId17" Type="http://schemas.openxmlformats.org/officeDocument/2006/relationships/image" Target="../media/image18.png"/><Relationship Id="rId2" Type="http://schemas.openxmlformats.org/officeDocument/2006/relationships/tags" Target="../tags/tag30.xml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3.xml"/><Relationship Id="rId15" Type="http://schemas.openxmlformats.org/officeDocument/2006/relationships/image" Target="../media/image14.png"/><Relationship Id="rId10" Type="http://schemas.openxmlformats.org/officeDocument/2006/relationships/tags" Target="../tags/tag38.xml"/><Relationship Id="rId19" Type="http://schemas.openxmlformats.org/officeDocument/2006/relationships/image" Target="../media/image19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../media/image16.png"/><Relationship Id="rId2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udi_ceiling.jpg"/>
          <p:cNvPicPr>
            <a:picLocks noChangeAspect="1"/>
          </p:cNvPicPr>
          <p:nvPr/>
        </p:nvPicPr>
        <p:blipFill>
          <a:blip r:embed="rId3" cstate="print"/>
          <a:srcRect l="14544"/>
          <a:stretch>
            <a:fillRect/>
          </a:stretch>
        </p:blipFill>
        <p:spPr>
          <a:xfrm>
            <a:off x="0" y="-9256"/>
            <a:ext cx="9144000" cy="7099603"/>
          </a:xfrm>
          <a:prstGeom prst="rect">
            <a:avLst/>
          </a:prstGeom>
        </p:spPr>
      </p:pic>
      <p:pic>
        <p:nvPicPr>
          <p:cNvPr id="5" name="Picture 4" descr="Pi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5753" y="75699"/>
            <a:ext cx="1060464" cy="129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96211" y="2009010"/>
            <a:ext cx="5536517" cy="230832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On </a:t>
            </a:r>
            <a:r>
              <a:rPr lang="en-US" sz="72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Spacetime</a:t>
            </a:r>
            <a:endParaRPr lang="en-US" sz="72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en-US" sz="7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Entanglement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4433109" y="5993387"/>
            <a:ext cx="4657044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(Bianchi , </a:t>
            </a:r>
            <a:r>
              <a:rPr lang="en-US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Smolkin</a:t>
            </a:r>
            <a:r>
              <a:rPr lang="en-US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2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Pourhasan</a:t>
            </a:r>
            <a:r>
              <a:rPr lang="en-US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)</a:t>
            </a:r>
          </a:p>
          <a:p>
            <a:pPr algn="r"/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(arXiv:1212.5183; arXiv:1304.2030)</a:t>
            </a:r>
            <a:endParaRPr lang="en-US" sz="24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377" y="218357"/>
            <a:ext cx="6785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General comments on </a:t>
            </a:r>
            <a:r>
              <a:rPr lang="en-US" b="1" dirty="0" smtClean="0">
                <a:solidFill>
                  <a:srgbClr val="0000FF"/>
                </a:solidFill>
              </a:rPr>
              <a:t>Entanglement Entropy: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668" y="948934"/>
            <a:ext cx="8484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nonlocal quantity which is (at best) very difficult to measure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7334" y="2040619"/>
            <a:ext cx="9032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in </a:t>
            </a:r>
            <a:r>
              <a:rPr lang="en-US" dirty="0" smtClean="0">
                <a:solidFill>
                  <a:srgbClr val="0000FF"/>
                </a:solidFill>
              </a:rPr>
              <a:t>condensed matter theory</a:t>
            </a:r>
            <a:r>
              <a:rPr lang="en-US" dirty="0" smtClean="0"/>
              <a:t>: diagnostic to characterize quantum</a:t>
            </a:r>
          </a:p>
          <a:p>
            <a:pPr algn="l"/>
            <a:r>
              <a:rPr lang="en-US" dirty="0" smtClean="0"/>
              <a:t>  critical points or topological phases (</a:t>
            </a:r>
            <a:r>
              <a:rPr lang="en-US" dirty="0" err="1" smtClean="0"/>
              <a:t>eg</a:t>
            </a:r>
            <a:r>
              <a:rPr lang="en-US" dirty="0" smtClean="0"/>
              <a:t>, quantum spin fluids)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8732" y="3095899"/>
            <a:ext cx="8330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in </a:t>
            </a:r>
            <a:r>
              <a:rPr lang="en-US" dirty="0" smtClean="0">
                <a:solidFill>
                  <a:srgbClr val="0000FF"/>
                </a:solidFill>
              </a:rPr>
              <a:t>quantum information theory</a:t>
            </a:r>
            <a:r>
              <a:rPr lang="en-US" dirty="0" smtClean="0"/>
              <a:t>: useful measure of quantum</a:t>
            </a:r>
          </a:p>
          <a:p>
            <a:pPr algn="l"/>
            <a:r>
              <a:rPr lang="en-US" dirty="0" smtClean="0"/>
              <a:t>  entanglement (a computational resource)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602834" y="1591035"/>
            <a:ext cx="713064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364814" y="1359756"/>
            <a:ext cx="5391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(accepted) experimental procedure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668" y="4750661"/>
            <a:ext cx="699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recently considered in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AdS</a:t>
            </a:r>
            <a:r>
              <a:rPr lang="en-US" dirty="0" smtClean="0">
                <a:solidFill>
                  <a:srgbClr val="0000FF"/>
                </a:solidFill>
              </a:rPr>
              <a:t>/CFT correspondence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20159" y="5218666"/>
            <a:ext cx="2323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(</a:t>
            </a:r>
            <a:r>
              <a:rPr lang="en-US" sz="1600" dirty="0" err="1" smtClean="0">
                <a:solidFill>
                  <a:srgbClr val="0000FF"/>
                </a:solidFill>
              </a:rPr>
              <a:t>Ryu</a:t>
            </a:r>
            <a:r>
              <a:rPr lang="en-US" sz="1600" dirty="0" smtClean="0">
                <a:solidFill>
                  <a:srgbClr val="0000FF"/>
                </a:solidFill>
              </a:rPr>
              <a:t> &amp; </a:t>
            </a:r>
            <a:r>
              <a:rPr lang="en-US" sz="1600" dirty="0" err="1" smtClean="0">
                <a:solidFill>
                  <a:srgbClr val="0000FF"/>
                </a:solidFill>
              </a:rPr>
              <a:t>Takayanagi</a:t>
            </a:r>
            <a:r>
              <a:rPr lang="en-US" sz="1600" dirty="0" smtClean="0">
                <a:solidFill>
                  <a:srgbClr val="0000FF"/>
                </a:solidFill>
              </a:rPr>
              <a:t> `06)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066844" y="4357708"/>
            <a:ext cx="296805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diamond" w="med" len="med"/>
            <a:tailEnd type="diamond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4725" y="2082870"/>
            <a:ext cx="4129816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4801" y="228652"/>
            <a:ext cx="4116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AdS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/CFT Correspondence: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021520"/>
            <a:ext cx="3376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u="sng" dirty="0" smtClean="0"/>
              <a:t>Bulk</a:t>
            </a:r>
            <a:r>
              <a:rPr lang="en-US" sz="2000" dirty="0" smtClean="0"/>
              <a:t>: gravity with negative </a:t>
            </a:r>
            <a:r>
              <a:rPr lang="el-GR" sz="2000" dirty="0" smtClean="0"/>
              <a:t>Λ</a:t>
            </a:r>
            <a:endParaRPr lang="en-US" sz="2000" dirty="0" smtClean="0"/>
          </a:p>
          <a:p>
            <a:pPr algn="l"/>
            <a:r>
              <a:rPr lang="en-US" sz="2000" dirty="0" smtClean="0"/>
              <a:t>             in </a:t>
            </a:r>
            <a:r>
              <a:rPr lang="en-US" sz="2000" b="1" dirty="0" smtClean="0">
                <a:solidFill>
                  <a:srgbClr val="0000FF"/>
                </a:solidFill>
              </a:rPr>
              <a:t>d+1 </a:t>
            </a:r>
            <a:r>
              <a:rPr lang="en-US" sz="2000" dirty="0" smtClean="0"/>
              <a:t>dimensions</a:t>
            </a:r>
            <a:endParaRPr lang="en-US" sz="2000" b="1" dirty="0"/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 bwMode="auto">
          <a:xfrm rot="16200000" flipH="1">
            <a:off x="2241903" y="1175754"/>
            <a:ext cx="1491632" cy="25989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01634" y="2030420"/>
            <a:ext cx="1636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anti-de Sitter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space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52935" y="997345"/>
            <a:ext cx="374493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Boundary</a:t>
            </a:r>
            <a:r>
              <a:rPr lang="en-US" sz="2000" dirty="0" smtClean="0"/>
              <a:t>: quantum field theory</a:t>
            </a:r>
          </a:p>
          <a:p>
            <a:pPr algn="l"/>
            <a:r>
              <a:rPr lang="en-US" sz="2000" dirty="0" smtClean="0"/>
              <a:t>                     in </a:t>
            </a:r>
            <a:r>
              <a:rPr lang="en-US" sz="2000" b="1" dirty="0" smtClean="0">
                <a:solidFill>
                  <a:srgbClr val="0000FF"/>
                </a:solidFill>
              </a:rPr>
              <a:t>d</a:t>
            </a:r>
            <a:r>
              <a:rPr lang="en-US" sz="2000" dirty="0" smtClean="0"/>
              <a:t> dimensions</a:t>
            </a:r>
            <a:endParaRPr lang="en-US" sz="2000" dirty="0"/>
          </a:p>
        </p:txBody>
      </p:sp>
      <p:cxnSp>
        <p:nvCxnSpPr>
          <p:cNvPr id="23" name="Straight Arrow Connector 22"/>
          <p:cNvCxnSpPr>
            <a:stCxn id="21" idx="2"/>
          </p:cNvCxnSpPr>
          <p:nvPr/>
        </p:nvCxnSpPr>
        <p:spPr bwMode="auto">
          <a:xfrm rot="5400000">
            <a:off x="4830861" y="2858945"/>
            <a:ext cx="3648256" cy="13408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7376942" y="2071757"/>
            <a:ext cx="1438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conformal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field theory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4017366" y="1543996"/>
            <a:ext cx="944381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3746516" y="1635258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“holography”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2859315" y="5718629"/>
            <a:ext cx="3817256" cy="435428"/>
          </a:xfrm>
          <a:prstGeom prst="roundRect">
            <a:avLst/>
          </a:prstGeom>
          <a:solidFill>
            <a:srgbClr val="66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3974513" y="5934075"/>
            <a:ext cx="1502363" cy="49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518528" y="5689606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energy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40373" y="5682343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radius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016326" y="4306855"/>
            <a:ext cx="3626719" cy="992168"/>
          </a:xfrm>
          <a:prstGeom prst="rect">
            <a:avLst/>
          </a:prstGeom>
          <a:noFill/>
          <a:ln/>
          <a:effectLst/>
        </p:spPr>
      </p:pic>
      <p:sp>
        <p:nvSpPr>
          <p:cNvPr id="2" name="TextBox 1"/>
          <p:cNvSpPr txBox="1"/>
          <p:nvPr/>
        </p:nvSpPr>
        <p:spPr>
          <a:xfrm>
            <a:off x="248294" y="269823"/>
            <a:ext cx="5864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Holographic Entanglement Entropy: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4929" y="74950"/>
            <a:ext cx="2323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(</a:t>
            </a:r>
            <a:r>
              <a:rPr lang="en-US" sz="1600" dirty="0" err="1" smtClean="0">
                <a:solidFill>
                  <a:srgbClr val="0000FF"/>
                </a:solidFill>
              </a:rPr>
              <a:t>Ryu</a:t>
            </a:r>
            <a:r>
              <a:rPr lang="en-US" sz="1600" dirty="0" smtClean="0">
                <a:solidFill>
                  <a:srgbClr val="0000FF"/>
                </a:solidFill>
              </a:rPr>
              <a:t> &amp; </a:t>
            </a:r>
            <a:r>
              <a:rPr lang="en-US" sz="1600" dirty="0" err="1" smtClean="0">
                <a:solidFill>
                  <a:srgbClr val="0000FF"/>
                </a:solidFill>
              </a:rPr>
              <a:t>Takayanagi</a:t>
            </a:r>
            <a:r>
              <a:rPr lang="en-US" sz="1600" dirty="0" smtClean="0">
                <a:solidFill>
                  <a:srgbClr val="0000FF"/>
                </a:solidFill>
              </a:rPr>
              <a:t> `06)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45" name="Picture 4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016302" y="4602396"/>
            <a:ext cx="2117725" cy="474349"/>
          </a:xfrm>
          <a:prstGeom prst="rect">
            <a:avLst/>
          </a:prstGeom>
          <a:noFill/>
          <a:ln/>
          <a:effectLst/>
        </p:spPr>
      </p:pic>
      <p:pic>
        <p:nvPicPr>
          <p:cNvPr id="40" name="Picture 3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237007" y="3469544"/>
            <a:ext cx="275617" cy="275617"/>
          </a:xfrm>
          <a:prstGeom prst="rect">
            <a:avLst/>
          </a:prstGeom>
          <a:noFill/>
          <a:ln/>
          <a:effectLst/>
        </p:spPr>
      </p:pic>
      <p:pic>
        <p:nvPicPr>
          <p:cNvPr id="42" name="Picture 4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3661699" y="5063757"/>
            <a:ext cx="888062" cy="202593"/>
          </a:xfrm>
          <a:prstGeom prst="rect">
            <a:avLst/>
          </a:prstGeom>
          <a:noFill/>
          <a:ln/>
          <a:effectLst/>
        </p:spPr>
      </p:pic>
      <p:pic>
        <p:nvPicPr>
          <p:cNvPr id="53" name="Picture 5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052212" y="4603669"/>
            <a:ext cx="1251215" cy="344537"/>
          </a:xfrm>
          <a:prstGeom prst="rect">
            <a:avLst/>
          </a:prstGeom>
          <a:noFill/>
          <a:ln/>
          <a:effectLst/>
        </p:spPr>
      </p:pic>
      <p:grpSp>
        <p:nvGrpSpPr>
          <p:cNvPr id="4" name="Group 28"/>
          <p:cNvGrpSpPr/>
          <p:nvPr/>
        </p:nvGrpSpPr>
        <p:grpSpPr>
          <a:xfrm>
            <a:off x="1229190" y="1064328"/>
            <a:ext cx="6205937" cy="1588967"/>
            <a:chOff x="1873760" y="3432748"/>
            <a:chExt cx="6205937" cy="1588967"/>
          </a:xfrm>
        </p:grpSpPr>
        <p:pic>
          <p:nvPicPr>
            <p:cNvPr id="30" name="Picture 29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3796440" y="3779227"/>
              <a:ext cx="221323" cy="251590"/>
            </a:xfrm>
            <a:prstGeom prst="rect">
              <a:avLst/>
            </a:prstGeom>
            <a:solidFill>
              <a:srgbClr val="66FFFF"/>
            </a:solidFill>
          </p:spPr>
        </p:pic>
        <p:sp>
          <p:nvSpPr>
            <p:cNvPr id="32" name="Parallelogram 31"/>
            <p:cNvSpPr/>
            <p:nvPr/>
          </p:nvSpPr>
          <p:spPr bwMode="auto">
            <a:xfrm>
              <a:off x="1873760" y="3432748"/>
              <a:ext cx="6205937" cy="1588967"/>
            </a:xfrm>
            <a:prstGeom prst="parallelogram">
              <a:avLst>
                <a:gd name="adj" fmla="val 108043"/>
              </a:avLst>
            </a:prstGeom>
            <a:solidFill>
              <a:srgbClr val="00B0F0">
                <a:alpha val="28000"/>
              </a:srgb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465214" y="3747540"/>
              <a:ext cx="2875621" cy="889687"/>
            </a:xfrm>
            <a:custGeom>
              <a:avLst/>
              <a:gdLst>
                <a:gd name="connsiteX0" fmla="*/ 312295 w 2643265"/>
                <a:gd name="connsiteY0" fmla="*/ 1144249 h 2121108"/>
                <a:gd name="connsiteX1" fmla="*/ 72452 w 2643265"/>
                <a:gd name="connsiteY1" fmla="*/ 1608944 h 2121108"/>
                <a:gd name="connsiteX2" fmla="*/ 747010 w 2643265"/>
                <a:gd name="connsiteY2" fmla="*/ 2103620 h 2121108"/>
                <a:gd name="connsiteX3" fmla="*/ 1166734 w 2643265"/>
                <a:gd name="connsiteY3" fmla="*/ 1504013 h 2121108"/>
                <a:gd name="connsiteX4" fmla="*/ 2141095 w 2643265"/>
                <a:gd name="connsiteY4" fmla="*/ 1908747 h 2121108"/>
                <a:gd name="connsiteX5" fmla="*/ 2620780 w 2643265"/>
                <a:gd name="connsiteY5" fmla="*/ 919397 h 2121108"/>
                <a:gd name="connsiteX6" fmla="*/ 2006184 w 2643265"/>
                <a:gd name="connsiteY6" fmla="*/ 64957 h 2121108"/>
                <a:gd name="connsiteX7" fmla="*/ 1091784 w 2643265"/>
                <a:gd name="connsiteY7" fmla="*/ 529652 h 2121108"/>
                <a:gd name="connsiteX8" fmla="*/ 312295 w 2643265"/>
                <a:gd name="connsiteY8" fmla="*/ 1144249 h 212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3265" h="2121108">
                  <a:moveTo>
                    <a:pt x="312295" y="1144249"/>
                  </a:moveTo>
                  <a:cubicBezTo>
                    <a:pt x="142406" y="1324131"/>
                    <a:pt x="0" y="1449049"/>
                    <a:pt x="72452" y="1608944"/>
                  </a:cubicBezTo>
                  <a:cubicBezTo>
                    <a:pt x="144905" y="1768839"/>
                    <a:pt x="564630" y="2121108"/>
                    <a:pt x="747010" y="2103620"/>
                  </a:cubicBezTo>
                  <a:cubicBezTo>
                    <a:pt x="929390" y="2086132"/>
                    <a:pt x="934387" y="1536492"/>
                    <a:pt x="1166734" y="1504013"/>
                  </a:cubicBezTo>
                  <a:cubicBezTo>
                    <a:pt x="1399081" y="1471534"/>
                    <a:pt x="1898754" y="2006183"/>
                    <a:pt x="2141095" y="1908747"/>
                  </a:cubicBezTo>
                  <a:cubicBezTo>
                    <a:pt x="2383436" y="1811311"/>
                    <a:pt x="2643265" y="1226695"/>
                    <a:pt x="2620780" y="919397"/>
                  </a:cubicBezTo>
                  <a:cubicBezTo>
                    <a:pt x="2598295" y="612099"/>
                    <a:pt x="2261017" y="129914"/>
                    <a:pt x="2006184" y="64957"/>
                  </a:cubicBezTo>
                  <a:cubicBezTo>
                    <a:pt x="1751351" y="0"/>
                    <a:pt x="1379096" y="344773"/>
                    <a:pt x="1091784" y="529652"/>
                  </a:cubicBezTo>
                  <a:cubicBezTo>
                    <a:pt x="804473" y="714531"/>
                    <a:pt x="482184" y="964367"/>
                    <a:pt x="312295" y="1144249"/>
                  </a:cubicBezTo>
                  <a:close/>
                </a:path>
              </a:pathLst>
            </a:custGeom>
            <a:solidFill>
              <a:srgbClr val="00FF00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925303" y="3913434"/>
              <a:ext cx="477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09130" y="3583650"/>
              <a:ext cx="477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</p:grpSp>
      <p:sp>
        <p:nvSpPr>
          <p:cNvPr id="43" name="Freeform 42"/>
          <p:cNvSpPr/>
          <p:nvPr/>
        </p:nvSpPr>
        <p:spPr bwMode="auto">
          <a:xfrm>
            <a:off x="2871787" y="1766888"/>
            <a:ext cx="2805413" cy="2070570"/>
          </a:xfrm>
          <a:custGeom>
            <a:avLst/>
            <a:gdLst>
              <a:gd name="connsiteX0" fmla="*/ 0 w 2923082"/>
              <a:gd name="connsiteY0" fmla="*/ 0 h 2673246"/>
              <a:gd name="connsiteX1" fmla="*/ 179882 w 2923082"/>
              <a:gd name="connsiteY1" fmla="*/ 1019332 h 2673246"/>
              <a:gd name="connsiteX2" fmla="*/ 464695 w 2923082"/>
              <a:gd name="connsiteY2" fmla="*/ 1948722 h 2673246"/>
              <a:gd name="connsiteX3" fmla="*/ 1154243 w 2923082"/>
              <a:gd name="connsiteY3" fmla="*/ 2563319 h 2673246"/>
              <a:gd name="connsiteX4" fmla="*/ 2023672 w 2923082"/>
              <a:gd name="connsiteY4" fmla="*/ 2533338 h 2673246"/>
              <a:gd name="connsiteX5" fmla="*/ 2608289 w 2923082"/>
              <a:gd name="connsiteY5" fmla="*/ 1723869 h 2673246"/>
              <a:gd name="connsiteX6" fmla="*/ 2923082 w 2923082"/>
              <a:gd name="connsiteY6" fmla="*/ 89941 h 2673246"/>
              <a:gd name="connsiteX0" fmla="*/ 0 w 2938713"/>
              <a:gd name="connsiteY0" fmla="*/ 374016 h 3047262"/>
              <a:gd name="connsiteX1" fmla="*/ 179882 w 2938713"/>
              <a:gd name="connsiteY1" fmla="*/ 1393348 h 3047262"/>
              <a:gd name="connsiteX2" fmla="*/ 464695 w 2938713"/>
              <a:gd name="connsiteY2" fmla="*/ 2322738 h 3047262"/>
              <a:gd name="connsiteX3" fmla="*/ 1154243 w 2938713"/>
              <a:gd name="connsiteY3" fmla="*/ 2937335 h 3047262"/>
              <a:gd name="connsiteX4" fmla="*/ 2023672 w 2938713"/>
              <a:gd name="connsiteY4" fmla="*/ 2907354 h 3047262"/>
              <a:gd name="connsiteX5" fmla="*/ 2608289 w 2938713"/>
              <a:gd name="connsiteY5" fmla="*/ 2097885 h 3047262"/>
              <a:gd name="connsiteX6" fmla="*/ 2938713 w 2938713"/>
              <a:gd name="connsiteY6" fmla="*/ 0 h 304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8713" h="3047262">
                <a:moveTo>
                  <a:pt x="0" y="374016"/>
                </a:moveTo>
                <a:cubicBezTo>
                  <a:pt x="51216" y="721288"/>
                  <a:pt x="102433" y="1068561"/>
                  <a:pt x="179882" y="1393348"/>
                </a:cubicBezTo>
                <a:cubicBezTo>
                  <a:pt x="257331" y="1718135"/>
                  <a:pt x="302302" y="2065407"/>
                  <a:pt x="464695" y="2322738"/>
                </a:cubicBezTo>
                <a:cubicBezTo>
                  <a:pt x="627089" y="2580069"/>
                  <a:pt x="894414" y="2839899"/>
                  <a:pt x="1154243" y="2937335"/>
                </a:cubicBezTo>
                <a:cubicBezTo>
                  <a:pt x="1414072" y="3034771"/>
                  <a:pt x="1781331" y="3047262"/>
                  <a:pt x="2023672" y="2907354"/>
                </a:cubicBezTo>
                <a:cubicBezTo>
                  <a:pt x="2266013" y="2767446"/>
                  <a:pt x="2455782" y="2582444"/>
                  <a:pt x="2608289" y="2097885"/>
                </a:cubicBezTo>
                <a:cubicBezTo>
                  <a:pt x="2760796" y="1613326"/>
                  <a:pt x="2856267" y="613347"/>
                  <a:pt x="2938713" y="0"/>
                </a:cubicBez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9" name="Picture 48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7605135" y="944383"/>
            <a:ext cx="980830" cy="168548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0" y="1001033"/>
            <a:ext cx="1810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AdS</a:t>
            </a:r>
            <a:r>
              <a:rPr lang="en-US" sz="2000" dirty="0" smtClean="0"/>
              <a:t> boundary</a:t>
            </a:r>
            <a:endParaRPr lang="en-US" sz="2000" dirty="0"/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1783672" y="1265733"/>
            <a:ext cx="719685" cy="71296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1355187" y="3221038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AdS</a:t>
            </a:r>
            <a:r>
              <a:rPr lang="en-US" sz="2000" dirty="0" smtClean="0"/>
              <a:t> bulk</a:t>
            </a:r>
          </a:p>
          <a:p>
            <a:r>
              <a:rPr lang="en-US" sz="2000" dirty="0" err="1" smtClean="0"/>
              <a:t>spacetime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7017887" y="1480957"/>
            <a:ext cx="18517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boundary</a:t>
            </a:r>
          </a:p>
          <a:p>
            <a:r>
              <a:rPr lang="en-US" sz="2000" dirty="0" smtClean="0"/>
              <a:t>conformal field</a:t>
            </a:r>
          </a:p>
          <a:p>
            <a:r>
              <a:rPr lang="en-US" sz="2000" dirty="0" smtClean="0"/>
              <a:t>theory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615845" y="2824012"/>
            <a:ext cx="2064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gravitational</a:t>
            </a:r>
          </a:p>
          <a:p>
            <a:r>
              <a:rPr lang="en-US" sz="2000" dirty="0" smtClean="0"/>
              <a:t>potential/</a:t>
            </a:r>
            <a:r>
              <a:rPr lang="en-US" sz="2000" dirty="0" err="1" smtClean="0"/>
              <a:t>redshift</a:t>
            </a:r>
            <a:endParaRPr lang="en-US" sz="20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 rot="5400000">
            <a:off x="5988567" y="3215390"/>
            <a:ext cx="854439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107433" y="5533858"/>
            <a:ext cx="7242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“UV divergence” because area integral extends to </a:t>
            </a:r>
            <a:endParaRPr lang="en-US" dirty="0"/>
          </a:p>
        </p:txBody>
      </p:sp>
      <p:pic>
        <p:nvPicPr>
          <p:cNvPr id="52" name="Picture 51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7262859" y="5698759"/>
            <a:ext cx="980830" cy="168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/>
      <p:bldP spid="54" grpId="0"/>
      <p:bldP spid="23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119922" y="5621305"/>
            <a:ext cx="6163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introduce regulator surface at large radius: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8294" y="269823"/>
            <a:ext cx="5864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Holographic Entanglement Entropy: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40" name="Picture 3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237007" y="3469544"/>
            <a:ext cx="275617" cy="275617"/>
          </a:xfrm>
          <a:prstGeom prst="rect">
            <a:avLst/>
          </a:prstGeom>
          <a:noFill/>
          <a:ln/>
          <a:effectLst/>
        </p:spPr>
      </p:pic>
      <p:grpSp>
        <p:nvGrpSpPr>
          <p:cNvPr id="3" name="Group 28"/>
          <p:cNvGrpSpPr/>
          <p:nvPr/>
        </p:nvGrpSpPr>
        <p:grpSpPr>
          <a:xfrm>
            <a:off x="1229190" y="1064328"/>
            <a:ext cx="6205937" cy="1588967"/>
            <a:chOff x="1873760" y="3432748"/>
            <a:chExt cx="6205937" cy="1588967"/>
          </a:xfrm>
        </p:grpSpPr>
        <p:pic>
          <p:nvPicPr>
            <p:cNvPr id="30" name="Picture 29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3796440" y="3779227"/>
              <a:ext cx="221323" cy="251590"/>
            </a:xfrm>
            <a:prstGeom prst="rect">
              <a:avLst/>
            </a:prstGeom>
            <a:solidFill>
              <a:srgbClr val="66FFFF"/>
            </a:solidFill>
          </p:spPr>
        </p:pic>
        <p:sp>
          <p:nvSpPr>
            <p:cNvPr id="32" name="Parallelogram 31"/>
            <p:cNvSpPr/>
            <p:nvPr/>
          </p:nvSpPr>
          <p:spPr bwMode="auto">
            <a:xfrm>
              <a:off x="1873760" y="3432748"/>
              <a:ext cx="6205937" cy="1588967"/>
            </a:xfrm>
            <a:prstGeom prst="parallelogram">
              <a:avLst>
                <a:gd name="adj" fmla="val 108043"/>
              </a:avLst>
            </a:prstGeom>
            <a:solidFill>
              <a:srgbClr val="00B0F0">
                <a:alpha val="28000"/>
              </a:srgb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465214" y="3747540"/>
              <a:ext cx="2875621" cy="889687"/>
            </a:xfrm>
            <a:custGeom>
              <a:avLst/>
              <a:gdLst>
                <a:gd name="connsiteX0" fmla="*/ 312295 w 2643265"/>
                <a:gd name="connsiteY0" fmla="*/ 1144249 h 2121108"/>
                <a:gd name="connsiteX1" fmla="*/ 72452 w 2643265"/>
                <a:gd name="connsiteY1" fmla="*/ 1608944 h 2121108"/>
                <a:gd name="connsiteX2" fmla="*/ 747010 w 2643265"/>
                <a:gd name="connsiteY2" fmla="*/ 2103620 h 2121108"/>
                <a:gd name="connsiteX3" fmla="*/ 1166734 w 2643265"/>
                <a:gd name="connsiteY3" fmla="*/ 1504013 h 2121108"/>
                <a:gd name="connsiteX4" fmla="*/ 2141095 w 2643265"/>
                <a:gd name="connsiteY4" fmla="*/ 1908747 h 2121108"/>
                <a:gd name="connsiteX5" fmla="*/ 2620780 w 2643265"/>
                <a:gd name="connsiteY5" fmla="*/ 919397 h 2121108"/>
                <a:gd name="connsiteX6" fmla="*/ 2006184 w 2643265"/>
                <a:gd name="connsiteY6" fmla="*/ 64957 h 2121108"/>
                <a:gd name="connsiteX7" fmla="*/ 1091784 w 2643265"/>
                <a:gd name="connsiteY7" fmla="*/ 529652 h 2121108"/>
                <a:gd name="connsiteX8" fmla="*/ 312295 w 2643265"/>
                <a:gd name="connsiteY8" fmla="*/ 1144249 h 212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3265" h="2121108">
                  <a:moveTo>
                    <a:pt x="312295" y="1144249"/>
                  </a:moveTo>
                  <a:cubicBezTo>
                    <a:pt x="142406" y="1324131"/>
                    <a:pt x="0" y="1449049"/>
                    <a:pt x="72452" y="1608944"/>
                  </a:cubicBezTo>
                  <a:cubicBezTo>
                    <a:pt x="144905" y="1768839"/>
                    <a:pt x="564630" y="2121108"/>
                    <a:pt x="747010" y="2103620"/>
                  </a:cubicBezTo>
                  <a:cubicBezTo>
                    <a:pt x="929390" y="2086132"/>
                    <a:pt x="934387" y="1536492"/>
                    <a:pt x="1166734" y="1504013"/>
                  </a:cubicBezTo>
                  <a:cubicBezTo>
                    <a:pt x="1399081" y="1471534"/>
                    <a:pt x="1898754" y="2006183"/>
                    <a:pt x="2141095" y="1908747"/>
                  </a:cubicBezTo>
                  <a:cubicBezTo>
                    <a:pt x="2383436" y="1811311"/>
                    <a:pt x="2643265" y="1226695"/>
                    <a:pt x="2620780" y="919397"/>
                  </a:cubicBezTo>
                  <a:cubicBezTo>
                    <a:pt x="2598295" y="612099"/>
                    <a:pt x="2261017" y="129914"/>
                    <a:pt x="2006184" y="64957"/>
                  </a:cubicBezTo>
                  <a:cubicBezTo>
                    <a:pt x="1751351" y="0"/>
                    <a:pt x="1379096" y="344773"/>
                    <a:pt x="1091784" y="529652"/>
                  </a:cubicBezTo>
                  <a:cubicBezTo>
                    <a:pt x="804473" y="714531"/>
                    <a:pt x="482184" y="964367"/>
                    <a:pt x="312295" y="1144249"/>
                  </a:cubicBezTo>
                  <a:close/>
                </a:path>
              </a:pathLst>
            </a:custGeom>
            <a:solidFill>
              <a:srgbClr val="00FF00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925303" y="3913434"/>
              <a:ext cx="477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09130" y="3583650"/>
              <a:ext cx="477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</p:grpSp>
      <p:sp>
        <p:nvSpPr>
          <p:cNvPr id="43" name="Freeform 42"/>
          <p:cNvSpPr/>
          <p:nvPr/>
        </p:nvSpPr>
        <p:spPr bwMode="auto">
          <a:xfrm>
            <a:off x="2871787" y="1766888"/>
            <a:ext cx="2805413" cy="2070570"/>
          </a:xfrm>
          <a:custGeom>
            <a:avLst/>
            <a:gdLst>
              <a:gd name="connsiteX0" fmla="*/ 0 w 2923082"/>
              <a:gd name="connsiteY0" fmla="*/ 0 h 2673246"/>
              <a:gd name="connsiteX1" fmla="*/ 179882 w 2923082"/>
              <a:gd name="connsiteY1" fmla="*/ 1019332 h 2673246"/>
              <a:gd name="connsiteX2" fmla="*/ 464695 w 2923082"/>
              <a:gd name="connsiteY2" fmla="*/ 1948722 h 2673246"/>
              <a:gd name="connsiteX3" fmla="*/ 1154243 w 2923082"/>
              <a:gd name="connsiteY3" fmla="*/ 2563319 h 2673246"/>
              <a:gd name="connsiteX4" fmla="*/ 2023672 w 2923082"/>
              <a:gd name="connsiteY4" fmla="*/ 2533338 h 2673246"/>
              <a:gd name="connsiteX5" fmla="*/ 2608289 w 2923082"/>
              <a:gd name="connsiteY5" fmla="*/ 1723869 h 2673246"/>
              <a:gd name="connsiteX6" fmla="*/ 2923082 w 2923082"/>
              <a:gd name="connsiteY6" fmla="*/ 89941 h 2673246"/>
              <a:gd name="connsiteX0" fmla="*/ 0 w 2938713"/>
              <a:gd name="connsiteY0" fmla="*/ 374016 h 3047262"/>
              <a:gd name="connsiteX1" fmla="*/ 179882 w 2938713"/>
              <a:gd name="connsiteY1" fmla="*/ 1393348 h 3047262"/>
              <a:gd name="connsiteX2" fmla="*/ 464695 w 2938713"/>
              <a:gd name="connsiteY2" fmla="*/ 2322738 h 3047262"/>
              <a:gd name="connsiteX3" fmla="*/ 1154243 w 2938713"/>
              <a:gd name="connsiteY3" fmla="*/ 2937335 h 3047262"/>
              <a:gd name="connsiteX4" fmla="*/ 2023672 w 2938713"/>
              <a:gd name="connsiteY4" fmla="*/ 2907354 h 3047262"/>
              <a:gd name="connsiteX5" fmla="*/ 2608289 w 2938713"/>
              <a:gd name="connsiteY5" fmla="*/ 2097885 h 3047262"/>
              <a:gd name="connsiteX6" fmla="*/ 2938713 w 2938713"/>
              <a:gd name="connsiteY6" fmla="*/ 0 h 304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8713" h="3047262">
                <a:moveTo>
                  <a:pt x="0" y="374016"/>
                </a:moveTo>
                <a:cubicBezTo>
                  <a:pt x="51216" y="721288"/>
                  <a:pt x="102433" y="1068561"/>
                  <a:pt x="179882" y="1393348"/>
                </a:cubicBezTo>
                <a:cubicBezTo>
                  <a:pt x="257331" y="1718135"/>
                  <a:pt x="302302" y="2065407"/>
                  <a:pt x="464695" y="2322738"/>
                </a:cubicBezTo>
                <a:cubicBezTo>
                  <a:pt x="627089" y="2580069"/>
                  <a:pt x="894414" y="2839899"/>
                  <a:pt x="1154243" y="2937335"/>
                </a:cubicBezTo>
                <a:cubicBezTo>
                  <a:pt x="1414072" y="3034771"/>
                  <a:pt x="1781331" y="3047262"/>
                  <a:pt x="2023672" y="2907354"/>
                </a:cubicBezTo>
                <a:cubicBezTo>
                  <a:pt x="2266013" y="2767446"/>
                  <a:pt x="2455782" y="2582444"/>
                  <a:pt x="2608289" y="2097885"/>
                </a:cubicBezTo>
                <a:cubicBezTo>
                  <a:pt x="2760796" y="1613326"/>
                  <a:pt x="2856267" y="613347"/>
                  <a:pt x="2938713" y="0"/>
                </a:cubicBez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Parallelogram 21"/>
          <p:cNvSpPr/>
          <p:nvPr/>
        </p:nvSpPr>
        <p:spPr bwMode="auto">
          <a:xfrm>
            <a:off x="1246680" y="1246708"/>
            <a:ext cx="6205937" cy="1588967"/>
          </a:xfrm>
          <a:prstGeom prst="parallelogram">
            <a:avLst>
              <a:gd name="adj" fmla="val 108043"/>
            </a:avLst>
          </a:prstGeom>
          <a:solidFill>
            <a:srgbClr val="FF0000">
              <a:alpha val="28000"/>
            </a:srgbClr>
          </a:solidFill>
          <a:ln w="28575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1963" y="3564351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regulator surface</a:t>
            </a:r>
            <a:endParaRPr lang="en-US" sz="2000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rot="5400000" flipH="1" flipV="1">
            <a:off x="1438353" y="2930029"/>
            <a:ext cx="809626" cy="62865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5" name="Picture 2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7051077" y="1666407"/>
            <a:ext cx="1014654" cy="338894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7605135" y="944383"/>
            <a:ext cx="980830" cy="168548"/>
          </a:xfrm>
          <a:prstGeom prst="rect">
            <a:avLst/>
          </a:prstGeom>
        </p:spPr>
      </p:pic>
      <p:pic>
        <p:nvPicPr>
          <p:cNvPr id="33" name="Picture 3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337884" y="5686259"/>
            <a:ext cx="1014654" cy="338894"/>
          </a:xfrm>
          <a:prstGeom prst="rect">
            <a:avLst/>
          </a:prstGeom>
          <a:noFill/>
          <a:ln/>
          <a:effectLst/>
        </p:spPr>
      </p:pic>
      <p:sp>
        <p:nvSpPr>
          <p:cNvPr id="44" name="TextBox 43"/>
          <p:cNvSpPr txBox="1"/>
          <p:nvPr/>
        </p:nvSpPr>
        <p:spPr>
          <a:xfrm>
            <a:off x="104930" y="6085997"/>
            <a:ext cx="7134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                short-distance cut-off in boundary theory:</a:t>
            </a:r>
            <a:endParaRPr lang="en-US" dirty="0"/>
          </a:p>
        </p:txBody>
      </p:sp>
      <p:pic>
        <p:nvPicPr>
          <p:cNvPr id="49" name="Picture 4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7139398" y="6108482"/>
            <a:ext cx="1555821" cy="440173"/>
          </a:xfrm>
          <a:prstGeom prst="rect">
            <a:avLst/>
          </a:prstGeom>
          <a:noFill/>
          <a:ln/>
          <a:effectLst/>
        </p:spPr>
      </p:pic>
      <p:cxnSp>
        <p:nvCxnSpPr>
          <p:cNvPr id="51" name="Straight Arrow Connector 50"/>
          <p:cNvCxnSpPr/>
          <p:nvPr/>
        </p:nvCxnSpPr>
        <p:spPr bwMode="auto">
          <a:xfrm>
            <a:off x="719528" y="6310849"/>
            <a:ext cx="690172" cy="82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2" name="Picture 41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2013827" y="4136478"/>
            <a:ext cx="3626719" cy="992168"/>
          </a:xfrm>
          <a:prstGeom prst="rect">
            <a:avLst/>
          </a:prstGeom>
          <a:noFill/>
          <a:ln/>
          <a:effectLst/>
        </p:spPr>
      </p:pic>
      <p:sp>
        <p:nvSpPr>
          <p:cNvPr id="67" name="TextBox 66"/>
          <p:cNvSpPr txBox="1"/>
          <p:nvPr/>
        </p:nvSpPr>
        <p:spPr>
          <a:xfrm>
            <a:off x="0" y="1001033"/>
            <a:ext cx="1810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AdS</a:t>
            </a:r>
            <a:r>
              <a:rPr lang="en-US" sz="2000" dirty="0" smtClean="0"/>
              <a:t> boundary</a:t>
            </a:r>
            <a:endParaRPr lang="en-US" sz="2000" dirty="0"/>
          </a:p>
        </p:txBody>
      </p:sp>
      <p:cxnSp>
        <p:nvCxnSpPr>
          <p:cNvPr id="68" name="Straight Arrow Connector 67"/>
          <p:cNvCxnSpPr/>
          <p:nvPr/>
        </p:nvCxnSpPr>
        <p:spPr bwMode="auto">
          <a:xfrm>
            <a:off x="1783672" y="1265733"/>
            <a:ext cx="719685" cy="71296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6884929" y="74950"/>
            <a:ext cx="2323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(</a:t>
            </a:r>
            <a:r>
              <a:rPr lang="en-US" sz="1600" dirty="0" err="1" smtClean="0">
                <a:solidFill>
                  <a:srgbClr val="0000FF"/>
                </a:solidFill>
              </a:rPr>
              <a:t>Ryu</a:t>
            </a:r>
            <a:r>
              <a:rPr lang="en-US" sz="1600" dirty="0" smtClean="0">
                <a:solidFill>
                  <a:srgbClr val="0000FF"/>
                </a:solidFill>
              </a:rPr>
              <a:t> &amp; </a:t>
            </a:r>
            <a:r>
              <a:rPr lang="en-US" sz="1600" dirty="0" err="1" smtClean="0">
                <a:solidFill>
                  <a:srgbClr val="0000FF"/>
                </a:solidFill>
              </a:rPr>
              <a:t>Takayanagi</a:t>
            </a:r>
            <a:r>
              <a:rPr lang="en-US" sz="1600" dirty="0" smtClean="0">
                <a:solidFill>
                  <a:srgbClr val="0000FF"/>
                </a:solidFill>
              </a:rPr>
              <a:t> `06)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7433" y="5174098"/>
            <a:ext cx="7242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“UV divergence” because area integral extends to </a:t>
            </a:r>
            <a:endParaRPr lang="en-US" dirty="0"/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7262859" y="5338999"/>
            <a:ext cx="980830" cy="168548"/>
          </a:xfrm>
          <a:prstGeom prst="rect">
            <a:avLst/>
          </a:prstGeom>
        </p:spPr>
      </p:pic>
      <p:pic>
        <p:nvPicPr>
          <p:cNvPr id="45" name="Picture 44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3646709" y="4883877"/>
            <a:ext cx="888062" cy="202593"/>
          </a:xfrm>
          <a:prstGeom prst="rect">
            <a:avLst/>
          </a:prstGeom>
          <a:noFill/>
          <a:ln/>
          <a:effectLst/>
        </p:spPr>
      </p:pic>
      <p:sp>
        <p:nvSpPr>
          <p:cNvPr id="38" name="TextBox 37"/>
          <p:cNvSpPr txBox="1"/>
          <p:nvPr/>
        </p:nvSpPr>
        <p:spPr>
          <a:xfrm>
            <a:off x="6100657" y="2786328"/>
            <a:ext cx="2913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cut-off in boundary CFT:</a:t>
            </a:r>
            <a:endParaRPr lang="en-US" sz="2000" dirty="0"/>
          </a:p>
        </p:txBody>
      </p:sp>
      <p:pic>
        <p:nvPicPr>
          <p:cNvPr id="46" name="Picture 45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6792125" y="3181343"/>
            <a:ext cx="1555821" cy="440173"/>
          </a:xfrm>
          <a:prstGeom prst="rect">
            <a:avLst/>
          </a:prstGeom>
          <a:noFill/>
          <a:ln/>
          <a:effectLst/>
        </p:spPr>
      </p:pic>
      <p:sp>
        <p:nvSpPr>
          <p:cNvPr id="47" name="Rounded Rectangle 46"/>
          <p:cNvSpPr/>
          <p:nvPr/>
        </p:nvSpPr>
        <p:spPr bwMode="auto">
          <a:xfrm>
            <a:off x="6145964" y="2801318"/>
            <a:ext cx="2803162" cy="841296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294" y="269823"/>
            <a:ext cx="5864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Holographic Entanglement Entropy: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40" name="Picture 3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5237007" y="3469544"/>
            <a:ext cx="275617" cy="275617"/>
          </a:xfrm>
          <a:prstGeom prst="rect">
            <a:avLst/>
          </a:prstGeom>
          <a:noFill/>
          <a:ln/>
          <a:effectLst/>
        </p:spPr>
      </p:pic>
      <p:grpSp>
        <p:nvGrpSpPr>
          <p:cNvPr id="3" name="Group 28"/>
          <p:cNvGrpSpPr/>
          <p:nvPr/>
        </p:nvGrpSpPr>
        <p:grpSpPr>
          <a:xfrm>
            <a:off x="1229190" y="1064328"/>
            <a:ext cx="6205937" cy="1588967"/>
            <a:chOff x="1873760" y="3432748"/>
            <a:chExt cx="6205937" cy="1588967"/>
          </a:xfrm>
        </p:grpSpPr>
        <p:pic>
          <p:nvPicPr>
            <p:cNvPr id="30" name="Picture 29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/>
            <a:stretch>
              <a:fillRect/>
            </a:stretch>
          </p:blipFill>
          <p:spPr>
            <a:xfrm>
              <a:off x="3796440" y="3779227"/>
              <a:ext cx="221323" cy="251590"/>
            </a:xfrm>
            <a:prstGeom prst="rect">
              <a:avLst/>
            </a:prstGeom>
            <a:solidFill>
              <a:srgbClr val="66FFFF"/>
            </a:solidFill>
          </p:spPr>
        </p:pic>
        <p:sp>
          <p:nvSpPr>
            <p:cNvPr id="32" name="Parallelogram 31"/>
            <p:cNvSpPr/>
            <p:nvPr/>
          </p:nvSpPr>
          <p:spPr bwMode="auto">
            <a:xfrm>
              <a:off x="1873760" y="3432748"/>
              <a:ext cx="6205937" cy="1588967"/>
            </a:xfrm>
            <a:prstGeom prst="parallelogram">
              <a:avLst>
                <a:gd name="adj" fmla="val 108043"/>
              </a:avLst>
            </a:prstGeom>
            <a:solidFill>
              <a:srgbClr val="00B0F0">
                <a:alpha val="28000"/>
              </a:srgb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465214" y="3747540"/>
              <a:ext cx="2875621" cy="889687"/>
            </a:xfrm>
            <a:custGeom>
              <a:avLst/>
              <a:gdLst>
                <a:gd name="connsiteX0" fmla="*/ 312295 w 2643265"/>
                <a:gd name="connsiteY0" fmla="*/ 1144249 h 2121108"/>
                <a:gd name="connsiteX1" fmla="*/ 72452 w 2643265"/>
                <a:gd name="connsiteY1" fmla="*/ 1608944 h 2121108"/>
                <a:gd name="connsiteX2" fmla="*/ 747010 w 2643265"/>
                <a:gd name="connsiteY2" fmla="*/ 2103620 h 2121108"/>
                <a:gd name="connsiteX3" fmla="*/ 1166734 w 2643265"/>
                <a:gd name="connsiteY3" fmla="*/ 1504013 h 2121108"/>
                <a:gd name="connsiteX4" fmla="*/ 2141095 w 2643265"/>
                <a:gd name="connsiteY4" fmla="*/ 1908747 h 2121108"/>
                <a:gd name="connsiteX5" fmla="*/ 2620780 w 2643265"/>
                <a:gd name="connsiteY5" fmla="*/ 919397 h 2121108"/>
                <a:gd name="connsiteX6" fmla="*/ 2006184 w 2643265"/>
                <a:gd name="connsiteY6" fmla="*/ 64957 h 2121108"/>
                <a:gd name="connsiteX7" fmla="*/ 1091784 w 2643265"/>
                <a:gd name="connsiteY7" fmla="*/ 529652 h 2121108"/>
                <a:gd name="connsiteX8" fmla="*/ 312295 w 2643265"/>
                <a:gd name="connsiteY8" fmla="*/ 1144249 h 212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3265" h="2121108">
                  <a:moveTo>
                    <a:pt x="312295" y="1144249"/>
                  </a:moveTo>
                  <a:cubicBezTo>
                    <a:pt x="142406" y="1324131"/>
                    <a:pt x="0" y="1449049"/>
                    <a:pt x="72452" y="1608944"/>
                  </a:cubicBezTo>
                  <a:cubicBezTo>
                    <a:pt x="144905" y="1768839"/>
                    <a:pt x="564630" y="2121108"/>
                    <a:pt x="747010" y="2103620"/>
                  </a:cubicBezTo>
                  <a:cubicBezTo>
                    <a:pt x="929390" y="2086132"/>
                    <a:pt x="934387" y="1536492"/>
                    <a:pt x="1166734" y="1504013"/>
                  </a:cubicBezTo>
                  <a:cubicBezTo>
                    <a:pt x="1399081" y="1471534"/>
                    <a:pt x="1898754" y="2006183"/>
                    <a:pt x="2141095" y="1908747"/>
                  </a:cubicBezTo>
                  <a:cubicBezTo>
                    <a:pt x="2383436" y="1811311"/>
                    <a:pt x="2643265" y="1226695"/>
                    <a:pt x="2620780" y="919397"/>
                  </a:cubicBezTo>
                  <a:cubicBezTo>
                    <a:pt x="2598295" y="612099"/>
                    <a:pt x="2261017" y="129914"/>
                    <a:pt x="2006184" y="64957"/>
                  </a:cubicBezTo>
                  <a:cubicBezTo>
                    <a:pt x="1751351" y="0"/>
                    <a:pt x="1379096" y="344773"/>
                    <a:pt x="1091784" y="529652"/>
                  </a:cubicBezTo>
                  <a:cubicBezTo>
                    <a:pt x="804473" y="714531"/>
                    <a:pt x="482184" y="964367"/>
                    <a:pt x="312295" y="1144249"/>
                  </a:cubicBezTo>
                  <a:close/>
                </a:path>
              </a:pathLst>
            </a:custGeom>
            <a:solidFill>
              <a:srgbClr val="00FF00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925303" y="3913434"/>
              <a:ext cx="477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09130" y="3583650"/>
              <a:ext cx="477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</p:grpSp>
      <p:sp>
        <p:nvSpPr>
          <p:cNvPr id="43" name="Freeform 42"/>
          <p:cNvSpPr/>
          <p:nvPr/>
        </p:nvSpPr>
        <p:spPr bwMode="auto">
          <a:xfrm>
            <a:off x="2871787" y="1766888"/>
            <a:ext cx="2805413" cy="2070570"/>
          </a:xfrm>
          <a:custGeom>
            <a:avLst/>
            <a:gdLst>
              <a:gd name="connsiteX0" fmla="*/ 0 w 2923082"/>
              <a:gd name="connsiteY0" fmla="*/ 0 h 2673246"/>
              <a:gd name="connsiteX1" fmla="*/ 179882 w 2923082"/>
              <a:gd name="connsiteY1" fmla="*/ 1019332 h 2673246"/>
              <a:gd name="connsiteX2" fmla="*/ 464695 w 2923082"/>
              <a:gd name="connsiteY2" fmla="*/ 1948722 h 2673246"/>
              <a:gd name="connsiteX3" fmla="*/ 1154243 w 2923082"/>
              <a:gd name="connsiteY3" fmla="*/ 2563319 h 2673246"/>
              <a:gd name="connsiteX4" fmla="*/ 2023672 w 2923082"/>
              <a:gd name="connsiteY4" fmla="*/ 2533338 h 2673246"/>
              <a:gd name="connsiteX5" fmla="*/ 2608289 w 2923082"/>
              <a:gd name="connsiteY5" fmla="*/ 1723869 h 2673246"/>
              <a:gd name="connsiteX6" fmla="*/ 2923082 w 2923082"/>
              <a:gd name="connsiteY6" fmla="*/ 89941 h 2673246"/>
              <a:gd name="connsiteX0" fmla="*/ 0 w 2938713"/>
              <a:gd name="connsiteY0" fmla="*/ 374016 h 3047262"/>
              <a:gd name="connsiteX1" fmla="*/ 179882 w 2938713"/>
              <a:gd name="connsiteY1" fmla="*/ 1393348 h 3047262"/>
              <a:gd name="connsiteX2" fmla="*/ 464695 w 2938713"/>
              <a:gd name="connsiteY2" fmla="*/ 2322738 h 3047262"/>
              <a:gd name="connsiteX3" fmla="*/ 1154243 w 2938713"/>
              <a:gd name="connsiteY3" fmla="*/ 2937335 h 3047262"/>
              <a:gd name="connsiteX4" fmla="*/ 2023672 w 2938713"/>
              <a:gd name="connsiteY4" fmla="*/ 2907354 h 3047262"/>
              <a:gd name="connsiteX5" fmla="*/ 2608289 w 2938713"/>
              <a:gd name="connsiteY5" fmla="*/ 2097885 h 3047262"/>
              <a:gd name="connsiteX6" fmla="*/ 2938713 w 2938713"/>
              <a:gd name="connsiteY6" fmla="*/ 0 h 304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8713" h="3047262">
                <a:moveTo>
                  <a:pt x="0" y="374016"/>
                </a:moveTo>
                <a:cubicBezTo>
                  <a:pt x="51216" y="721288"/>
                  <a:pt x="102433" y="1068561"/>
                  <a:pt x="179882" y="1393348"/>
                </a:cubicBezTo>
                <a:cubicBezTo>
                  <a:pt x="257331" y="1718135"/>
                  <a:pt x="302302" y="2065407"/>
                  <a:pt x="464695" y="2322738"/>
                </a:cubicBezTo>
                <a:cubicBezTo>
                  <a:pt x="627089" y="2580069"/>
                  <a:pt x="894414" y="2839899"/>
                  <a:pt x="1154243" y="2937335"/>
                </a:cubicBezTo>
                <a:cubicBezTo>
                  <a:pt x="1414072" y="3034771"/>
                  <a:pt x="1781331" y="3047262"/>
                  <a:pt x="2023672" y="2907354"/>
                </a:cubicBezTo>
                <a:cubicBezTo>
                  <a:pt x="2266013" y="2767446"/>
                  <a:pt x="2455782" y="2582444"/>
                  <a:pt x="2608289" y="2097885"/>
                </a:cubicBezTo>
                <a:cubicBezTo>
                  <a:pt x="2760796" y="1613326"/>
                  <a:pt x="2856267" y="613347"/>
                  <a:pt x="2938713" y="0"/>
                </a:cubicBez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Parallelogram 21"/>
          <p:cNvSpPr/>
          <p:nvPr/>
        </p:nvSpPr>
        <p:spPr bwMode="auto">
          <a:xfrm>
            <a:off x="1246680" y="1246708"/>
            <a:ext cx="6205937" cy="1588967"/>
          </a:xfrm>
          <a:prstGeom prst="parallelogram">
            <a:avLst>
              <a:gd name="adj" fmla="val 108043"/>
            </a:avLst>
          </a:prstGeom>
          <a:solidFill>
            <a:srgbClr val="FF0000">
              <a:alpha val="28000"/>
            </a:srgbClr>
          </a:solidFill>
          <a:ln w="28575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461" y="3564351"/>
            <a:ext cx="1800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cut-off surface</a:t>
            </a:r>
            <a:endParaRPr lang="en-US" sz="2000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rot="5400000" flipH="1" flipV="1">
            <a:off x="1438353" y="2930029"/>
            <a:ext cx="809626" cy="62865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5" name="Picture 2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7051077" y="1666407"/>
            <a:ext cx="1014654" cy="338894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7605135" y="944383"/>
            <a:ext cx="980830" cy="168548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0" y="1001033"/>
            <a:ext cx="1810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AdS</a:t>
            </a:r>
            <a:r>
              <a:rPr lang="en-US" sz="2000" dirty="0" smtClean="0"/>
              <a:t> boundary</a:t>
            </a:r>
            <a:endParaRPr lang="en-US" sz="2000" dirty="0"/>
          </a:p>
        </p:txBody>
      </p:sp>
      <p:cxnSp>
        <p:nvCxnSpPr>
          <p:cNvPr id="68" name="Straight Arrow Connector 67"/>
          <p:cNvCxnSpPr/>
          <p:nvPr/>
        </p:nvCxnSpPr>
        <p:spPr bwMode="auto">
          <a:xfrm>
            <a:off x="1783672" y="1265733"/>
            <a:ext cx="719685" cy="71296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0" y="4078341"/>
            <a:ext cx="4778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general expression (as desired):</a:t>
            </a:r>
            <a:endParaRPr lang="en-US" dirty="0"/>
          </a:p>
        </p:txBody>
      </p:sp>
      <p:pic>
        <p:nvPicPr>
          <p:cNvPr id="39" name="Picture 3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14969" y="4590240"/>
            <a:ext cx="7159180" cy="503905"/>
          </a:xfrm>
          <a:prstGeom prst="rect">
            <a:avLst/>
          </a:prstGeom>
          <a:noFill/>
          <a:ln/>
          <a:effectLst/>
        </p:spPr>
      </p:pic>
      <p:sp>
        <p:nvSpPr>
          <p:cNvPr id="48" name="TextBox 47"/>
          <p:cNvSpPr txBox="1"/>
          <p:nvPr/>
        </p:nvSpPr>
        <p:spPr>
          <a:xfrm>
            <a:off x="404734" y="6460012"/>
            <a:ext cx="59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278793" y="4520604"/>
            <a:ext cx="1723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“universal 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contributions”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rot="16200000" flipH="1">
            <a:off x="4631531" y="1693068"/>
            <a:ext cx="800101" cy="2047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pic>
        <p:nvPicPr>
          <p:cNvPr id="53" name="Picture 5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5077697" y="1620240"/>
            <a:ext cx="202692" cy="20269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884929" y="74950"/>
            <a:ext cx="2323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(</a:t>
            </a:r>
            <a:r>
              <a:rPr lang="en-US" sz="1600" dirty="0" err="1" smtClean="0">
                <a:solidFill>
                  <a:srgbClr val="0000FF"/>
                </a:solidFill>
              </a:rPr>
              <a:t>Ryu</a:t>
            </a:r>
            <a:r>
              <a:rPr lang="en-US" sz="1600" dirty="0" smtClean="0">
                <a:solidFill>
                  <a:srgbClr val="0000FF"/>
                </a:solidFill>
              </a:rPr>
              <a:t> &amp; </a:t>
            </a:r>
            <a:r>
              <a:rPr lang="en-US" sz="1600" dirty="0" err="1" smtClean="0">
                <a:solidFill>
                  <a:srgbClr val="0000FF"/>
                </a:solidFill>
              </a:rPr>
              <a:t>Takayanagi</a:t>
            </a:r>
            <a:r>
              <a:rPr lang="en-US" sz="1600" dirty="0" smtClean="0">
                <a:solidFill>
                  <a:srgbClr val="0000FF"/>
                </a:solidFill>
              </a:rPr>
              <a:t> `06)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00657" y="2786328"/>
            <a:ext cx="2913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cut-off in boundary CFT:</a:t>
            </a:r>
            <a:endParaRPr lang="en-US" sz="2000" dirty="0"/>
          </a:p>
        </p:txBody>
      </p:sp>
      <p:pic>
        <p:nvPicPr>
          <p:cNvPr id="54" name="Picture 53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6792125" y="3181343"/>
            <a:ext cx="1555821" cy="440173"/>
          </a:xfrm>
          <a:prstGeom prst="rect">
            <a:avLst/>
          </a:prstGeom>
          <a:noFill/>
          <a:ln/>
          <a:effectLst/>
        </p:spPr>
      </p:pic>
      <p:sp>
        <p:nvSpPr>
          <p:cNvPr id="55" name="Rounded Rectangle 54"/>
          <p:cNvSpPr/>
          <p:nvPr/>
        </p:nvSpPr>
        <p:spPr bwMode="auto">
          <a:xfrm>
            <a:off x="6145964" y="2801318"/>
            <a:ext cx="2803162" cy="841296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" y="5331426"/>
            <a:ext cx="7505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conjecture                many detailed consistency tests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1928331" y="5573559"/>
            <a:ext cx="944381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-15494" y="6121836"/>
            <a:ext cx="7471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proof!!</a:t>
            </a:r>
            <a:r>
              <a:rPr lang="en-US" dirty="0" smtClean="0"/>
              <a:t>                “generalized gravitational entropy”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598656" y="6503948"/>
            <a:ext cx="2622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(</a:t>
            </a:r>
            <a:r>
              <a:rPr lang="en-US" sz="1600" dirty="0" err="1" smtClean="0">
                <a:solidFill>
                  <a:srgbClr val="0000FF"/>
                </a:solidFill>
              </a:rPr>
              <a:t>Lewkowycz</a:t>
            </a:r>
            <a:r>
              <a:rPr lang="en-US" sz="1600" dirty="0" smtClean="0">
                <a:solidFill>
                  <a:srgbClr val="0000FF"/>
                </a:solidFill>
              </a:rPr>
              <a:t> &amp; </a:t>
            </a:r>
            <a:r>
              <a:rPr lang="en-US" sz="1600" dirty="0" err="1" smtClean="0">
                <a:solidFill>
                  <a:srgbClr val="0000FF"/>
                </a:solidFill>
              </a:rPr>
              <a:t>Maldacena</a:t>
            </a:r>
            <a:r>
              <a:rPr lang="en-US" sz="1600" dirty="0" smtClean="0">
                <a:solidFill>
                  <a:srgbClr val="0000FF"/>
                </a:solidFill>
              </a:rPr>
              <a:t>)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>
            <a:off x="1429798" y="6376884"/>
            <a:ext cx="944381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667364" y="5749700"/>
            <a:ext cx="5566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(</a:t>
            </a:r>
            <a:r>
              <a:rPr lang="en-US" sz="1600" dirty="0" err="1" smtClean="0">
                <a:solidFill>
                  <a:srgbClr val="0000FF"/>
                </a:solidFill>
              </a:rPr>
              <a:t>Ryu</a:t>
            </a:r>
            <a:r>
              <a:rPr lang="en-US" sz="1600" dirty="0" smtClean="0">
                <a:solidFill>
                  <a:srgbClr val="0000FF"/>
                </a:solidFill>
              </a:rPr>
              <a:t>, </a:t>
            </a:r>
            <a:r>
              <a:rPr lang="en-US" sz="1600" dirty="0" err="1" smtClean="0">
                <a:solidFill>
                  <a:srgbClr val="0000FF"/>
                </a:solidFill>
              </a:rPr>
              <a:t>Takayanagi</a:t>
            </a:r>
            <a:r>
              <a:rPr lang="en-US" sz="1600" dirty="0" smtClean="0">
                <a:solidFill>
                  <a:srgbClr val="0000FF"/>
                </a:solidFill>
              </a:rPr>
              <a:t>, </a:t>
            </a:r>
            <a:r>
              <a:rPr lang="en-US" sz="1600" dirty="0" err="1" smtClean="0">
                <a:solidFill>
                  <a:srgbClr val="0000FF"/>
                </a:solidFill>
              </a:rPr>
              <a:t>Headrick</a:t>
            </a:r>
            <a:r>
              <a:rPr lang="en-US" sz="1600" dirty="0" smtClean="0">
                <a:solidFill>
                  <a:srgbClr val="0000FF"/>
                </a:solidFill>
              </a:rPr>
              <a:t>, Hung, </a:t>
            </a:r>
            <a:r>
              <a:rPr lang="en-US" sz="1600" dirty="0" err="1" smtClean="0">
                <a:solidFill>
                  <a:srgbClr val="0000FF"/>
                </a:solidFill>
              </a:rPr>
              <a:t>Smolkin</a:t>
            </a:r>
            <a:r>
              <a:rPr lang="en-US" sz="1600" dirty="0" smtClean="0">
                <a:solidFill>
                  <a:srgbClr val="0000FF"/>
                </a:solidFill>
              </a:rPr>
              <a:t>, Faulkner, . . . )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6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4645" y="2082870"/>
            <a:ext cx="4129816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4701" y="738312"/>
            <a:ext cx="2984343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/CFT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Dictionary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4332156" y="1543996"/>
            <a:ext cx="944381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pSp>
        <p:nvGrpSpPr>
          <p:cNvPr id="2" name="Group 24"/>
          <p:cNvGrpSpPr/>
          <p:nvPr/>
        </p:nvGrpSpPr>
        <p:grpSpPr>
          <a:xfrm>
            <a:off x="3774273" y="2786567"/>
            <a:ext cx="2121857" cy="1720214"/>
            <a:chOff x="3760783" y="1419227"/>
            <a:chExt cx="2121857" cy="1720214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 l="25239" t="21738" r="23141" b="20295"/>
            <a:stretch>
              <a:fillRect/>
            </a:stretch>
          </p:blipFill>
          <p:spPr bwMode="auto">
            <a:xfrm>
              <a:off x="4056267" y="1676210"/>
              <a:ext cx="1543267" cy="1238918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Straight Arrow Connector 14"/>
            <p:cNvCxnSpPr/>
            <p:nvPr/>
          </p:nvCxnSpPr>
          <p:spPr>
            <a:xfrm>
              <a:off x="5434435" y="2329295"/>
              <a:ext cx="448205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3760783" y="2328677"/>
              <a:ext cx="448205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4613511" y="2948137"/>
              <a:ext cx="382607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V="1">
              <a:off x="4613511" y="1610530"/>
              <a:ext cx="382607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8900000" flipV="1">
              <a:off x="5184439" y="1794242"/>
              <a:ext cx="382607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2700000" flipH="1" flipV="1">
              <a:off x="3916305" y="1868639"/>
              <a:ext cx="382607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8900000" flipH="1">
              <a:off x="4056813" y="2801626"/>
              <a:ext cx="382607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2700000">
              <a:off x="5189774" y="2777951"/>
              <a:ext cx="382607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6041040" y="1351304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u="sng" dirty="0" smtClean="0"/>
              <a:t>Bulk</a:t>
            </a:r>
            <a:r>
              <a:rPr lang="en-US" dirty="0" smtClean="0"/>
              <a:t>: black hole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7453" y="1323822"/>
            <a:ext cx="378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u="sng" dirty="0" smtClean="0"/>
              <a:t>Boundary</a:t>
            </a:r>
            <a:r>
              <a:rPr lang="en-US" dirty="0" smtClean="0"/>
              <a:t>: thermal plasma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24584" y="2698230"/>
            <a:ext cx="1913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172655" y="2699413"/>
            <a:ext cx="1913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41111" y="3432747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579125" y="3420255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68652" y="4152275"/>
            <a:ext cx="124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Entropy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36646" y="4139783"/>
            <a:ext cx="124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Entropy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930" y="239843"/>
            <a:ext cx="5436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</a:rPr>
              <a:t>Lessons from Holographic EE: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ound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9236" y="2113607"/>
            <a:ext cx="3794957" cy="4886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487" y="674565"/>
            <a:ext cx="8478603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/>
              <a:t>(entanglement entropy)</a:t>
            </a:r>
            <a:r>
              <a:rPr lang="en-US" baseline="-25000" dirty="0" smtClean="0"/>
              <a:t>boundary</a:t>
            </a:r>
            <a:r>
              <a:rPr lang="en-US" dirty="0" smtClean="0"/>
              <a:t> </a:t>
            </a:r>
          </a:p>
          <a:p>
            <a:pPr algn="l">
              <a:lnSpc>
                <a:spcPct val="150000"/>
              </a:lnSpc>
            </a:pPr>
            <a:r>
              <a:rPr lang="en-US" dirty="0" smtClean="0"/>
              <a:t>                      = (entropy associated with </a:t>
            </a:r>
            <a:r>
              <a:rPr lang="en-US" dirty="0" err="1" smtClean="0"/>
              <a:t>extremal</a:t>
            </a:r>
            <a:r>
              <a:rPr lang="en-US" dirty="0" smtClean="0"/>
              <a:t> surface)</a:t>
            </a:r>
            <a:r>
              <a:rPr lang="en-US" baseline="-25000" dirty="0" smtClean="0"/>
              <a:t>bulk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8768" y="2817375"/>
            <a:ext cx="4482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not black hole! not horizon!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not </a:t>
            </a:r>
            <a:r>
              <a:rPr lang="en-US" dirty="0" smtClean="0">
                <a:solidFill>
                  <a:srgbClr val="0000FF"/>
                </a:solidFill>
              </a:rPr>
              <a:t>boundary of causal </a:t>
            </a:r>
            <a:r>
              <a:rPr lang="en-US" dirty="0" smtClean="0">
                <a:solidFill>
                  <a:srgbClr val="0000FF"/>
                </a:solidFill>
              </a:rPr>
              <a:t>domain!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386121" y="3807502"/>
            <a:ext cx="1356179" cy="959605"/>
          </a:xfrm>
          <a:custGeom>
            <a:avLst/>
            <a:gdLst>
              <a:gd name="connsiteX0" fmla="*/ 0 w 1359108"/>
              <a:gd name="connsiteY0" fmla="*/ 809469 h 941882"/>
              <a:gd name="connsiteX1" fmla="*/ 614596 w 1359108"/>
              <a:gd name="connsiteY1" fmla="*/ 929390 h 941882"/>
              <a:gd name="connsiteX2" fmla="*/ 1124262 w 1359108"/>
              <a:gd name="connsiteY2" fmla="*/ 884419 h 941882"/>
              <a:gd name="connsiteX3" fmla="*/ 1319134 w 1359108"/>
              <a:gd name="connsiteY3" fmla="*/ 704537 h 941882"/>
              <a:gd name="connsiteX4" fmla="*/ 1334124 w 1359108"/>
              <a:gd name="connsiteY4" fmla="*/ 284813 h 941882"/>
              <a:gd name="connsiteX5" fmla="*/ 1169232 w 1359108"/>
              <a:gd name="connsiteY5" fmla="*/ 0 h 941882"/>
              <a:gd name="connsiteX6" fmla="*/ 1169232 w 1359108"/>
              <a:gd name="connsiteY6" fmla="*/ 0 h 941882"/>
              <a:gd name="connsiteX0" fmla="*/ 0 w 1348555"/>
              <a:gd name="connsiteY0" fmla="*/ 809469 h 941882"/>
              <a:gd name="connsiteX1" fmla="*/ 614596 w 1348555"/>
              <a:gd name="connsiteY1" fmla="*/ 929390 h 941882"/>
              <a:gd name="connsiteX2" fmla="*/ 1124262 w 1348555"/>
              <a:gd name="connsiteY2" fmla="*/ 884419 h 941882"/>
              <a:gd name="connsiteX3" fmla="*/ 1319134 w 1348555"/>
              <a:gd name="connsiteY3" fmla="*/ 704537 h 941882"/>
              <a:gd name="connsiteX4" fmla="*/ 1300786 w 1348555"/>
              <a:gd name="connsiteY4" fmla="*/ 294338 h 941882"/>
              <a:gd name="connsiteX5" fmla="*/ 1169232 w 1348555"/>
              <a:gd name="connsiteY5" fmla="*/ 0 h 941882"/>
              <a:gd name="connsiteX6" fmla="*/ 1169232 w 1348555"/>
              <a:gd name="connsiteY6" fmla="*/ 0 h 941882"/>
              <a:gd name="connsiteX0" fmla="*/ 0 w 1346978"/>
              <a:gd name="connsiteY0" fmla="*/ 809469 h 941882"/>
              <a:gd name="connsiteX1" fmla="*/ 614596 w 1346978"/>
              <a:gd name="connsiteY1" fmla="*/ 929390 h 941882"/>
              <a:gd name="connsiteX2" fmla="*/ 1124262 w 1346978"/>
              <a:gd name="connsiteY2" fmla="*/ 884419 h 941882"/>
              <a:gd name="connsiteX3" fmla="*/ 1319134 w 1346978"/>
              <a:gd name="connsiteY3" fmla="*/ 704537 h 941882"/>
              <a:gd name="connsiteX4" fmla="*/ 1291326 w 1346978"/>
              <a:gd name="connsiteY4" fmla="*/ 289665 h 941882"/>
              <a:gd name="connsiteX5" fmla="*/ 1169232 w 1346978"/>
              <a:gd name="connsiteY5" fmla="*/ 0 h 941882"/>
              <a:gd name="connsiteX6" fmla="*/ 1169232 w 1346978"/>
              <a:gd name="connsiteY6" fmla="*/ 0 h 941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6978" h="941882">
                <a:moveTo>
                  <a:pt x="0" y="809469"/>
                </a:moveTo>
                <a:cubicBezTo>
                  <a:pt x="213609" y="863183"/>
                  <a:pt x="427219" y="916898"/>
                  <a:pt x="614596" y="929390"/>
                </a:cubicBezTo>
                <a:cubicBezTo>
                  <a:pt x="801973" y="941882"/>
                  <a:pt x="1006839" y="921895"/>
                  <a:pt x="1124262" y="884419"/>
                </a:cubicBezTo>
                <a:cubicBezTo>
                  <a:pt x="1241685" y="846944"/>
                  <a:pt x="1291290" y="803663"/>
                  <a:pt x="1319134" y="704537"/>
                </a:cubicBezTo>
                <a:cubicBezTo>
                  <a:pt x="1346978" y="605411"/>
                  <a:pt x="1316310" y="407088"/>
                  <a:pt x="1291326" y="289665"/>
                </a:cubicBezTo>
                <a:cubicBezTo>
                  <a:pt x="1266342" y="172242"/>
                  <a:pt x="1191158" y="49056"/>
                  <a:pt x="1169232" y="0"/>
                </a:cubicBezTo>
                <a:lnTo>
                  <a:pt x="1169232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49425" y="4811843"/>
            <a:ext cx="1069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extremal</a:t>
            </a:r>
            <a:endParaRPr lang="en-US" sz="1800" dirty="0" smtClean="0"/>
          </a:p>
          <a:p>
            <a:r>
              <a:rPr lang="en-US" sz="1800" dirty="0" smtClean="0"/>
              <a:t>surface</a:t>
            </a:r>
            <a:endParaRPr lang="en-US" sz="1800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 bwMode="auto">
          <a:xfrm rot="10800000">
            <a:off x="7704943" y="4691923"/>
            <a:ext cx="444483" cy="4430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04930" y="239843"/>
            <a:ext cx="5436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</a:rPr>
              <a:t>Lessons from Holographic EE: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933" y="1890657"/>
            <a:ext cx="8516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R&amp;T construction assigns entropy                               to bulk</a:t>
            </a:r>
          </a:p>
          <a:p>
            <a:pPr algn="l"/>
            <a:r>
              <a:rPr lang="en-US" dirty="0" smtClean="0"/>
              <a:t>  regions with “unconventional” boundaries: </a:t>
            </a:r>
            <a:endParaRPr lang="en-US" dirty="0"/>
          </a:p>
        </p:txBody>
      </p:sp>
      <p:pic>
        <p:nvPicPr>
          <p:cNvPr id="33" name="Picture 3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031490" y="1953098"/>
            <a:ext cx="2408585" cy="357478"/>
          </a:xfrm>
          <a:prstGeom prst="rect">
            <a:avLst/>
          </a:prstGeom>
          <a:noFill/>
          <a:ln/>
          <a:effectLst/>
        </p:spPr>
      </p:pic>
      <p:sp>
        <p:nvSpPr>
          <p:cNvPr id="20" name="TextBox 19"/>
          <p:cNvSpPr txBox="1"/>
          <p:nvPr/>
        </p:nvSpPr>
        <p:spPr>
          <a:xfrm>
            <a:off x="77490" y="5003935"/>
            <a:ext cx="5577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 indicates S</a:t>
            </a:r>
            <a:r>
              <a:rPr lang="en-US" b="1" baseline="-25000" dirty="0" smtClean="0">
                <a:solidFill>
                  <a:srgbClr val="FF0000"/>
                </a:solidFill>
              </a:rPr>
              <a:t>BH</a:t>
            </a:r>
            <a:r>
              <a:rPr lang="en-US" b="1" dirty="0" smtClean="0">
                <a:solidFill>
                  <a:srgbClr val="FF0000"/>
                </a:solidFill>
              </a:rPr>
              <a:t> applies more broadly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7" name="Picture 26" descr="Construction Sig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03713" y="4129228"/>
            <a:ext cx="5080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1009203" y="4109354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What are the rules?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73668" y="5656887"/>
            <a:ext cx="50786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with our proposal, S</a:t>
            </a:r>
            <a:r>
              <a:rPr lang="en-US" baseline="-25000" dirty="0" smtClean="0">
                <a:solidFill>
                  <a:srgbClr val="0000FF"/>
                </a:solidFill>
              </a:rPr>
              <a:t>BH </a:t>
            </a:r>
            <a:r>
              <a:rPr lang="en-US" dirty="0" smtClean="0">
                <a:solidFill>
                  <a:srgbClr val="0000FF"/>
                </a:solidFill>
              </a:rPr>
              <a:t>defines S</a:t>
            </a:r>
            <a:r>
              <a:rPr lang="en-US" baseline="-25000" dirty="0" smtClean="0">
                <a:solidFill>
                  <a:srgbClr val="0000FF"/>
                </a:solidFill>
              </a:rPr>
              <a:t>EE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in bulk gravity for any surface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202239" y="5888088"/>
            <a:ext cx="617097" cy="25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487" y="674565"/>
            <a:ext cx="8478603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/>
              <a:t>(entanglement entropy)</a:t>
            </a:r>
            <a:r>
              <a:rPr lang="en-US" baseline="-25000" dirty="0" smtClean="0"/>
              <a:t>boundary</a:t>
            </a:r>
            <a:r>
              <a:rPr lang="en-US" dirty="0" smtClean="0"/>
              <a:t> </a:t>
            </a:r>
          </a:p>
          <a:p>
            <a:pPr algn="l">
              <a:lnSpc>
                <a:spcPct val="150000"/>
              </a:lnSpc>
            </a:pPr>
            <a:r>
              <a:rPr lang="en-US" dirty="0" smtClean="0"/>
              <a:t>                      = (entropy associated with </a:t>
            </a:r>
            <a:r>
              <a:rPr lang="en-US" dirty="0" err="1" smtClean="0"/>
              <a:t>extremal</a:t>
            </a:r>
            <a:r>
              <a:rPr lang="en-US" dirty="0" smtClean="0"/>
              <a:t> surface)</a:t>
            </a:r>
            <a:r>
              <a:rPr lang="en-US" baseline="-25000" dirty="0" smtClean="0"/>
              <a:t>bulk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4930" y="239843"/>
            <a:ext cx="5436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</a:rPr>
              <a:t>Lessons from Holographic EE: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933" y="3169817"/>
            <a:ext cx="3972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what about </a:t>
            </a:r>
            <a:r>
              <a:rPr lang="en-US" dirty="0" err="1" smtClean="0">
                <a:solidFill>
                  <a:srgbClr val="0000FF"/>
                </a:solidFill>
              </a:rPr>
              <a:t>extremization</a:t>
            </a:r>
            <a:r>
              <a:rPr lang="en-US" dirty="0" smtClean="0">
                <a:solidFill>
                  <a:srgbClr val="0000FF"/>
                </a:solidFill>
              </a:rPr>
              <a:t>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9263" y="3617994"/>
            <a:ext cx="779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needed to make match above      (in accord with proof)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434714" y="3842336"/>
            <a:ext cx="617097" cy="25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04932" y="4175171"/>
            <a:ext cx="8962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S</a:t>
            </a:r>
            <a:r>
              <a:rPr lang="en-US" baseline="-25000" dirty="0" smtClean="0"/>
              <a:t>BH</a:t>
            </a:r>
            <a:r>
              <a:rPr lang="en-US" dirty="0" smtClean="0"/>
              <a:t> on other surfaces already speculated to give other entropic</a:t>
            </a:r>
          </a:p>
          <a:p>
            <a:pPr algn="l"/>
            <a:r>
              <a:rPr lang="en-US" dirty="0" smtClean="0"/>
              <a:t>  measures of entanglement in boundary theory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689113" y="5917302"/>
            <a:ext cx="642951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00FF"/>
                </a:solidFill>
              </a:rPr>
              <a:t>(</a:t>
            </a:r>
            <a:r>
              <a:rPr lang="en-US" sz="1600" dirty="0" err="1" smtClean="0">
                <a:solidFill>
                  <a:srgbClr val="0000FF"/>
                </a:solidFill>
              </a:rPr>
              <a:t>Hubeny</a:t>
            </a:r>
            <a:r>
              <a:rPr lang="en-US" sz="1600" dirty="0" smtClean="0">
                <a:solidFill>
                  <a:srgbClr val="0000FF"/>
                </a:solidFill>
              </a:rPr>
              <a:t> &amp; </a:t>
            </a:r>
            <a:r>
              <a:rPr lang="en-US" sz="1600" dirty="0" err="1" smtClean="0">
                <a:solidFill>
                  <a:srgbClr val="0000FF"/>
                </a:solidFill>
              </a:rPr>
              <a:t>Rangamani</a:t>
            </a:r>
            <a:r>
              <a:rPr lang="en-US" sz="1600" dirty="0" smtClean="0">
                <a:solidFill>
                  <a:srgbClr val="0000FF"/>
                </a:solidFill>
              </a:rPr>
              <a:t>; H, R &amp; </a:t>
            </a:r>
            <a:r>
              <a:rPr lang="en-US" sz="1600" dirty="0" err="1" smtClean="0">
                <a:solidFill>
                  <a:srgbClr val="0000FF"/>
                </a:solidFill>
              </a:rPr>
              <a:t>Tonni</a:t>
            </a:r>
            <a:r>
              <a:rPr lang="en-US" sz="1600" dirty="0" smtClean="0">
                <a:solidFill>
                  <a:srgbClr val="0000FF"/>
                </a:solidFill>
              </a:rPr>
              <a:t>; </a:t>
            </a:r>
            <a:r>
              <a:rPr lang="en-US" sz="1600" dirty="0" err="1" smtClean="0">
                <a:solidFill>
                  <a:srgbClr val="0000FF"/>
                </a:solidFill>
              </a:rPr>
              <a:t>Freivogel</a:t>
            </a:r>
            <a:r>
              <a:rPr lang="en-US" sz="1600" dirty="0" smtClean="0">
                <a:solidFill>
                  <a:srgbClr val="0000FF"/>
                </a:solidFill>
              </a:rPr>
              <a:t> &amp; </a:t>
            </a:r>
            <a:r>
              <a:rPr lang="en-US" sz="1600" dirty="0" err="1" smtClean="0">
                <a:solidFill>
                  <a:srgbClr val="0000FF"/>
                </a:solidFill>
              </a:rPr>
              <a:t>Mosk</a:t>
            </a:r>
            <a:r>
              <a:rPr lang="en-US" sz="1600" dirty="0" smtClean="0">
                <a:solidFill>
                  <a:srgbClr val="0000FF"/>
                </a:solidFill>
              </a:rPr>
              <a:t>; Kelly &amp; Wall)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266" y="2712267"/>
            <a:ext cx="9155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with our proposal, S</a:t>
            </a:r>
            <a:r>
              <a:rPr lang="en-US" baseline="-25000" dirty="0" smtClean="0">
                <a:solidFill>
                  <a:srgbClr val="0000FF"/>
                </a:solidFill>
              </a:rPr>
              <a:t>BH </a:t>
            </a:r>
            <a:r>
              <a:rPr lang="en-US" dirty="0" smtClean="0">
                <a:solidFill>
                  <a:srgbClr val="0000FF"/>
                </a:solidFill>
              </a:rPr>
              <a:t>defines S</a:t>
            </a:r>
            <a:r>
              <a:rPr lang="en-US" baseline="-25000" dirty="0" smtClean="0">
                <a:solidFill>
                  <a:srgbClr val="0000FF"/>
                </a:solidFill>
              </a:rPr>
              <a:t>EE</a:t>
            </a:r>
            <a:r>
              <a:rPr lang="en-US" dirty="0" smtClean="0">
                <a:solidFill>
                  <a:srgbClr val="0000FF"/>
                </a:solidFill>
              </a:rPr>
              <a:t> in bulk gravity for any surface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36738" y="5310307"/>
            <a:ext cx="476925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00FF"/>
                </a:solidFill>
              </a:rPr>
              <a:t>(</a:t>
            </a:r>
            <a:r>
              <a:rPr lang="en-US" sz="1600" dirty="0" err="1" smtClean="0">
                <a:solidFill>
                  <a:srgbClr val="0000FF"/>
                </a:solidFill>
              </a:rPr>
              <a:t>Balasubramanian</a:t>
            </a:r>
            <a:r>
              <a:rPr lang="en-US" sz="1600" dirty="0" smtClean="0">
                <a:solidFill>
                  <a:srgbClr val="0000FF"/>
                </a:solidFill>
              </a:rPr>
              <a:t>, McDermott &amp; van </a:t>
            </a:r>
            <a:r>
              <a:rPr lang="en-US" sz="1600" dirty="0" err="1" smtClean="0">
                <a:solidFill>
                  <a:srgbClr val="0000FF"/>
                </a:solidFill>
              </a:rPr>
              <a:t>Raamsdonk</a:t>
            </a:r>
            <a:r>
              <a:rPr lang="en-US" sz="1600" dirty="0" smtClean="0">
                <a:solidFill>
                  <a:srgbClr val="0000FF"/>
                </a:solidFill>
              </a:rPr>
              <a:t>)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77296" y="5563892"/>
            <a:ext cx="4365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causal holographic information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886977" y="4943984"/>
            <a:ext cx="6110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entanglement between high and low scales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1207047" y="5188105"/>
            <a:ext cx="617097" cy="25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1204467" y="5805445"/>
            <a:ext cx="617097" cy="25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04933" y="1890657"/>
            <a:ext cx="8516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R&amp;T construction assigns entropy                               to bulk</a:t>
            </a:r>
          </a:p>
          <a:p>
            <a:pPr algn="l"/>
            <a:r>
              <a:rPr lang="en-US" dirty="0" smtClean="0"/>
              <a:t>  regions with “unconventional” boundaries: </a:t>
            </a:r>
            <a:endParaRPr lang="en-US" dirty="0"/>
          </a:p>
        </p:txBody>
      </p:sp>
      <p:pic>
        <p:nvPicPr>
          <p:cNvPr id="34" name="Picture 3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031490" y="1953098"/>
            <a:ext cx="2408585" cy="357478"/>
          </a:xfrm>
          <a:prstGeom prst="rect">
            <a:avLst/>
          </a:prstGeom>
          <a:noFill/>
          <a:ln/>
          <a:effectLst/>
        </p:spPr>
      </p:pic>
      <p:sp>
        <p:nvSpPr>
          <p:cNvPr id="19" name="TextBox 18"/>
          <p:cNvSpPr txBox="1"/>
          <p:nvPr/>
        </p:nvSpPr>
        <p:spPr>
          <a:xfrm>
            <a:off x="3858100" y="6503646"/>
            <a:ext cx="536634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00FF"/>
                </a:solidFill>
              </a:rPr>
              <a:t>(</a:t>
            </a:r>
            <a:r>
              <a:rPr lang="en-US" sz="1600" dirty="0" err="1" smtClean="0">
                <a:solidFill>
                  <a:srgbClr val="0000FF"/>
                </a:solidFill>
              </a:rPr>
              <a:t>Balasubramanian</a:t>
            </a:r>
            <a:r>
              <a:rPr lang="en-US" sz="1600" dirty="0" smtClean="0">
                <a:solidFill>
                  <a:srgbClr val="0000FF"/>
                </a:solidFill>
              </a:rPr>
              <a:t>, </a:t>
            </a:r>
            <a:r>
              <a:rPr lang="en-US" sz="1600" dirty="0" err="1" smtClean="0">
                <a:solidFill>
                  <a:srgbClr val="0000FF"/>
                </a:solidFill>
              </a:rPr>
              <a:t>Chowdhury</a:t>
            </a:r>
            <a:r>
              <a:rPr lang="en-US" sz="1600" dirty="0" smtClean="0">
                <a:solidFill>
                  <a:srgbClr val="0000FF"/>
                </a:solidFill>
              </a:rPr>
              <a:t>, Czech, de Boer &amp; Heller)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82939" y="6150236"/>
            <a:ext cx="3542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hole-</a:t>
            </a:r>
            <a:r>
              <a:rPr lang="en-US" dirty="0" err="1" smtClean="0">
                <a:solidFill>
                  <a:srgbClr val="FF0000"/>
                </a:solidFill>
              </a:rPr>
              <a:t>ographic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spacetime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1232883" y="6391789"/>
            <a:ext cx="617097" cy="25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  <p:bldP spid="27" grpId="0" animBg="1"/>
      <p:bldP spid="29" grpId="0"/>
      <p:bldP spid="30" grpId="0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106180" y="2785779"/>
            <a:ext cx="9474200" cy="622358"/>
          </a:xfrm>
          <a:prstGeom prst="rect">
            <a:avLst/>
          </a:prstGeom>
          <a:solidFill>
            <a:srgbClr val="00FFFF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26085" y="152400"/>
            <a:ext cx="139333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u="sng" dirty="0">
                <a:solidFill>
                  <a:srgbClr val="0000FF"/>
                </a:solidFill>
              </a:rPr>
              <a:t>Outline: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173480" y="789528"/>
            <a:ext cx="59410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buFontTx/>
              <a:buAutoNum type="arabicPeriod"/>
            </a:pPr>
            <a:r>
              <a:rPr lang="en-US" sz="2400" dirty="0"/>
              <a:t>  </a:t>
            </a:r>
            <a:r>
              <a:rPr lang="en-US" sz="2400" dirty="0" smtClean="0"/>
              <a:t>Introduction and Concluding remarks</a:t>
            </a:r>
            <a:endParaRPr lang="en-US" sz="2400" dirty="0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36600" y="1461504"/>
            <a:ext cx="75438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 algn="l">
              <a:buAutoNum type="arabicPeriod" startAt="2"/>
            </a:pPr>
            <a:r>
              <a:rPr lang="en-US" sz="2400" dirty="0" smtClean="0"/>
              <a:t>Entanglement Entropy 1:</a:t>
            </a:r>
          </a:p>
          <a:p>
            <a:pPr marL="914400" lvl="1" indent="-457200" algn="l"/>
            <a:r>
              <a:rPr lang="en-US" sz="2400" dirty="0" smtClean="0"/>
              <a:t>            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► </a:t>
            </a:r>
            <a:r>
              <a:rPr lang="en-US" sz="2400" dirty="0" smtClean="0"/>
              <a:t>Basic Definitions</a:t>
            </a:r>
          </a:p>
          <a:p>
            <a:pPr marL="914400" lvl="1" indent="-457200"/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    ►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400" dirty="0" smtClean="0"/>
              <a:t>Holographic Entanglement Entropy</a:t>
            </a:r>
            <a:endParaRPr lang="en-US" sz="2400" dirty="0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231900" y="4707426"/>
            <a:ext cx="630172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/>
            <a:r>
              <a:rPr lang="en-US" dirty="0" smtClean="0">
                <a:latin typeface="Arial"/>
                <a:cs typeface="Arial"/>
              </a:rPr>
              <a:t>5.   </a:t>
            </a:r>
            <a:r>
              <a:rPr lang="en-US" sz="2400" dirty="0" smtClean="0"/>
              <a:t>Randall-</a:t>
            </a:r>
            <a:r>
              <a:rPr lang="en-US" sz="2400" dirty="0" err="1" smtClean="0"/>
              <a:t>Sundrum</a:t>
            </a:r>
            <a:r>
              <a:rPr lang="en-US" sz="2400" dirty="0" smtClean="0"/>
              <a:t> calculations:</a:t>
            </a:r>
          </a:p>
          <a:p>
            <a:pPr marL="457200" indent="-457200" algn="l"/>
            <a:r>
              <a:rPr lang="en-US" dirty="0" smtClean="0">
                <a:solidFill>
                  <a:srgbClr val="0000FF"/>
                </a:solidFill>
              </a:rPr>
              <a:t>                   </a:t>
            </a:r>
            <a:r>
              <a:rPr lang="en-US" dirty="0" smtClean="0"/>
              <a:t>Induced Gravity and Holography</a:t>
            </a:r>
            <a:endParaRPr lang="en-US" sz="2000" dirty="0" smtClean="0"/>
          </a:p>
        </p:txBody>
      </p:sp>
      <p:sp>
        <p:nvSpPr>
          <p:cNvPr id="11280" name="Text Box 20"/>
          <p:cNvSpPr txBox="1">
            <a:spLocks noChangeArrowheads="1"/>
          </p:cNvSpPr>
          <p:nvPr/>
        </p:nvSpPr>
        <p:spPr bwMode="auto">
          <a:xfrm>
            <a:off x="1219200" y="5887726"/>
            <a:ext cx="38122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/>
              <a:t>6</a:t>
            </a:r>
            <a:r>
              <a:rPr lang="en-US" sz="2400" dirty="0" smtClean="0"/>
              <a:t>.   Conclusions &amp; Outlook</a:t>
            </a:r>
            <a:endParaRPr lang="en-US" sz="2400" dirty="0"/>
          </a:p>
        </p:txBody>
      </p:sp>
      <p:pic>
        <p:nvPicPr>
          <p:cNvPr id="19" name="Picture 1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402376" y="2938976"/>
            <a:ext cx="1651615" cy="280589"/>
          </a:xfrm>
          <a:prstGeom prst="rect">
            <a:avLst/>
          </a:prstGeom>
          <a:solidFill>
            <a:srgbClr val="66FFFF"/>
          </a:solidFill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30130" y="2845016"/>
            <a:ext cx="7741222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AutoNum type="arabicPeriod" startAt="3"/>
            </a:pPr>
            <a:r>
              <a:rPr lang="en-US" sz="2400" dirty="0" smtClean="0"/>
              <a:t>Entanglement Entropy 2:</a:t>
            </a:r>
          </a:p>
          <a:p>
            <a:pPr marL="457200" indent="-457200" algn="l"/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400" dirty="0" smtClean="0"/>
              <a:t>            </a:t>
            </a:r>
            <a:endParaRPr lang="en-US" dirty="0" smtClean="0"/>
          </a:p>
          <a:p>
            <a:pPr marL="457200" indent="-457200" algn="l">
              <a:buAutoNum type="arabicPeriod" startAt="4"/>
            </a:pPr>
            <a:r>
              <a:rPr lang="en-US" sz="2400" dirty="0" smtClean="0"/>
              <a:t>Entanglement Entropy 3: </a:t>
            </a:r>
          </a:p>
          <a:p>
            <a:pPr marL="457200" indent="-457200" algn="l"/>
            <a:r>
              <a:rPr lang="en-US" dirty="0" smtClean="0"/>
              <a:t>           Entanglement</a:t>
            </a:r>
            <a:r>
              <a:rPr lang="en-US" sz="2400" dirty="0" smtClean="0"/>
              <a:t> Hamiltonian and Generalizing S</a:t>
            </a:r>
            <a:r>
              <a:rPr lang="en-US" sz="2400" baseline="-25000" dirty="0" smtClean="0"/>
              <a:t>BH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377" y="218357"/>
            <a:ext cx="7064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Where did “</a:t>
            </a:r>
            <a:r>
              <a:rPr lang="en-US" b="1" dirty="0" smtClean="0">
                <a:solidFill>
                  <a:srgbClr val="0000FF"/>
                </a:solidFill>
              </a:rPr>
              <a:t>Entanglement Entropy</a:t>
            </a:r>
            <a:r>
              <a:rPr lang="en-US" dirty="0" smtClean="0"/>
              <a:t>” come from?</a:t>
            </a:r>
            <a:r>
              <a:rPr lang="en-US" b="1" dirty="0" smtClean="0">
                <a:solidFill>
                  <a:srgbClr val="0000FF"/>
                </a:solidFill>
              </a:rPr>
              <a:t>: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7984" y="1571384"/>
            <a:ext cx="5941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recall that leading term obeys “area law”:</a:t>
            </a:r>
            <a:endParaRPr lang="en-US" dirty="0"/>
          </a:p>
        </p:txBody>
      </p:sp>
      <p:pic>
        <p:nvPicPr>
          <p:cNvPr id="12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968102" y="1499015"/>
            <a:ext cx="2196730" cy="628372"/>
          </a:xfrm>
          <a:prstGeom prst="rect">
            <a:avLst/>
          </a:prstGeom>
          <a:noFill/>
          <a:ln/>
          <a:effectLst/>
        </p:spPr>
      </p:pic>
      <p:cxnSp>
        <p:nvCxnSpPr>
          <p:cNvPr id="48" name="Straight Arrow Connector 47"/>
          <p:cNvCxnSpPr/>
          <p:nvPr/>
        </p:nvCxnSpPr>
        <p:spPr bwMode="auto">
          <a:xfrm>
            <a:off x="1088959" y="2436714"/>
            <a:ext cx="713064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2126516" y="2210211"/>
            <a:ext cx="3948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suggestive of BH formula if </a:t>
            </a:r>
            <a:endParaRPr lang="en-US" dirty="0"/>
          </a:p>
        </p:txBody>
      </p:sp>
      <p:pic>
        <p:nvPicPr>
          <p:cNvPr id="52" name="Picture 5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989481" y="2340343"/>
            <a:ext cx="735588" cy="254333"/>
          </a:xfrm>
          <a:prstGeom prst="rect">
            <a:avLst/>
          </a:prstGeom>
          <a:noFill/>
          <a:ln/>
          <a:effectLst/>
        </p:spPr>
      </p:pic>
      <p:sp>
        <p:nvSpPr>
          <p:cNvPr id="53" name="TextBox 52"/>
          <p:cNvSpPr txBox="1"/>
          <p:nvPr/>
        </p:nvSpPr>
        <p:spPr>
          <a:xfrm>
            <a:off x="2606257" y="2758655"/>
            <a:ext cx="6647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00FF"/>
                </a:solidFill>
              </a:rPr>
              <a:t>(</a:t>
            </a:r>
            <a:r>
              <a:rPr lang="en-US" sz="1600" dirty="0" err="1" smtClean="0">
                <a:solidFill>
                  <a:srgbClr val="0000FF"/>
                </a:solidFill>
              </a:rPr>
              <a:t>Sorkin</a:t>
            </a:r>
            <a:r>
              <a:rPr lang="en-US" sz="1600" dirty="0" smtClean="0">
                <a:solidFill>
                  <a:srgbClr val="0000FF"/>
                </a:solidFill>
              </a:rPr>
              <a:t> `84; </a:t>
            </a:r>
            <a:r>
              <a:rPr lang="en-US" sz="1600" dirty="0" err="1" smtClean="0">
                <a:solidFill>
                  <a:srgbClr val="0000FF"/>
                </a:solidFill>
              </a:rPr>
              <a:t>Bombelli</a:t>
            </a:r>
            <a:r>
              <a:rPr lang="en-US" sz="1600" dirty="0" smtClean="0">
                <a:solidFill>
                  <a:srgbClr val="0000FF"/>
                </a:solidFill>
              </a:rPr>
              <a:t>, </a:t>
            </a:r>
            <a:r>
              <a:rPr lang="en-US" sz="1600" dirty="0" err="1" smtClean="0">
                <a:solidFill>
                  <a:srgbClr val="0000FF"/>
                </a:solidFill>
              </a:rPr>
              <a:t>Koul</a:t>
            </a:r>
            <a:r>
              <a:rPr lang="en-US" sz="1600" dirty="0" smtClean="0">
                <a:solidFill>
                  <a:srgbClr val="0000FF"/>
                </a:solidFill>
              </a:rPr>
              <a:t>, Lee &amp; </a:t>
            </a:r>
            <a:r>
              <a:rPr lang="en-US" sz="1600" dirty="0" err="1" smtClean="0">
                <a:solidFill>
                  <a:srgbClr val="0000FF"/>
                </a:solidFill>
              </a:rPr>
              <a:t>Sorkin</a:t>
            </a:r>
            <a:r>
              <a:rPr lang="en-US" sz="1600" dirty="0" smtClean="0">
                <a:solidFill>
                  <a:srgbClr val="0000FF"/>
                </a:solidFill>
              </a:rPr>
              <a:t>; </a:t>
            </a:r>
            <a:r>
              <a:rPr lang="en-US" sz="1600" dirty="0" err="1" smtClean="0">
                <a:solidFill>
                  <a:srgbClr val="0000FF"/>
                </a:solidFill>
              </a:rPr>
              <a:t>Srednicki</a:t>
            </a:r>
            <a:r>
              <a:rPr lang="en-US" sz="1600" dirty="0" smtClean="0">
                <a:solidFill>
                  <a:srgbClr val="0000FF"/>
                </a:solidFill>
              </a:rPr>
              <a:t>; </a:t>
            </a:r>
            <a:r>
              <a:rPr lang="en-US" sz="1600" dirty="0" err="1" smtClean="0">
                <a:solidFill>
                  <a:srgbClr val="0000FF"/>
                </a:solidFill>
              </a:rPr>
              <a:t>Frolov</a:t>
            </a:r>
            <a:r>
              <a:rPr lang="en-US" sz="1600" dirty="0" smtClean="0">
                <a:solidFill>
                  <a:srgbClr val="0000FF"/>
                </a:solidFill>
              </a:rPr>
              <a:t> &amp; </a:t>
            </a:r>
            <a:r>
              <a:rPr lang="en-US" sz="1600" dirty="0" err="1" smtClean="0">
                <a:solidFill>
                  <a:srgbClr val="0000FF"/>
                </a:solidFill>
              </a:rPr>
              <a:t>Novikov</a:t>
            </a:r>
            <a:r>
              <a:rPr lang="en-US" sz="1600" dirty="0" smtClean="0">
                <a:solidFill>
                  <a:srgbClr val="0000FF"/>
                </a:solidFill>
              </a:rPr>
              <a:t>)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930" y="929304"/>
            <a:ext cx="7106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Sorkin</a:t>
            </a:r>
            <a:r>
              <a:rPr lang="en-US" dirty="0" smtClean="0">
                <a:solidFill>
                  <a:srgbClr val="0000FF"/>
                </a:solidFill>
              </a:rPr>
              <a:t> ’84</a:t>
            </a:r>
            <a:r>
              <a:rPr lang="en-US" dirty="0" smtClean="0"/>
              <a:t>: looking for origin of black hole entropy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1704" y="3261915"/>
            <a:ext cx="9062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problem?</a:t>
            </a:r>
            <a:r>
              <a:rPr lang="en-US" dirty="0" smtClean="0"/>
              <a:t>: leading singularity not universal; regulator dependent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603" y="3933378"/>
            <a:ext cx="91775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resolution:</a:t>
            </a:r>
            <a:r>
              <a:rPr lang="en-US" dirty="0" smtClean="0"/>
              <a:t> this singularity represents contribution of “low energy”</a:t>
            </a:r>
          </a:p>
          <a:p>
            <a:pPr algn="l"/>
            <a:r>
              <a:rPr lang="en-US" dirty="0" smtClean="0"/>
              <a:t>   </a:t>
            </a:r>
            <a:r>
              <a:rPr lang="en-US" dirty="0" err="1" smtClean="0"/>
              <a:t>d.o.f</a:t>
            </a:r>
            <a:r>
              <a:rPr lang="en-US" dirty="0" smtClean="0"/>
              <a:t>. which actually renormalizes “bare” area term </a:t>
            </a:r>
            <a:endParaRPr lang="en-US" dirty="0"/>
          </a:p>
        </p:txBody>
      </p:sp>
      <p:pic>
        <p:nvPicPr>
          <p:cNvPr id="15" name="Picture 1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7355527" y="4410056"/>
            <a:ext cx="1472721" cy="3052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27454" y="4796552"/>
            <a:ext cx="1996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00FF"/>
                </a:solidFill>
              </a:rPr>
              <a:t>(Susskind &amp; </a:t>
            </a:r>
            <a:r>
              <a:rPr lang="en-US" sz="1600" dirty="0" err="1" smtClean="0">
                <a:solidFill>
                  <a:srgbClr val="0000FF"/>
                </a:solidFill>
              </a:rPr>
              <a:t>Uglum</a:t>
            </a:r>
            <a:r>
              <a:rPr lang="en-US" sz="1600" dirty="0" smtClean="0">
                <a:solidFill>
                  <a:srgbClr val="0000FF"/>
                </a:solidFill>
              </a:rPr>
              <a:t>)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21" name="Picture 2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035565" y="5273622"/>
            <a:ext cx="1676404" cy="635510"/>
          </a:xfrm>
          <a:prstGeom prst="rect">
            <a:avLst/>
          </a:prstGeom>
        </p:spPr>
      </p:pic>
      <p:pic>
        <p:nvPicPr>
          <p:cNvPr id="23" name="Picture 2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820696" y="5219074"/>
            <a:ext cx="2196730" cy="628372"/>
          </a:xfrm>
          <a:prstGeom prst="rect">
            <a:avLst/>
          </a:prstGeom>
          <a:noFill/>
          <a:ln/>
          <a:effectLst/>
        </p:spPr>
      </p:pic>
      <p:pic>
        <p:nvPicPr>
          <p:cNvPr id="77826" name="Picture 2" descr="http://victoriastaffordapsychicinvestigation.files.wordpress.com/2012/04/one-loop-feynman-diagram-higgs-mass-quark-decay-anti-top-quark-pairs.png?w=20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95021" y="5981700"/>
            <a:ext cx="1905000" cy="8763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765440" y="6026045"/>
            <a:ext cx="4865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both coefficients are regulator dependent</a:t>
            </a:r>
          </a:p>
          <a:p>
            <a:r>
              <a:rPr lang="en-US" sz="2000" dirty="0" smtClean="0"/>
              <a:t>but for a given regulator should match!</a:t>
            </a:r>
            <a:endParaRPr lang="en-US" sz="2000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 flipV="1">
            <a:off x="2728210" y="5426439"/>
            <a:ext cx="2233535" cy="569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4946754" y="5696262"/>
            <a:ext cx="1514007" cy="2998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  <p:bldP spid="17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750903" y="2079541"/>
            <a:ext cx="3213490" cy="971403"/>
          </a:xfrm>
          <a:prstGeom prst="rect">
            <a:avLst/>
          </a:prstGeom>
          <a:noFill/>
          <a:ln/>
          <a:effectLst/>
        </p:spPr>
      </p:pic>
      <p:sp>
        <p:nvSpPr>
          <p:cNvPr id="5" name="TextBox 4"/>
          <p:cNvSpPr txBox="1"/>
          <p:nvPr/>
        </p:nvSpPr>
        <p:spPr>
          <a:xfrm>
            <a:off x="5914118" y="1356873"/>
            <a:ext cx="1390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geometry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8489" y="1347036"/>
            <a:ext cx="2294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thermodynamics</a:t>
            </a:r>
            <a:endParaRPr lang="en-US" sz="2400" dirty="0" smtClean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4758" y="3465886"/>
            <a:ext cx="1324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quantum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0069" y="3451142"/>
            <a:ext cx="1024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gravity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69110" y="1740328"/>
            <a:ext cx="589935" cy="58993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963274" y="1745248"/>
            <a:ext cx="589935" cy="58993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039" y="161517"/>
            <a:ext cx="3600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Black Hole Entropy: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8232" y="4100062"/>
            <a:ext cx="6557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extends to de Sitter horizons and </a:t>
            </a:r>
            <a:r>
              <a:rPr lang="en-US" sz="2400" dirty="0" err="1" smtClean="0"/>
              <a:t>Rindler</a:t>
            </a:r>
            <a:r>
              <a:rPr lang="en-US" sz="2400" dirty="0" smtClean="0"/>
              <a:t> horizons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7438" y="3458496"/>
            <a:ext cx="135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quantum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933825" y="2939863"/>
            <a:ext cx="554597" cy="65106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20825" y="3456062"/>
            <a:ext cx="10552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gravity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997688" y="2971812"/>
            <a:ext cx="589935" cy="58993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672349" y="3429000"/>
            <a:ext cx="3111909" cy="5235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88358" y="4704742"/>
            <a:ext cx="441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window into quantum gravity?!?</a:t>
            </a:r>
          </a:p>
        </p:txBody>
      </p:sp>
      <p:pic>
        <p:nvPicPr>
          <p:cNvPr id="25" name="Picture 2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267885" y="5928838"/>
            <a:ext cx="2596443" cy="50441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07781" y="5279919"/>
            <a:ext cx="6126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quantum gravity provides a fundamental scale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8209" y="767010"/>
            <a:ext cx="7209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Bekenstein</a:t>
            </a:r>
            <a:r>
              <a:rPr lang="en-US" sz="2400" dirty="0" smtClean="0"/>
              <a:t> and Hawking: event horizons have entropy!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47707" y="1222668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relativit</a:t>
            </a:r>
            <a:r>
              <a:rPr lang="en-US" sz="2400" dirty="0" smtClean="0">
                <a:solidFill>
                  <a:srgbClr val="0000FF"/>
                </a:solidFill>
              </a:rPr>
              <a:t>y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872252" y="1624084"/>
            <a:ext cx="40942" cy="55955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8" grpId="0"/>
      <p:bldP spid="8" grpId="1"/>
      <p:bldP spid="17" grpId="0"/>
      <p:bldP spid="18" grpId="0" animBg="1"/>
      <p:bldP spid="22" grpId="0" animBg="1"/>
      <p:bldP spid="23" grpId="0"/>
      <p:bldP spid="26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367" y="218357"/>
            <a:ext cx="5508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</a:rPr>
              <a:t>BH Entropy ~ Entanglement Entropy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3670" y="434716"/>
            <a:ext cx="3400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(Demers, </a:t>
            </a:r>
            <a:r>
              <a:rPr lang="en-US" sz="2000" dirty="0" err="1" smtClean="0">
                <a:solidFill>
                  <a:srgbClr val="0000FF"/>
                </a:solidFill>
              </a:rPr>
              <a:t>Lafrance</a:t>
            </a:r>
            <a:r>
              <a:rPr lang="en-US" sz="2000" dirty="0" smtClean="0">
                <a:solidFill>
                  <a:srgbClr val="0000FF"/>
                </a:solidFill>
              </a:rPr>
              <a:t> &amp; Myers)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20" name="Picture 1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4274075" y="1464303"/>
            <a:ext cx="4636721" cy="585515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4047770" y="2623744"/>
            <a:ext cx="4631529" cy="747021"/>
          </a:xfrm>
          <a:prstGeom prst="rect">
            <a:avLst/>
          </a:prstGeom>
          <a:noFill/>
          <a:ln/>
          <a:effectLst/>
        </p:spPr>
      </p:pic>
      <p:sp>
        <p:nvSpPr>
          <p:cNvPr id="16" name="TextBox 15"/>
          <p:cNvSpPr txBox="1"/>
          <p:nvPr/>
        </p:nvSpPr>
        <p:spPr>
          <a:xfrm>
            <a:off x="104933" y="914405"/>
            <a:ext cx="9228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massive d=4 scalar: integrating out yields effective metric action</a:t>
            </a:r>
            <a:endParaRPr lang="en-US" dirty="0"/>
          </a:p>
        </p:txBody>
      </p:sp>
      <p:pic>
        <p:nvPicPr>
          <p:cNvPr id="18" name="Picture 1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672804" y="1481112"/>
            <a:ext cx="2488698" cy="5836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76005" y="1499018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4933" y="2158588"/>
            <a:ext cx="7016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must regulate to control UV divergences in </a:t>
            </a:r>
            <a:r>
              <a:rPr lang="en-US" i="1" dirty="0" smtClean="0"/>
              <a:t>W(g) </a:t>
            </a:r>
            <a:endParaRPr lang="en-US" i="1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704537" y="2965554"/>
            <a:ext cx="617097" cy="25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366946" y="2760440"/>
            <a:ext cx="2697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Pauli-Villars fields:</a:t>
            </a:r>
            <a:endParaRPr lang="en-US" dirty="0"/>
          </a:p>
        </p:txBody>
      </p:sp>
      <p:pic>
        <p:nvPicPr>
          <p:cNvPr id="35" name="Picture 3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2858628" y="3467400"/>
            <a:ext cx="1854716" cy="355093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6951880" y="3507278"/>
            <a:ext cx="1981755" cy="355191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2971103" y="3854559"/>
            <a:ext cx="1702785" cy="330800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295632" y="3475584"/>
            <a:ext cx="634760" cy="278563"/>
          </a:xfrm>
          <a:prstGeom prst="rect">
            <a:avLst/>
          </a:prstGeom>
          <a:noFill/>
          <a:ln/>
          <a:effectLst/>
        </p:spPr>
      </p:pic>
      <p:sp>
        <p:nvSpPr>
          <p:cNvPr id="26" name="TextBox 25"/>
          <p:cNvSpPr txBox="1"/>
          <p:nvPr/>
        </p:nvSpPr>
        <p:spPr>
          <a:xfrm>
            <a:off x="927239" y="3417758"/>
            <a:ext cx="207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anti-commuting, </a:t>
            </a:r>
            <a:endParaRPr lang="en-US" sz="2000" dirty="0"/>
          </a:p>
        </p:txBody>
      </p:sp>
      <p:pic>
        <p:nvPicPr>
          <p:cNvPr id="29" name="Picture 28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4913253" y="3523052"/>
            <a:ext cx="635269" cy="278786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466292" y="3855339"/>
            <a:ext cx="483312" cy="254615"/>
          </a:xfrm>
          <a:prstGeom prst="rect">
            <a:avLst/>
          </a:prstGeom>
          <a:noFill/>
          <a:ln/>
          <a:effectLst/>
        </p:spPr>
      </p:pic>
      <p:sp>
        <p:nvSpPr>
          <p:cNvPr id="32" name="TextBox 31"/>
          <p:cNvSpPr txBox="1"/>
          <p:nvPr/>
        </p:nvSpPr>
        <p:spPr>
          <a:xfrm>
            <a:off x="959716" y="3824994"/>
            <a:ext cx="207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anti-commuting, 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5512070" y="3482715"/>
            <a:ext cx="1579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commuting, 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5530362" y="3912433"/>
            <a:ext cx="2435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UV regulator scale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>
            <a:stCxn id="37" idx="3"/>
          </p:cNvCxnSpPr>
          <p:nvPr/>
        </p:nvCxnSpPr>
        <p:spPr bwMode="auto">
          <a:xfrm flipV="1">
            <a:off x="7965645" y="3867463"/>
            <a:ext cx="608729" cy="2450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H="1" flipV="1">
            <a:off x="4781862" y="3837482"/>
            <a:ext cx="781988" cy="2475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2" name="Picture 41" descr="CaptureB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509544" y="5064802"/>
            <a:ext cx="7743825" cy="6858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4933" y="4452081"/>
            <a:ext cx="3484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effective Einstein term:</a:t>
            </a:r>
            <a:endParaRPr lang="en-US" dirty="0"/>
          </a:p>
        </p:txBody>
      </p:sp>
      <p:pic>
        <p:nvPicPr>
          <p:cNvPr id="45" name="Picture 44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3708992" y="4419863"/>
            <a:ext cx="3133614" cy="585452"/>
          </a:xfrm>
          <a:prstGeom prst="rect">
            <a:avLst/>
          </a:prstGeom>
          <a:noFill/>
          <a:ln/>
          <a:effectLst/>
        </p:spPr>
      </p:pic>
      <p:sp>
        <p:nvSpPr>
          <p:cNvPr id="46" name="TextBox 45"/>
          <p:cNvSpPr txBox="1"/>
          <p:nvPr/>
        </p:nvSpPr>
        <p:spPr>
          <a:xfrm>
            <a:off x="7056110" y="4482062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-14990" y="5036695"/>
            <a:ext cx="1539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quadratic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divergence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1379095" y="5059180"/>
            <a:ext cx="1049312" cy="262328"/>
          </a:xfrm>
          <a:custGeom>
            <a:avLst/>
            <a:gdLst>
              <a:gd name="connsiteX0" fmla="*/ 0 w 1049312"/>
              <a:gd name="connsiteY0" fmla="*/ 262328 h 262328"/>
              <a:gd name="connsiteX1" fmla="*/ 569626 w 1049312"/>
              <a:gd name="connsiteY1" fmla="*/ 7495 h 262328"/>
              <a:gd name="connsiteX2" fmla="*/ 1049312 w 1049312"/>
              <a:gd name="connsiteY2" fmla="*/ 217358 h 262328"/>
              <a:gd name="connsiteX3" fmla="*/ 1049312 w 1049312"/>
              <a:gd name="connsiteY3" fmla="*/ 217358 h 26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9312" h="262328">
                <a:moveTo>
                  <a:pt x="0" y="262328"/>
                </a:moveTo>
                <a:cubicBezTo>
                  <a:pt x="197370" y="138659"/>
                  <a:pt x="394741" y="14990"/>
                  <a:pt x="569626" y="7495"/>
                </a:cubicBezTo>
                <a:cubicBezTo>
                  <a:pt x="744511" y="0"/>
                  <a:pt x="1049312" y="217358"/>
                  <a:pt x="1049312" y="217358"/>
                </a:cubicBezTo>
                <a:lnTo>
                  <a:pt x="1049312" y="217358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" name="Picture 50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5577928" y="5963169"/>
            <a:ext cx="1574299" cy="635511"/>
          </a:xfrm>
          <a:prstGeom prst="rect">
            <a:avLst/>
          </a:prstGeom>
          <a:noFill/>
          <a:ln/>
          <a:effectLst/>
        </p:spPr>
      </p:pic>
      <p:sp>
        <p:nvSpPr>
          <p:cNvPr id="52" name="TextBox 51"/>
          <p:cNvSpPr txBox="1"/>
          <p:nvPr/>
        </p:nvSpPr>
        <p:spPr>
          <a:xfrm>
            <a:off x="105330" y="6011054"/>
            <a:ext cx="5507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renormalization of Newton’s constant: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8469443" y="3462728"/>
            <a:ext cx="449705" cy="41972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4228813" y="3401985"/>
            <a:ext cx="449705" cy="41972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4290765" y="3809215"/>
            <a:ext cx="449705" cy="41972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367" y="218357"/>
            <a:ext cx="5508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</a:rPr>
              <a:t>BH Entropy ~ Entanglement Entropy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3670" y="434716"/>
            <a:ext cx="3400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(Demers, </a:t>
            </a:r>
            <a:r>
              <a:rPr lang="en-US" sz="2000" dirty="0" err="1" smtClean="0">
                <a:solidFill>
                  <a:srgbClr val="0000FF"/>
                </a:solidFill>
              </a:rPr>
              <a:t>Lafrance</a:t>
            </a:r>
            <a:r>
              <a:rPr lang="en-US" sz="2000" dirty="0" smtClean="0">
                <a:solidFill>
                  <a:srgbClr val="0000FF"/>
                </a:solidFill>
              </a:rPr>
              <a:t> &amp; Myers)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933" y="914405"/>
            <a:ext cx="8902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massive d=4 scalar: integrating out yields effective action </a:t>
            </a:r>
            <a:r>
              <a:rPr lang="en-US" i="1" dirty="0" smtClean="0"/>
              <a:t>W(g)</a:t>
            </a:r>
            <a:endParaRPr lang="en-US" i="1" dirty="0"/>
          </a:p>
        </p:txBody>
      </p:sp>
      <p:pic>
        <p:nvPicPr>
          <p:cNvPr id="42" name="Picture 41" descr="Capture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09544" y="2096782"/>
            <a:ext cx="7743825" cy="6858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4933" y="1484061"/>
            <a:ext cx="3484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effective Einstein term:</a:t>
            </a:r>
            <a:endParaRPr lang="en-US" dirty="0"/>
          </a:p>
        </p:txBody>
      </p:sp>
      <p:pic>
        <p:nvPicPr>
          <p:cNvPr id="45" name="Picture 4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3708992" y="1451843"/>
            <a:ext cx="3133614" cy="585452"/>
          </a:xfrm>
          <a:prstGeom prst="rect">
            <a:avLst/>
          </a:prstGeom>
          <a:noFill/>
          <a:ln/>
          <a:effectLst/>
        </p:spPr>
      </p:pic>
      <p:sp>
        <p:nvSpPr>
          <p:cNvPr id="46" name="TextBox 45"/>
          <p:cNvSpPr txBox="1"/>
          <p:nvPr/>
        </p:nvSpPr>
        <p:spPr>
          <a:xfrm>
            <a:off x="7056110" y="1514042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-14990" y="2068675"/>
            <a:ext cx="1539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quadratic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divergence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1379095" y="2091160"/>
            <a:ext cx="1049312" cy="262328"/>
          </a:xfrm>
          <a:custGeom>
            <a:avLst/>
            <a:gdLst>
              <a:gd name="connsiteX0" fmla="*/ 0 w 1049312"/>
              <a:gd name="connsiteY0" fmla="*/ 262328 h 262328"/>
              <a:gd name="connsiteX1" fmla="*/ 569626 w 1049312"/>
              <a:gd name="connsiteY1" fmla="*/ 7495 h 262328"/>
              <a:gd name="connsiteX2" fmla="*/ 1049312 w 1049312"/>
              <a:gd name="connsiteY2" fmla="*/ 217358 h 262328"/>
              <a:gd name="connsiteX3" fmla="*/ 1049312 w 1049312"/>
              <a:gd name="connsiteY3" fmla="*/ 217358 h 26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9312" h="262328">
                <a:moveTo>
                  <a:pt x="0" y="262328"/>
                </a:moveTo>
                <a:cubicBezTo>
                  <a:pt x="197370" y="138659"/>
                  <a:pt x="394741" y="14990"/>
                  <a:pt x="569626" y="7495"/>
                </a:cubicBezTo>
                <a:cubicBezTo>
                  <a:pt x="744511" y="0"/>
                  <a:pt x="1049312" y="217358"/>
                  <a:pt x="1049312" y="217358"/>
                </a:cubicBezTo>
                <a:lnTo>
                  <a:pt x="1049312" y="217358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9" name="Picture 4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590368" y="2995148"/>
            <a:ext cx="1549418" cy="635307"/>
          </a:xfrm>
          <a:prstGeom prst="rect">
            <a:avLst/>
          </a:prstGeom>
          <a:noFill/>
          <a:ln/>
          <a:effectLst/>
        </p:spPr>
      </p:pic>
      <p:sp>
        <p:nvSpPr>
          <p:cNvPr id="52" name="TextBox 51"/>
          <p:cNvSpPr txBox="1"/>
          <p:nvPr/>
        </p:nvSpPr>
        <p:spPr>
          <a:xfrm>
            <a:off x="105330" y="3043034"/>
            <a:ext cx="5507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renormalization of Newton’s constant: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932" y="3792515"/>
            <a:ext cx="5580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scalar field contribution to BH entropy:</a:t>
            </a:r>
            <a:endParaRPr lang="en-US" dirty="0"/>
          </a:p>
        </p:txBody>
      </p:sp>
      <p:pic>
        <p:nvPicPr>
          <p:cNvPr id="50" name="Picture 4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701736" y="3747153"/>
            <a:ext cx="2812684" cy="689935"/>
          </a:xfrm>
          <a:prstGeom prst="rect">
            <a:avLst/>
          </a:prstGeom>
          <a:noFill/>
          <a:ln/>
          <a:effectLst/>
        </p:spPr>
      </p:pic>
      <p:sp>
        <p:nvSpPr>
          <p:cNvPr id="53" name="TextBox 52"/>
          <p:cNvSpPr txBox="1"/>
          <p:nvPr/>
        </p:nvSpPr>
        <p:spPr>
          <a:xfrm>
            <a:off x="104932" y="4586996"/>
            <a:ext cx="9205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extends to log divergence; matches curvature correction to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Wald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367" y="218357"/>
            <a:ext cx="5508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</a:rPr>
              <a:t>BH Entropy ~ Entanglement Entropy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7941" y="389480"/>
            <a:ext cx="1996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00FF"/>
                </a:solidFill>
              </a:rPr>
              <a:t>(Susskind &amp; </a:t>
            </a:r>
            <a:r>
              <a:rPr lang="en-US" sz="1600" dirty="0" err="1" smtClean="0">
                <a:solidFill>
                  <a:srgbClr val="0000FF"/>
                </a:solidFill>
              </a:rPr>
              <a:t>Uglum</a:t>
            </a:r>
            <a:r>
              <a:rPr lang="en-US" sz="1600" dirty="0" smtClean="0">
                <a:solidFill>
                  <a:srgbClr val="0000FF"/>
                </a:solidFill>
              </a:rPr>
              <a:t>)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035565" y="806602"/>
            <a:ext cx="1676404" cy="635510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5820696" y="752054"/>
            <a:ext cx="2196730" cy="628372"/>
          </a:xfrm>
          <a:prstGeom prst="rect">
            <a:avLst/>
          </a:prstGeom>
          <a:noFill/>
          <a:ln/>
          <a:effectLst/>
        </p:spPr>
      </p:pic>
      <p:pic>
        <p:nvPicPr>
          <p:cNvPr id="8" name="Picture 2" descr="http://victoriastaffordapsychicinvestigation.files.wordpress.com/2012/04/one-loop-feynman-diagram-higgs-mass-quark-decay-anti-top-quark-pairs.png?w=2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5021" y="1514680"/>
            <a:ext cx="1905000" cy="8763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65440" y="1559025"/>
            <a:ext cx="4865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both coefficients are regulator dependent</a:t>
            </a:r>
          </a:p>
          <a:p>
            <a:r>
              <a:rPr lang="en-US" sz="2000" dirty="0" smtClean="0"/>
              <a:t>but for a given regulator should match!</a:t>
            </a: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2728210" y="959419"/>
            <a:ext cx="2233535" cy="569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946754" y="1229242"/>
            <a:ext cx="1514007" cy="2998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04933" y="3017315"/>
            <a:ext cx="647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seemed matching was not always working??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4932" y="3507743"/>
            <a:ext cx="850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numerical factors resolved; extra boundary terms </a:t>
            </a:r>
            <a:r>
              <a:rPr lang="en-US" dirty="0" err="1" smtClean="0"/>
              <a:t>interpeted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04933" y="2473395"/>
            <a:ext cx="6561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“a beautiful idea killed by ugly calculations”??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0851" y="2399342"/>
            <a:ext cx="630912" cy="59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3219182" y="3969007"/>
            <a:ext cx="6011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00FF"/>
                </a:solidFill>
              </a:rPr>
              <a:t>(</a:t>
            </a:r>
            <a:r>
              <a:rPr lang="en-US" sz="1600" dirty="0" err="1" smtClean="0">
                <a:solidFill>
                  <a:srgbClr val="0000FF"/>
                </a:solidFill>
              </a:rPr>
              <a:t>Fursaev</a:t>
            </a:r>
            <a:r>
              <a:rPr lang="en-US" sz="1600" dirty="0" smtClean="0">
                <a:solidFill>
                  <a:srgbClr val="0000FF"/>
                </a:solidFill>
              </a:rPr>
              <a:t>, </a:t>
            </a:r>
            <a:r>
              <a:rPr lang="en-US" sz="1600" dirty="0" err="1" smtClean="0">
                <a:solidFill>
                  <a:srgbClr val="0000FF"/>
                </a:solidFill>
              </a:rPr>
              <a:t>Solodukhin</a:t>
            </a:r>
            <a:r>
              <a:rPr lang="en-US" sz="1600" dirty="0" smtClean="0">
                <a:solidFill>
                  <a:srgbClr val="0000FF"/>
                </a:solidFill>
              </a:rPr>
              <a:t>, </a:t>
            </a:r>
            <a:r>
              <a:rPr lang="en-US" sz="1600" dirty="0" err="1" smtClean="0">
                <a:solidFill>
                  <a:srgbClr val="0000FF"/>
                </a:solidFill>
              </a:rPr>
              <a:t>Miele</a:t>
            </a:r>
            <a:r>
              <a:rPr lang="en-US" sz="1600" dirty="0" smtClean="0">
                <a:solidFill>
                  <a:srgbClr val="0000FF"/>
                </a:solidFill>
              </a:rPr>
              <a:t>, </a:t>
            </a:r>
            <a:r>
              <a:rPr lang="en-US" sz="1600" dirty="0" err="1" smtClean="0">
                <a:solidFill>
                  <a:srgbClr val="0000FF"/>
                </a:solidFill>
              </a:rPr>
              <a:t>Iellici</a:t>
            </a:r>
            <a:r>
              <a:rPr lang="en-US" sz="1600" dirty="0" smtClean="0">
                <a:solidFill>
                  <a:srgbClr val="0000FF"/>
                </a:solidFill>
              </a:rPr>
              <a:t>, </a:t>
            </a:r>
            <a:r>
              <a:rPr lang="en-US" sz="1600" dirty="0" err="1" smtClean="0">
                <a:solidFill>
                  <a:srgbClr val="0000FF"/>
                </a:solidFill>
              </a:rPr>
              <a:t>Moretti</a:t>
            </a:r>
            <a:r>
              <a:rPr lang="en-US" sz="1600" dirty="0" smtClean="0">
                <a:solidFill>
                  <a:srgbClr val="0000FF"/>
                </a:solidFill>
              </a:rPr>
              <a:t>, Donnelly, Wall  . . .  )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7015" y="3951365"/>
            <a:ext cx="640515" cy="64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7154613" y="4279487"/>
            <a:ext cx="2032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00FF"/>
                </a:solidFill>
              </a:rPr>
              <a:t>(Cooperman &amp; </a:t>
            </a:r>
            <a:r>
              <a:rPr lang="en-US" sz="1600" dirty="0" err="1" smtClean="0">
                <a:solidFill>
                  <a:srgbClr val="0000FF"/>
                </a:solidFill>
              </a:rPr>
              <a:t>Luty</a:t>
            </a:r>
            <a:r>
              <a:rPr lang="en-US" sz="1600" dirty="0" smtClean="0">
                <a:solidFill>
                  <a:srgbClr val="0000FF"/>
                </a:solidFill>
              </a:rPr>
              <a:t>)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79567" y="4587728"/>
            <a:ext cx="80354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matching of area term works for any QFT (s=0,1/2, 1, 3/2)</a:t>
            </a:r>
          </a:p>
          <a:p>
            <a:pPr algn="l"/>
            <a:r>
              <a:rPr lang="en-US" dirty="0" smtClean="0"/>
              <a:t> to all orders in perturbation theory for any Killing horizon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361133" y="4841731"/>
            <a:ext cx="734588" cy="117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1613667" y="5371506"/>
            <a:ext cx="5576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technical difficulties for spin-2 graviton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609443" y="5750071"/>
            <a:ext cx="6971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 results apply for </a:t>
            </a:r>
            <a:r>
              <a:rPr lang="en-US" b="1" dirty="0" err="1" smtClean="0">
                <a:solidFill>
                  <a:srgbClr val="0000FF"/>
                </a:solidFill>
              </a:rPr>
              <a:t>Rindler</a:t>
            </a:r>
            <a:r>
              <a:rPr lang="en-US" b="1" dirty="0" smtClean="0">
                <a:solidFill>
                  <a:srgbClr val="0000FF"/>
                </a:solidFill>
              </a:rPr>
              <a:t> horizon in flat space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87363" y="5574333"/>
            <a:ext cx="48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/>
                <a:cs typeface="Arial"/>
              </a:rPr>
              <a:t>♥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04611" y="6372752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/>
              <a:t>(</a:t>
            </a:r>
            <a:r>
              <a:rPr lang="en-US" sz="1800" dirty="0" smtClean="0">
                <a:solidFill>
                  <a:srgbClr val="0000FF"/>
                </a:solidFill>
              </a:rPr>
              <a:t>Jacobson &amp; </a:t>
            </a:r>
            <a:r>
              <a:rPr lang="en-US" sz="1800" dirty="0" err="1" smtClean="0">
                <a:solidFill>
                  <a:srgbClr val="0000FF"/>
                </a:solidFill>
              </a:rPr>
              <a:t>Satz</a:t>
            </a:r>
            <a:r>
              <a:rPr lang="en-US" sz="1800" dirty="0" smtClean="0">
                <a:solidFill>
                  <a:srgbClr val="0000FF"/>
                </a:solidFill>
              </a:rPr>
              <a:t>; </a:t>
            </a:r>
            <a:r>
              <a:rPr lang="en-US" sz="1800" dirty="0" err="1" smtClean="0">
                <a:solidFill>
                  <a:srgbClr val="0000FF"/>
                </a:solidFill>
              </a:rPr>
              <a:t>Solodukhin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39" name="TextBox 38"/>
          <p:cNvSpPr txBox="1"/>
          <p:nvPr/>
        </p:nvSpPr>
        <p:spPr>
          <a:xfrm>
            <a:off x="101603" y="6313717"/>
            <a:ext cx="5822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conceptual/technical issues may remain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32" grpId="0"/>
      <p:bldP spid="33" grpId="0"/>
      <p:bldP spid="35" grpId="0"/>
      <p:bldP spid="36" grpId="0"/>
      <p:bldP spid="37" grpId="0"/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834215" y="4461266"/>
            <a:ext cx="4463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00FF"/>
                </a:solidFill>
              </a:rPr>
              <a:t>(Jacobson; </a:t>
            </a:r>
            <a:r>
              <a:rPr lang="en-US" sz="1800" dirty="0" err="1" smtClean="0">
                <a:solidFill>
                  <a:srgbClr val="0000FF"/>
                </a:solidFill>
              </a:rPr>
              <a:t>Frolov</a:t>
            </a:r>
            <a:r>
              <a:rPr lang="en-US" sz="1800" dirty="0" smtClean="0">
                <a:solidFill>
                  <a:srgbClr val="0000FF"/>
                </a:solidFill>
              </a:rPr>
              <a:t>, </a:t>
            </a:r>
            <a:r>
              <a:rPr lang="en-US" sz="1800" dirty="0" err="1" smtClean="0">
                <a:solidFill>
                  <a:srgbClr val="0000FF"/>
                </a:solidFill>
              </a:rPr>
              <a:t>Fursaev</a:t>
            </a:r>
            <a:r>
              <a:rPr lang="en-US" sz="1800" dirty="0" smtClean="0">
                <a:solidFill>
                  <a:srgbClr val="0000FF"/>
                </a:solidFill>
              </a:rPr>
              <a:t> &amp; </a:t>
            </a:r>
            <a:r>
              <a:rPr lang="en-US" sz="1800" dirty="0" err="1" smtClean="0">
                <a:solidFill>
                  <a:srgbClr val="0000FF"/>
                </a:solidFill>
              </a:rPr>
              <a:t>Solodukhin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367" y="218357"/>
            <a:ext cx="5508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</a:rPr>
              <a:t>BH Entropy ~ Entanglement Entropy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7941" y="389480"/>
            <a:ext cx="1996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00FF"/>
                </a:solidFill>
              </a:rPr>
              <a:t>(Susskind &amp; </a:t>
            </a:r>
            <a:r>
              <a:rPr lang="en-US" sz="1600" dirty="0" err="1" smtClean="0">
                <a:solidFill>
                  <a:srgbClr val="0000FF"/>
                </a:solidFill>
              </a:rPr>
              <a:t>Uglum</a:t>
            </a:r>
            <a:r>
              <a:rPr lang="en-US" sz="1600" dirty="0" smtClean="0">
                <a:solidFill>
                  <a:srgbClr val="0000FF"/>
                </a:solidFill>
              </a:rPr>
              <a:t>)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035565" y="806602"/>
            <a:ext cx="1676404" cy="635510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820696" y="752054"/>
            <a:ext cx="2196730" cy="628372"/>
          </a:xfrm>
          <a:prstGeom prst="rect">
            <a:avLst/>
          </a:prstGeom>
          <a:noFill/>
          <a:ln/>
          <a:effectLst/>
        </p:spPr>
      </p:pic>
      <p:pic>
        <p:nvPicPr>
          <p:cNvPr id="8" name="Picture 2" descr="http://victoriastaffordapsychicinvestigation.files.wordpress.com/2012/04/one-loop-feynman-diagram-higgs-mass-quark-decay-anti-top-quark-pairs.png?w=2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5021" y="1514680"/>
            <a:ext cx="1905000" cy="8763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65440" y="1559025"/>
            <a:ext cx="4865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both coefficients are regulator dependent</a:t>
            </a:r>
          </a:p>
          <a:p>
            <a:r>
              <a:rPr lang="en-US" sz="2000" dirty="0" smtClean="0"/>
              <a:t>but for a given regulator should match!</a:t>
            </a: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2728210" y="959419"/>
            <a:ext cx="2233535" cy="569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946754" y="1229242"/>
            <a:ext cx="1514007" cy="2998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04933" y="2473395"/>
            <a:ext cx="4931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“a beautiful killed by ugly facts”??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15251" y="2413855"/>
            <a:ext cx="630912" cy="59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04933" y="3207900"/>
            <a:ext cx="3223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result “unsatisfying”: </a:t>
            </a:r>
            <a:endParaRPr lang="en-US" dirty="0"/>
          </a:p>
        </p:txBody>
      </p:sp>
      <p:pic>
        <p:nvPicPr>
          <p:cNvPr id="28" name="Picture 2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343425" y="3117571"/>
            <a:ext cx="5100896" cy="689937"/>
          </a:xfrm>
          <a:prstGeom prst="rect">
            <a:avLst/>
          </a:prstGeom>
          <a:noFill/>
          <a:ln/>
          <a:effectLst/>
        </p:spPr>
      </p:pic>
      <p:sp>
        <p:nvSpPr>
          <p:cNvPr id="30" name="TextBox 29"/>
          <p:cNvSpPr txBox="1"/>
          <p:nvPr/>
        </p:nvSpPr>
        <p:spPr>
          <a:xfrm>
            <a:off x="3874534" y="3912438"/>
            <a:ext cx="495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did bare term come from?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4197246" y="3192909"/>
            <a:ext cx="391332" cy="52465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5727152" y="3060497"/>
            <a:ext cx="658658" cy="83694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0533" y="4901007"/>
            <a:ext cx="8072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formally “off-shell” method is precisely calculation of S</a:t>
            </a:r>
            <a:r>
              <a:rPr lang="en-US" baseline="-25000" dirty="0" smtClean="0"/>
              <a:t>EE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791437" y="5380689"/>
            <a:ext cx="7436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0000FF"/>
                </a:solidFill>
              </a:rPr>
              <a:t>(Susskind &amp; </a:t>
            </a:r>
            <a:r>
              <a:rPr lang="en-US" sz="1800" dirty="0" err="1" smtClean="0">
                <a:solidFill>
                  <a:srgbClr val="0000FF"/>
                </a:solidFill>
              </a:rPr>
              <a:t>Uglum</a:t>
            </a:r>
            <a:r>
              <a:rPr lang="en-US" sz="1800" dirty="0" smtClean="0">
                <a:solidFill>
                  <a:srgbClr val="0000FF"/>
                </a:solidFill>
              </a:rPr>
              <a:t>; </a:t>
            </a:r>
            <a:r>
              <a:rPr lang="en-US" sz="1800" dirty="0" err="1" smtClean="0">
                <a:solidFill>
                  <a:srgbClr val="0000FF"/>
                </a:solidFill>
              </a:rPr>
              <a:t>Callan</a:t>
            </a:r>
            <a:r>
              <a:rPr lang="en-US" sz="1800" dirty="0" smtClean="0">
                <a:solidFill>
                  <a:srgbClr val="0000FF"/>
                </a:solidFill>
              </a:rPr>
              <a:t> &amp; </a:t>
            </a:r>
            <a:r>
              <a:rPr lang="en-US" sz="1800" dirty="0" err="1" smtClean="0">
                <a:solidFill>
                  <a:srgbClr val="0000FF"/>
                </a:solidFill>
              </a:rPr>
              <a:t>Wilczek</a:t>
            </a:r>
            <a:r>
              <a:rPr lang="en-US" sz="1800" dirty="0" smtClean="0">
                <a:solidFill>
                  <a:srgbClr val="0000FF"/>
                </a:solidFill>
              </a:rPr>
              <a:t>; Myers &amp; </a:t>
            </a:r>
            <a:r>
              <a:rPr lang="en-US" sz="1800" dirty="0" err="1" smtClean="0">
                <a:solidFill>
                  <a:srgbClr val="0000FF"/>
                </a:solidFill>
              </a:rPr>
              <a:t>Sinha</a:t>
            </a:r>
            <a:r>
              <a:rPr lang="en-US" sz="1800" dirty="0" smtClean="0">
                <a:solidFill>
                  <a:srgbClr val="0000FF"/>
                </a:solidFill>
              </a:rPr>
              <a:t>: extends to </a:t>
            </a:r>
            <a:r>
              <a:rPr lang="en-US" sz="1800" dirty="0" err="1" smtClean="0">
                <a:solidFill>
                  <a:srgbClr val="0000FF"/>
                </a:solidFill>
              </a:rPr>
              <a:t>S</a:t>
            </a:r>
            <a:r>
              <a:rPr lang="en-US" sz="1800" baseline="-25000" dirty="0" err="1" smtClean="0">
                <a:solidFill>
                  <a:srgbClr val="0000FF"/>
                </a:solidFill>
              </a:rPr>
              <a:t>wald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4932" y="4413781"/>
            <a:ext cx="3990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consider “induced gravity”:</a:t>
            </a:r>
            <a:endParaRPr lang="en-US" dirty="0"/>
          </a:p>
        </p:txBody>
      </p:sp>
      <p:pic>
        <p:nvPicPr>
          <p:cNvPr id="38" name="Picture 3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012785" y="4437358"/>
            <a:ext cx="664148" cy="477240"/>
          </a:xfrm>
          <a:prstGeom prst="rect">
            <a:avLst/>
          </a:prstGeom>
          <a:noFill/>
          <a:ln/>
          <a:effectLst/>
        </p:spPr>
      </p:pic>
      <p:sp>
        <p:nvSpPr>
          <p:cNvPr id="39" name="TextBox 38"/>
          <p:cNvSpPr txBox="1"/>
          <p:nvPr/>
        </p:nvSpPr>
        <p:spPr>
          <a:xfrm>
            <a:off x="104932" y="5711257"/>
            <a:ext cx="850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challenge</a:t>
            </a:r>
            <a:r>
              <a:rPr lang="en-US" dirty="0" smtClean="0"/>
              <a:t>: understand microscopic </a:t>
            </a:r>
            <a:r>
              <a:rPr lang="en-US" dirty="0" err="1" smtClean="0"/>
              <a:t>d.o.f</a:t>
            </a:r>
            <a:r>
              <a:rPr lang="en-US" dirty="0" smtClean="0"/>
              <a:t>. of quantum gravity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060262" y="6141505"/>
            <a:ext cx="7237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/>
              <a:t>AdS</a:t>
            </a:r>
            <a:r>
              <a:rPr lang="en-US" dirty="0" smtClean="0"/>
              <a:t>/CFT: eternal black hole (or any Killing horizon) 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354441" y="6334159"/>
            <a:ext cx="713064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2992945" y="6510735"/>
            <a:ext cx="6263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00FF"/>
                </a:solidFill>
              </a:rPr>
              <a:t>(</a:t>
            </a:r>
            <a:r>
              <a:rPr lang="en-US" sz="1800" dirty="0" err="1" smtClean="0">
                <a:solidFill>
                  <a:srgbClr val="0000FF"/>
                </a:solidFill>
              </a:rPr>
              <a:t>Maldacena</a:t>
            </a:r>
            <a:r>
              <a:rPr lang="en-US" sz="1800" dirty="0" smtClean="0">
                <a:solidFill>
                  <a:srgbClr val="0000FF"/>
                </a:solidFill>
              </a:rPr>
              <a:t>; van </a:t>
            </a:r>
            <a:r>
              <a:rPr lang="en-US" sz="1800" dirty="0" err="1" smtClean="0">
                <a:solidFill>
                  <a:srgbClr val="0000FF"/>
                </a:solidFill>
              </a:rPr>
              <a:t>Raamsdonk</a:t>
            </a:r>
            <a:r>
              <a:rPr lang="en-US" sz="1800" dirty="0" smtClean="0">
                <a:solidFill>
                  <a:srgbClr val="0000FF"/>
                </a:solidFill>
              </a:rPr>
              <a:t> et al; </a:t>
            </a:r>
            <a:r>
              <a:rPr lang="en-US" sz="1800" dirty="0" err="1" smtClean="0">
                <a:solidFill>
                  <a:srgbClr val="0000FF"/>
                </a:solidFill>
              </a:rPr>
              <a:t>Casini</a:t>
            </a:r>
            <a:r>
              <a:rPr lang="en-US" sz="1800" dirty="0" smtClean="0">
                <a:solidFill>
                  <a:srgbClr val="0000FF"/>
                </a:solidFill>
              </a:rPr>
              <a:t>, Huerta &amp; Myers)</a:t>
            </a:r>
            <a:endParaRPr lang="en-US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3" grpId="0"/>
      <p:bldP spid="34" grpId="0"/>
      <p:bldP spid="35" grpId="0"/>
      <p:bldP spid="39" grpId="0"/>
      <p:bldP spid="40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106180" y="3520288"/>
            <a:ext cx="9474200" cy="927725"/>
          </a:xfrm>
          <a:prstGeom prst="rect">
            <a:avLst/>
          </a:prstGeom>
          <a:solidFill>
            <a:srgbClr val="00FFFF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26085" y="152400"/>
            <a:ext cx="139333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u="sng" dirty="0">
                <a:solidFill>
                  <a:srgbClr val="0000FF"/>
                </a:solidFill>
              </a:rPr>
              <a:t>Outline: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173480" y="789528"/>
            <a:ext cx="59410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buFontTx/>
              <a:buAutoNum type="arabicPeriod"/>
            </a:pPr>
            <a:r>
              <a:rPr lang="en-US" sz="2400" dirty="0"/>
              <a:t>  </a:t>
            </a:r>
            <a:r>
              <a:rPr lang="en-US" sz="2400" dirty="0" smtClean="0"/>
              <a:t>Introduction and Concluding remarks</a:t>
            </a:r>
            <a:endParaRPr lang="en-US" sz="2400" dirty="0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36600" y="1461504"/>
            <a:ext cx="75438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 algn="l">
              <a:buAutoNum type="arabicPeriod" startAt="2"/>
            </a:pPr>
            <a:r>
              <a:rPr lang="en-US" sz="2400" dirty="0" smtClean="0"/>
              <a:t>Entanglement Entropy 1:</a:t>
            </a:r>
          </a:p>
          <a:p>
            <a:pPr marL="914400" lvl="1" indent="-457200" algn="l"/>
            <a:r>
              <a:rPr lang="en-US" sz="2400" dirty="0" smtClean="0"/>
              <a:t>            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► </a:t>
            </a:r>
            <a:r>
              <a:rPr lang="en-US" sz="2400" dirty="0" smtClean="0"/>
              <a:t>Basic Definitions</a:t>
            </a:r>
          </a:p>
          <a:p>
            <a:pPr marL="914400" lvl="1" indent="-457200"/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    ►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400" dirty="0" smtClean="0"/>
              <a:t>Holographic Entanglement Entropy</a:t>
            </a:r>
            <a:endParaRPr lang="en-US" sz="2400" dirty="0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231900" y="4707426"/>
            <a:ext cx="630172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/>
            <a:r>
              <a:rPr lang="en-US" dirty="0" smtClean="0">
                <a:latin typeface="Arial"/>
                <a:cs typeface="Arial"/>
              </a:rPr>
              <a:t>5.   </a:t>
            </a:r>
            <a:r>
              <a:rPr lang="en-US" sz="2400" dirty="0" smtClean="0"/>
              <a:t>Randall-</a:t>
            </a:r>
            <a:r>
              <a:rPr lang="en-US" sz="2400" dirty="0" err="1" smtClean="0"/>
              <a:t>Sundrum</a:t>
            </a:r>
            <a:r>
              <a:rPr lang="en-US" sz="2400" dirty="0" smtClean="0"/>
              <a:t> calculations:</a:t>
            </a:r>
          </a:p>
          <a:p>
            <a:pPr marL="457200" indent="-457200" algn="l"/>
            <a:r>
              <a:rPr lang="en-US" dirty="0" smtClean="0">
                <a:solidFill>
                  <a:srgbClr val="0000FF"/>
                </a:solidFill>
              </a:rPr>
              <a:t>                   </a:t>
            </a:r>
            <a:r>
              <a:rPr lang="en-US" dirty="0" smtClean="0"/>
              <a:t>Induced Gravity and Holography</a:t>
            </a:r>
            <a:endParaRPr lang="en-US" sz="2000" dirty="0" smtClean="0"/>
          </a:p>
        </p:txBody>
      </p:sp>
      <p:sp>
        <p:nvSpPr>
          <p:cNvPr id="11280" name="Text Box 20"/>
          <p:cNvSpPr txBox="1">
            <a:spLocks noChangeArrowheads="1"/>
          </p:cNvSpPr>
          <p:nvPr/>
        </p:nvSpPr>
        <p:spPr bwMode="auto">
          <a:xfrm>
            <a:off x="1219200" y="5887726"/>
            <a:ext cx="38122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/>
              <a:t>6</a:t>
            </a:r>
            <a:r>
              <a:rPr lang="en-US" sz="2400" dirty="0" smtClean="0"/>
              <a:t>.   Conclusions &amp; Outlook</a:t>
            </a:r>
            <a:endParaRPr lang="en-US" sz="2400" dirty="0"/>
          </a:p>
        </p:txBody>
      </p:sp>
      <p:pic>
        <p:nvPicPr>
          <p:cNvPr id="19" name="Picture 1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402376" y="2938976"/>
            <a:ext cx="1651615" cy="280589"/>
          </a:xfrm>
          <a:prstGeom prst="rect">
            <a:avLst/>
          </a:prstGeom>
          <a:solidFill>
            <a:srgbClr val="66FFFF"/>
          </a:solidFill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230130" y="2845016"/>
            <a:ext cx="7741222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AutoNum type="arabicPeriod" startAt="3"/>
            </a:pPr>
            <a:r>
              <a:rPr lang="en-US" sz="2400" dirty="0" smtClean="0"/>
              <a:t>Entanglement Entropy 2:</a:t>
            </a:r>
          </a:p>
          <a:p>
            <a:pPr marL="457200" indent="-457200" algn="l"/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400" dirty="0" smtClean="0"/>
              <a:t>            </a:t>
            </a:r>
            <a:endParaRPr lang="en-US" dirty="0" smtClean="0"/>
          </a:p>
          <a:p>
            <a:pPr marL="457200" indent="-457200" algn="l">
              <a:buAutoNum type="arabicPeriod" startAt="4"/>
            </a:pPr>
            <a:r>
              <a:rPr lang="en-US" sz="2400" dirty="0" smtClean="0"/>
              <a:t>Entanglement Entropy 3: </a:t>
            </a:r>
          </a:p>
          <a:p>
            <a:pPr marL="457200" indent="-457200" algn="l"/>
            <a:r>
              <a:rPr lang="en-US" dirty="0" smtClean="0"/>
              <a:t>           Entanglement</a:t>
            </a:r>
            <a:r>
              <a:rPr lang="en-US" sz="2400" dirty="0" smtClean="0"/>
              <a:t> Hamiltonian and Generalizing S</a:t>
            </a:r>
            <a:r>
              <a:rPr lang="en-US" sz="2400" baseline="-25000" dirty="0" smtClean="0"/>
              <a:t>BH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3298435" y="1594287"/>
            <a:ext cx="188712" cy="214519"/>
          </a:xfrm>
          <a:prstGeom prst="rect">
            <a:avLst/>
          </a:prstGeom>
          <a:solidFill>
            <a:srgbClr val="66FFFF"/>
          </a:solidFill>
        </p:spPr>
      </p:pic>
      <p:sp>
        <p:nvSpPr>
          <p:cNvPr id="2" name="TextBox 1"/>
          <p:cNvSpPr txBox="1"/>
          <p:nvPr/>
        </p:nvSpPr>
        <p:spPr>
          <a:xfrm>
            <a:off x="-54928" y="81909"/>
            <a:ext cx="4504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Entanglement Hamiltonian: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Isosceles Triangle 5"/>
          <p:cNvSpPr/>
          <p:nvPr/>
        </p:nvSpPr>
        <p:spPr bwMode="auto">
          <a:xfrm flipV="1">
            <a:off x="3553496" y="1986636"/>
            <a:ext cx="2059781" cy="1640622"/>
          </a:xfrm>
          <a:prstGeom prst="triangle">
            <a:avLst/>
          </a:prstGeom>
          <a:solidFill>
            <a:srgbClr val="99FF99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Isosceles Triangle 6"/>
          <p:cNvSpPr/>
          <p:nvPr/>
        </p:nvSpPr>
        <p:spPr bwMode="auto">
          <a:xfrm>
            <a:off x="3551099" y="139604"/>
            <a:ext cx="2059781" cy="1640622"/>
          </a:xfrm>
          <a:prstGeom prst="triangle">
            <a:avLst/>
          </a:prstGeom>
          <a:solidFill>
            <a:srgbClr val="99FF99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arallelogram 7"/>
          <p:cNvSpPr/>
          <p:nvPr/>
        </p:nvSpPr>
        <p:spPr bwMode="auto">
          <a:xfrm>
            <a:off x="1798333" y="951328"/>
            <a:ext cx="5291528" cy="1978701"/>
          </a:xfrm>
          <a:prstGeom prst="parallelogram">
            <a:avLst>
              <a:gd name="adj" fmla="val 75968"/>
            </a:avLst>
          </a:prstGeom>
          <a:solidFill>
            <a:srgbClr val="00B0F0">
              <a:alpha val="28000"/>
            </a:srgb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520478" y="1460115"/>
            <a:ext cx="2123524" cy="846387"/>
          </a:xfrm>
          <a:prstGeom prst="ellipse">
            <a:avLst/>
          </a:prstGeom>
          <a:solidFill>
            <a:srgbClr val="00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0196" y="164087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69213" y="120616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pic>
        <p:nvPicPr>
          <p:cNvPr id="12" name="Picture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397541" y="959623"/>
            <a:ext cx="583694" cy="178308"/>
          </a:xfrm>
          <a:prstGeom prst="rect">
            <a:avLst/>
          </a:prstGeom>
          <a:noFill/>
          <a:ln/>
          <a:effectLst/>
        </p:spPr>
      </p:pic>
      <p:sp>
        <p:nvSpPr>
          <p:cNvPr id="13" name="Arc 12"/>
          <p:cNvSpPr/>
          <p:nvPr/>
        </p:nvSpPr>
        <p:spPr bwMode="auto">
          <a:xfrm rot="5400000">
            <a:off x="4472450" y="126461"/>
            <a:ext cx="405191" cy="860165"/>
          </a:xfrm>
          <a:prstGeom prst="arc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1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4981981" y="306509"/>
            <a:ext cx="228600" cy="2026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091" y="3773719"/>
            <a:ext cx="6500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first step in calculation of S</a:t>
            </a:r>
            <a:r>
              <a:rPr lang="en-US" baseline="-25000" dirty="0" smtClean="0"/>
              <a:t>EE</a:t>
            </a:r>
            <a:r>
              <a:rPr lang="en-US" dirty="0" smtClean="0"/>
              <a:t> is to determine </a:t>
            </a:r>
            <a:endParaRPr lang="en-US" dirty="0"/>
          </a:p>
        </p:txBody>
      </p:sp>
      <p:pic>
        <p:nvPicPr>
          <p:cNvPr id="18" name="Picture 1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6439650" y="3957403"/>
            <a:ext cx="392783" cy="25112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9942" y="4302180"/>
            <a:ext cx="824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      reproduces standard </a:t>
            </a:r>
            <a:r>
              <a:rPr lang="en-US" dirty="0" err="1" smtClean="0"/>
              <a:t>correlators</a:t>
            </a:r>
            <a:r>
              <a:rPr lang="en-US" dirty="0" smtClean="0"/>
              <a:t>, </a:t>
            </a:r>
            <a:r>
              <a:rPr lang="en-US" dirty="0" err="1" smtClean="0"/>
              <a:t>eg</a:t>
            </a:r>
            <a:r>
              <a:rPr lang="en-US" dirty="0" smtClean="0"/>
              <a:t>, if global vacuum:</a:t>
            </a:r>
            <a:endParaRPr lang="en-US" dirty="0"/>
          </a:p>
        </p:txBody>
      </p:sp>
      <p:pic>
        <p:nvPicPr>
          <p:cNvPr id="20" name="Picture 19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401112" y="4409606"/>
            <a:ext cx="392783" cy="251123"/>
          </a:xfrm>
          <a:prstGeom prst="rect">
            <a:avLst/>
          </a:prstGeom>
        </p:spPr>
      </p:pic>
      <p:pic>
        <p:nvPicPr>
          <p:cNvPr id="24" name="Picture 23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002639" y="4831831"/>
            <a:ext cx="5141898" cy="392069"/>
          </a:xfrm>
          <a:prstGeom prst="rect">
            <a:avLst/>
          </a:prstGeom>
          <a:noFill/>
          <a:ln/>
          <a:effectLst/>
        </p:spPr>
      </p:pic>
      <p:sp>
        <p:nvSpPr>
          <p:cNvPr id="25" name="TextBox 24"/>
          <p:cNvSpPr txBox="1"/>
          <p:nvPr/>
        </p:nvSpPr>
        <p:spPr>
          <a:xfrm>
            <a:off x="74953" y="5291531"/>
            <a:ext cx="8620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by causality,      describes physics throughout causal domain</a:t>
            </a:r>
            <a:endParaRPr lang="en-US" dirty="0"/>
          </a:p>
        </p:txBody>
      </p:sp>
      <p:pic>
        <p:nvPicPr>
          <p:cNvPr id="26" name="Picture 25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2020050" y="5428937"/>
            <a:ext cx="392783" cy="251123"/>
          </a:xfrm>
          <a:prstGeom prst="rect">
            <a:avLst/>
          </a:prstGeom>
        </p:spPr>
      </p:pic>
      <p:pic>
        <p:nvPicPr>
          <p:cNvPr id="28" name="Picture 27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8531508" y="5351488"/>
            <a:ext cx="321367" cy="28494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3298435" y="1594287"/>
            <a:ext cx="188712" cy="214519"/>
          </a:xfrm>
          <a:prstGeom prst="rect">
            <a:avLst/>
          </a:prstGeom>
          <a:solidFill>
            <a:srgbClr val="66FFFF"/>
          </a:solidFill>
        </p:spPr>
      </p:pic>
      <p:sp>
        <p:nvSpPr>
          <p:cNvPr id="6" name="Isosceles Triangle 5"/>
          <p:cNvSpPr/>
          <p:nvPr/>
        </p:nvSpPr>
        <p:spPr bwMode="auto">
          <a:xfrm flipV="1">
            <a:off x="3553496" y="1986636"/>
            <a:ext cx="2059781" cy="1640622"/>
          </a:xfrm>
          <a:prstGeom prst="triangle">
            <a:avLst/>
          </a:prstGeom>
          <a:solidFill>
            <a:srgbClr val="99FF99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Isosceles Triangle 6"/>
          <p:cNvSpPr/>
          <p:nvPr/>
        </p:nvSpPr>
        <p:spPr bwMode="auto">
          <a:xfrm>
            <a:off x="3551099" y="139604"/>
            <a:ext cx="2059781" cy="1640622"/>
          </a:xfrm>
          <a:prstGeom prst="triangle">
            <a:avLst/>
          </a:prstGeom>
          <a:solidFill>
            <a:srgbClr val="99FF99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arallelogram 7"/>
          <p:cNvSpPr/>
          <p:nvPr/>
        </p:nvSpPr>
        <p:spPr bwMode="auto">
          <a:xfrm>
            <a:off x="1798333" y="951328"/>
            <a:ext cx="5291528" cy="1978701"/>
          </a:xfrm>
          <a:prstGeom prst="parallelogram">
            <a:avLst>
              <a:gd name="adj" fmla="val 75968"/>
            </a:avLst>
          </a:prstGeom>
          <a:solidFill>
            <a:srgbClr val="00B0F0">
              <a:alpha val="28000"/>
            </a:srgb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520478" y="1460115"/>
            <a:ext cx="2123524" cy="846387"/>
          </a:xfrm>
          <a:prstGeom prst="ellipse">
            <a:avLst/>
          </a:prstGeom>
          <a:solidFill>
            <a:srgbClr val="00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0196" y="164087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69213" y="120616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pic>
        <p:nvPicPr>
          <p:cNvPr id="12" name="Picture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397541" y="959623"/>
            <a:ext cx="583694" cy="178308"/>
          </a:xfrm>
          <a:prstGeom prst="rect">
            <a:avLst/>
          </a:prstGeom>
          <a:noFill/>
          <a:ln/>
          <a:effectLst/>
        </p:spPr>
      </p:pic>
      <p:sp>
        <p:nvSpPr>
          <p:cNvPr id="13" name="Arc 12"/>
          <p:cNvSpPr/>
          <p:nvPr/>
        </p:nvSpPr>
        <p:spPr bwMode="auto">
          <a:xfrm rot="5400000">
            <a:off x="4472450" y="126461"/>
            <a:ext cx="405191" cy="860165"/>
          </a:xfrm>
          <a:prstGeom prst="arc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1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4981981" y="306509"/>
            <a:ext cx="228600" cy="20269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9983" y="4658898"/>
            <a:ext cx="5136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formally</a:t>
            </a:r>
            <a:r>
              <a:rPr lang="en-US" dirty="0" smtClean="0"/>
              <a:t> can consider evolution by</a:t>
            </a:r>
            <a:endParaRPr lang="en-US" dirty="0"/>
          </a:p>
        </p:txBody>
      </p:sp>
      <p:pic>
        <p:nvPicPr>
          <p:cNvPr id="37" name="Picture 36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5143701" y="4644685"/>
            <a:ext cx="3119331" cy="47769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9983" y="5274509"/>
            <a:ext cx="9132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unfortunately      is </a:t>
            </a:r>
            <a:r>
              <a:rPr lang="en-US" b="1" dirty="0" smtClean="0">
                <a:solidFill>
                  <a:srgbClr val="FF0000"/>
                </a:solidFill>
              </a:rPr>
              <a:t>nonlocal</a:t>
            </a:r>
            <a:r>
              <a:rPr lang="en-US" dirty="0" smtClean="0"/>
              <a:t> and flow is nonlocal/</a:t>
            </a:r>
            <a:r>
              <a:rPr lang="en-US" b="1" dirty="0" smtClean="0">
                <a:solidFill>
                  <a:srgbClr val="FF0000"/>
                </a:solidFill>
              </a:rPr>
              <a:t>not geometric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9" name="Picture 3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2121569" y="5311575"/>
            <a:ext cx="355730" cy="315414"/>
          </a:xfrm>
          <a:prstGeom prst="rect">
            <a:avLst/>
          </a:prstGeom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124530" y="5826469"/>
            <a:ext cx="8929527" cy="677230"/>
          </a:xfrm>
          <a:prstGeom prst="rect">
            <a:avLst/>
          </a:prstGeom>
          <a:noFill/>
          <a:ln/>
          <a:effectLst/>
        </p:spPr>
      </p:pic>
      <p:sp>
        <p:nvSpPr>
          <p:cNvPr id="26" name="TextBox 25"/>
          <p:cNvSpPr txBox="1"/>
          <p:nvPr/>
        </p:nvSpPr>
        <p:spPr>
          <a:xfrm>
            <a:off x="-54928" y="81909"/>
            <a:ext cx="4504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Entanglement Hamiltonian: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70" y="3597638"/>
            <a:ext cx="6301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hermitian</a:t>
            </a:r>
            <a:r>
              <a:rPr lang="en-US" dirty="0" smtClean="0"/>
              <a:t> and positive semi-definite, hence </a:t>
            </a:r>
            <a:endParaRPr lang="en-US" dirty="0"/>
          </a:p>
        </p:txBody>
      </p:sp>
      <p:pic>
        <p:nvPicPr>
          <p:cNvPr id="24" name="Picture 23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6242726" y="3582648"/>
            <a:ext cx="1536141" cy="428490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2162612" y="4157343"/>
            <a:ext cx="355730" cy="315414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 bwMode="auto">
          <a:xfrm>
            <a:off x="1253851" y="4295498"/>
            <a:ext cx="713064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370263" y="4114262"/>
            <a:ext cx="5904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= modular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b="1" dirty="0" smtClean="0">
                <a:solidFill>
                  <a:srgbClr val="0000FF"/>
                </a:solidFill>
              </a:rPr>
              <a:t>entanglement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Hamiltonian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3298435" y="1594287"/>
            <a:ext cx="188712" cy="214519"/>
          </a:xfrm>
          <a:prstGeom prst="rect">
            <a:avLst/>
          </a:prstGeom>
          <a:solidFill>
            <a:srgbClr val="66FFFF"/>
          </a:solidFill>
        </p:spPr>
      </p:pic>
      <p:sp>
        <p:nvSpPr>
          <p:cNvPr id="6" name="Isosceles Triangle 5"/>
          <p:cNvSpPr/>
          <p:nvPr/>
        </p:nvSpPr>
        <p:spPr bwMode="auto">
          <a:xfrm flipV="1">
            <a:off x="3553496" y="1986636"/>
            <a:ext cx="2059781" cy="1640622"/>
          </a:xfrm>
          <a:prstGeom prst="triangle">
            <a:avLst/>
          </a:prstGeom>
          <a:solidFill>
            <a:srgbClr val="99FF99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Isosceles Triangle 6"/>
          <p:cNvSpPr/>
          <p:nvPr/>
        </p:nvSpPr>
        <p:spPr bwMode="auto">
          <a:xfrm>
            <a:off x="3551099" y="139604"/>
            <a:ext cx="2059781" cy="1640622"/>
          </a:xfrm>
          <a:prstGeom prst="triangle">
            <a:avLst/>
          </a:prstGeom>
          <a:solidFill>
            <a:srgbClr val="99FF99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arallelogram 7"/>
          <p:cNvSpPr/>
          <p:nvPr/>
        </p:nvSpPr>
        <p:spPr bwMode="auto">
          <a:xfrm>
            <a:off x="1798333" y="951328"/>
            <a:ext cx="5291528" cy="1978701"/>
          </a:xfrm>
          <a:prstGeom prst="parallelogram">
            <a:avLst>
              <a:gd name="adj" fmla="val 75968"/>
            </a:avLst>
          </a:prstGeom>
          <a:solidFill>
            <a:srgbClr val="00B0F0">
              <a:alpha val="28000"/>
            </a:srgb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520478" y="1460115"/>
            <a:ext cx="2123524" cy="846387"/>
          </a:xfrm>
          <a:prstGeom prst="ellipse">
            <a:avLst/>
          </a:prstGeom>
          <a:solidFill>
            <a:srgbClr val="00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0196" y="164087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69213" y="120616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pic>
        <p:nvPicPr>
          <p:cNvPr id="12" name="Picture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397541" y="959623"/>
            <a:ext cx="583694" cy="178308"/>
          </a:xfrm>
          <a:prstGeom prst="rect">
            <a:avLst/>
          </a:prstGeom>
          <a:noFill/>
          <a:ln/>
          <a:effectLst/>
        </p:spPr>
      </p:pic>
      <p:sp>
        <p:nvSpPr>
          <p:cNvPr id="13" name="Arc 12"/>
          <p:cNvSpPr/>
          <p:nvPr/>
        </p:nvSpPr>
        <p:spPr bwMode="auto">
          <a:xfrm rot="5400000">
            <a:off x="4472450" y="126461"/>
            <a:ext cx="405191" cy="860165"/>
          </a:xfrm>
          <a:prstGeom prst="arc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1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4981981" y="306509"/>
            <a:ext cx="228600" cy="20269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4970" y="3597638"/>
            <a:ext cx="6301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hermitian</a:t>
            </a:r>
            <a:r>
              <a:rPr lang="en-US" dirty="0" smtClean="0"/>
              <a:t> and positive semi-definite, hence </a:t>
            </a:r>
            <a:endParaRPr lang="en-US" dirty="0"/>
          </a:p>
        </p:txBody>
      </p:sp>
      <p:pic>
        <p:nvPicPr>
          <p:cNvPr id="30" name="Picture 2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6242726" y="3582648"/>
            <a:ext cx="1536141" cy="428490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2162612" y="4157343"/>
            <a:ext cx="355730" cy="315414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 bwMode="auto">
          <a:xfrm>
            <a:off x="1253851" y="4295498"/>
            <a:ext cx="713064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9983" y="4676936"/>
            <a:ext cx="6385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      explicitly known only in limited examples</a:t>
            </a:r>
            <a:endParaRPr lang="en-US" dirty="0"/>
          </a:p>
        </p:txBody>
      </p:sp>
      <p:pic>
        <p:nvPicPr>
          <p:cNvPr id="27" name="Picture 26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396271" y="4715816"/>
            <a:ext cx="355730" cy="31541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4838" y="5138952"/>
            <a:ext cx="5530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most famous example: </a:t>
            </a:r>
            <a:r>
              <a:rPr lang="en-US" dirty="0" err="1" smtClean="0">
                <a:solidFill>
                  <a:srgbClr val="0000FF"/>
                </a:solidFill>
              </a:rPr>
              <a:t>Rindler</a:t>
            </a:r>
            <a:r>
              <a:rPr lang="en-US" dirty="0" smtClean="0">
                <a:solidFill>
                  <a:srgbClr val="0000FF"/>
                </a:solidFill>
              </a:rPr>
              <a:t> wedge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5" name="Picture 44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470568" y="5642349"/>
            <a:ext cx="751776" cy="315414"/>
          </a:xfrm>
          <a:prstGeom prst="rect">
            <a:avLst/>
          </a:prstGeom>
          <a:noFill/>
          <a:ln/>
          <a:effectLst/>
        </p:spPr>
      </p:pic>
      <p:pic>
        <p:nvPicPr>
          <p:cNvPr id="59" name="Picture 58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964144" y="6011054"/>
            <a:ext cx="4795080" cy="819689"/>
          </a:xfrm>
          <a:prstGeom prst="rect">
            <a:avLst/>
          </a:prstGeom>
          <a:noFill/>
          <a:ln/>
          <a:effectLst/>
        </p:spPr>
      </p:pic>
      <p:grpSp>
        <p:nvGrpSpPr>
          <p:cNvPr id="56" name="Group 55"/>
          <p:cNvGrpSpPr/>
          <p:nvPr/>
        </p:nvGrpSpPr>
        <p:grpSpPr>
          <a:xfrm>
            <a:off x="6695139" y="4828761"/>
            <a:ext cx="2329800" cy="1672464"/>
            <a:chOff x="6695139" y="4828761"/>
            <a:chExt cx="2329800" cy="1672464"/>
          </a:xfrm>
        </p:grpSpPr>
        <p:sp>
          <p:nvSpPr>
            <p:cNvPr id="40" name="Rectangle 39"/>
            <p:cNvSpPr/>
            <p:nvPr/>
          </p:nvSpPr>
          <p:spPr bwMode="auto">
            <a:xfrm rot="18913710">
              <a:off x="7049249" y="4828761"/>
              <a:ext cx="1634807" cy="1672464"/>
            </a:xfrm>
            <a:prstGeom prst="rect">
              <a:avLst/>
            </a:prstGeom>
            <a:solidFill>
              <a:srgbClr val="FFFF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 rot="18913710">
              <a:off x="8044900" y="5260500"/>
              <a:ext cx="820857" cy="830244"/>
            </a:xfrm>
            <a:prstGeom prst="rect">
              <a:avLst/>
            </a:prstGeom>
            <a:solidFill>
              <a:srgbClr val="00FF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 bwMode="auto">
            <a:xfrm>
              <a:off x="6695139" y="5641065"/>
              <a:ext cx="2329800" cy="5488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8270137" y="560077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145875" y="5570798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319630" y="5588658"/>
            <a:ext cx="2342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boost generator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711707" y="5452357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●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54928" y="81909"/>
            <a:ext cx="4504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Entanglement Hamiltonian: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70263" y="4114262"/>
            <a:ext cx="5904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= modular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b="1" dirty="0" smtClean="0">
                <a:solidFill>
                  <a:srgbClr val="0000FF"/>
                </a:solidFill>
              </a:rPr>
              <a:t>entanglement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Hamiltonian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4" grpId="0"/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691655" y="1937754"/>
            <a:ext cx="2928533" cy="396978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5290573" y="1989486"/>
            <a:ext cx="188712" cy="214519"/>
          </a:xfrm>
          <a:prstGeom prst="rect">
            <a:avLst/>
          </a:prstGeom>
          <a:solidFill>
            <a:srgbClr val="66FFFF"/>
          </a:solidFill>
        </p:spPr>
      </p:pic>
      <p:sp>
        <p:nvSpPr>
          <p:cNvPr id="8" name="Isosceles Triangle 7"/>
          <p:cNvSpPr/>
          <p:nvPr/>
        </p:nvSpPr>
        <p:spPr bwMode="auto">
          <a:xfrm flipV="1">
            <a:off x="5545634" y="2381835"/>
            <a:ext cx="2059781" cy="1640622"/>
          </a:xfrm>
          <a:prstGeom prst="triangle">
            <a:avLst/>
          </a:prstGeom>
          <a:solidFill>
            <a:srgbClr val="99FF99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5543237" y="534803"/>
            <a:ext cx="2059781" cy="1640622"/>
          </a:xfrm>
          <a:prstGeom prst="triangle">
            <a:avLst/>
          </a:prstGeom>
          <a:solidFill>
            <a:srgbClr val="99FF99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Parallelogram 9"/>
          <p:cNvSpPr/>
          <p:nvPr/>
        </p:nvSpPr>
        <p:spPr bwMode="auto">
          <a:xfrm>
            <a:off x="3790471" y="1346527"/>
            <a:ext cx="5291528" cy="1978701"/>
          </a:xfrm>
          <a:prstGeom prst="parallelogram">
            <a:avLst>
              <a:gd name="adj" fmla="val 75968"/>
            </a:avLst>
          </a:prstGeom>
          <a:solidFill>
            <a:srgbClr val="00B0F0">
              <a:alpha val="28000"/>
            </a:srgb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512616" y="1855314"/>
            <a:ext cx="2123524" cy="846387"/>
          </a:xfrm>
          <a:prstGeom prst="ellipse">
            <a:avLst/>
          </a:prstGeom>
          <a:solidFill>
            <a:srgbClr val="00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2334" y="203607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5" name="Arc 14"/>
          <p:cNvSpPr/>
          <p:nvPr/>
        </p:nvSpPr>
        <p:spPr bwMode="auto">
          <a:xfrm rot="16200000" flipH="1">
            <a:off x="6201122" y="506162"/>
            <a:ext cx="405191" cy="860165"/>
          </a:xfrm>
          <a:prstGeom prst="arc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Picture 1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5850491" y="686208"/>
            <a:ext cx="228600" cy="202692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 bwMode="auto">
          <a:xfrm>
            <a:off x="5844610" y="2523802"/>
            <a:ext cx="164892" cy="179882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7" name="Straight Connector 56"/>
          <p:cNvCxnSpPr>
            <a:endCxn id="53" idx="7"/>
          </p:cNvCxnSpPr>
          <p:nvPr/>
        </p:nvCxnSpPr>
        <p:spPr bwMode="auto">
          <a:xfrm flipH="1" flipV="1">
            <a:off x="5985354" y="2550145"/>
            <a:ext cx="2487134" cy="17599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51"/>
          <p:cNvGrpSpPr/>
          <p:nvPr/>
        </p:nvGrpSpPr>
        <p:grpSpPr>
          <a:xfrm>
            <a:off x="5954717" y="4159863"/>
            <a:ext cx="2802443" cy="2156004"/>
            <a:chOff x="6139707" y="4610554"/>
            <a:chExt cx="2802443" cy="2156004"/>
          </a:xfrm>
        </p:grpSpPr>
        <p:sp>
          <p:nvSpPr>
            <p:cNvPr id="32" name="Parallelogram 31"/>
            <p:cNvSpPr/>
            <p:nvPr/>
          </p:nvSpPr>
          <p:spPr bwMode="auto">
            <a:xfrm rot="1971461">
              <a:off x="6460398" y="6186254"/>
              <a:ext cx="1956932" cy="386345"/>
            </a:xfrm>
            <a:prstGeom prst="parallelogram">
              <a:avLst>
                <a:gd name="adj" fmla="val 253795"/>
              </a:avLst>
            </a:prstGeom>
            <a:solidFill>
              <a:srgbClr val="00FF00"/>
            </a:solidFill>
            <a:ln w="1905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V="1">
              <a:off x="6442095" y="5558337"/>
              <a:ext cx="2371541" cy="79051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H="1" flipV="1">
              <a:off x="6182524" y="5934749"/>
              <a:ext cx="1640021" cy="33036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40" name="Picture 39" descr="TP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928729" y="4610554"/>
              <a:ext cx="102107" cy="178306"/>
            </a:xfrm>
            <a:prstGeom prst="rect">
              <a:avLst/>
            </a:prstGeom>
          </p:spPr>
        </p:pic>
        <p:pic>
          <p:nvPicPr>
            <p:cNvPr id="41" name="Picture 40" descr="TP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8697211" y="5677353"/>
              <a:ext cx="179197" cy="12712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2" name="Picture 41" descr="TP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2" cstate="print"/>
            <a:stretch>
              <a:fillRect/>
            </a:stretch>
          </p:blipFill>
          <p:spPr bwMode="auto">
            <a:xfrm>
              <a:off x="6139707" y="6040211"/>
              <a:ext cx="127123" cy="17919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7" name="Parallelogram 36"/>
            <p:cNvSpPr/>
            <p:nvPr/>
          </p:nvSpPr>
          <p:spPr bwMode="auto">
            <a:xfrm rot="19280575" flipV="1">
              <a:off x="6491198" y="5149590"/>
              <a:ext cx="2450952" cy="800320"/>
            </a:xfrm>
            <a:prstGeom prst="parallelogram">
              <a:avLst>
                <a:gd name="adj" fmla="val 86631"/>
              </a:avLst>
            </a:prstGeom>
            <a:solidFill>
              <a:srgbClr val="00FF00"/>
            </a:solidFill>
            <a:ln w="1905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 bwMode="auto">
            <a:xfrm>
              <a:off x="6496050" y="6005513"/>
              <a:ext cx="1051944" cy="207563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V="1">
              <a:off x="7138151" y="4713583"/>
              <a:ext cx="11798" cy="205297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flipH="1">
              <a:off x="6481763" y="6114552"/>
              <a:ext cx="651786" cy="21481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4" name="Oval 53"/>
          <p:cNvSpPr/>
          <p:nvPr/>
        </p:nvSpPr>
        <p:spPr bwMode="auto">
          <a:xfrm>
            <a:off x="5751080" y="4001706"/>
            <a:ext cx="3297836" cy="2578308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 flipH="1" flipV="1">
            <a:off x="5410428" y="3841740"/>
            <a:ext cx="2826" cy="255849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pic>
        <p:nvPicPr>
          <p:cNvPr id="62" name="Picture 6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5467054" y="5997733"/>
            <a:ext cx="517030" cy="298475"/>
          </a:xfrm>
          <a:prstGeom prst="rect">
            <a:avLst/>
          </a:prstGeom>
          <a:noFill/>
          <a:ln/>
          <a:effectLst/>
        </p:spPr>
      </p:pic>
      <p:cxnSp>
        <p:nvCxnSpPr>
          <p:cNvPr id="49" name="Straight Connector 48"/>
          <p:cNvCxnSpPr>
            <a:stCxn id="54" idx="2"/>
            <a:endCxn id="53" idx="2"/>
          </p:cNvCxnSpPr>
          <p:nvPr/>
        </p:nvCxnSpPr>
        <p:spPr bwMode="auto">
          <a:xfrm flipV="1">
            <a:off x="5751080" y="2613743"/>
            <a:ext cx="93530" cy="267711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 flipV="1">
            <a:off x="5497825" y="377891"/>
            <a:ext cx="2251936" cy="18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pic>
        <p:nvPicPr>
          <p:cNvPr id="44" name="Picture 4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7219826" y="470070"/>
            <a:ext cx="706972" cy="298789"/>
          </a:xfrm>
          <a:prstGeom prst="rect">
            <a:avLst/>
          </a:prstGeom>
          <a:noFill/>
          <a:ln/>
          <a:effectLst/>
        </p:spPr>
      </p:pic>
      <p:sp>
        <p:nvSpPr>
          <p:cNvPr id="34" name="TextBox 33"/>
          <p:cNvSpPr txBox="1"/>
          <p:nvPr/>
        </p:nvSpPr>
        <p:spPr>
          <a:xfrm>
            <a:off x="-54928" y="81909"/>
            <a:ext cx="4504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Entanglement Hamiltonian: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9009" y="667572"/>
            <a:ext cx="4323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Can this formalism provide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insight for “area law” term in S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EE</a:t>
            </a:r>
            <a:r>
              <a:rPr lang="en-US" sz="2000" b="1" dirty="0" smtClean="0">
                <a:solidFill>
                  <a:srgbClr val="FF0000"/>
                </a:solidFill>
              </a:rPr>
              <a:t>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3" name="Picture 6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1344157" y="1951588"/>
            <a:ext cx="1698977" cy="397078"/>
          </a:xfrm>
          <a:prstGeom prst="rect">
            <a:avLst/>
          </a:prstGeom>
          <a:noFill/>
          <a:ln/>
          <a:effectLst/>
        </p:spPr>
      </p:pic>
      <p:sp>
        <p:nvSpPr>
          <p:cNvPr id="48" name="TextBox 47"/>
          <p:cNvSpPr txBox="1"/>
          <p:nvPr/>
        </p:nvSpPr>
        <p:spPr>
          <a:xfrm>
            <a:off x="21589" y="3452554"/>
            <a:ext cx="4844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zoom in on infinitesimal patch of </a:t>
            </a:r>
            <a:endParaRPr lang="en-US" dirty="0"/>
          </a:p>
        </p:txBody>
      </p:sp>
      <p:pic>
        <p:nvPicPr>
          <p:cNvPr id="51" name="Picture 50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/>
          <a:stretch>
            <a:fillRect/>
          </a:stretch>
        </p:blipFill>
        <p:spPr>
          <a:xfrm>
            <a:off x="4745826" y="3546429"/>
            <a:ext cx="475761" cy="27157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001629" y="3947228"/>
            <a:ext cx="3797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region looks like flat space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680803" y="4366952"/>
            <a:ext cx="3611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looks like </a:t>
            </a:r>
            <a:r>
              <a:rPr lang="en-US" dirty="0" err="1" smtClean="0"/>
              <a:t>Rindler</a:t>
            </a:r>
            <a:r>
              <a:rPr lang="en-US" dirty="0" smtClean="0"/>
              <a:t> horizon</a:t>
            </a:r>
            <a:endParaRPr lang="en-US" dirty="0"/>
          </a:p>
        </p:txBody>
      </p:sp>
      <p:pic>
        <p:nvPicPr>
          <p:cNvPr id="56" name="Picture 55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/>
          <a:stretch>
            <a:fillRect/>
          </a:stretch>
        </p:blipFill>
        <p:spPr>
          <a:xfrm>
            <a:off x="1180665" y="4463328"/>
            <a:ext cx="475761" cy="271571"/>
          </a:xfrm>
          <a:prstGeom prst="rect">
            <a:avLst/>
          </a:prstGeom>
        </p:spPr>
      </p:pic>
      <p:cxnSp>
        <p:nvCxnSpPr>
          <p:cNvPr id="58" name="Straight Arrow Connector 57"/>
          <p:cNvCxnSpPr/>
          <p:nvPr/>
        </p:nvCxnSpPr>
        <p:spPr bwMode="auto">
          <a:xfrm>
            <a:off x="284473" y="4150410"/>
            <a:ext cx="713064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284473" y="4572633"/>
            <a:ext cx="713064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5" name="TextBox 74"/>
          <p:cNvSpPr txBox="1"/>
          <p:nvPr/>
        </p:nvSpPr>
        <p:spPr>
          <a:xfrm>
            <a:off x="-8395" y="4977260"/>
            <a:ext cx="5182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assume </a:t>
            </a:r>
            <a:r>
              <a:rPr lang="en-US" dirty="0" err="1" smtClean="0"/>
              <a:t>Hadamard</a:t>
            </a:r>
            <a:r>
              <a:rPr lang="en-US" dirty="0" smtClean="0"/>
              <a:t>-like state</a:t>
            </a:r>
          </a:p>
          <a:p>
            <a:pPr algn="l"/>
            <a:r>
              <a:rPr lang="en-US" dirty="0" smtClean="0"/>
              <a:t>  </a:t>
            </a:r>
            <a:r>
              <a:rPr lang="en-US" dirty="0" err="1" smtClean="0"/>
              <a:t>correlators</a:t>
            </a:r>
            <a:r>
              <a:rPr lang="en-US" dirty="0" smtClean="0"/>
              <a:t> have standard UV sing’s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-32496" y="5988035"/>
            <a:ext cx="5163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UV part of      same as in flat space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     must have </a:t>
            </a:r>
            <a:r>
              <a:rPr lang="en-US" dirty="0" err="1" smtClean="0"/>
              <a:t>Rindler</a:t>
            </a:r>
            <a:r>
              <a:rPr lang="en-US" dirty="0" smtClean="0"/>
              <a:t> term:   </a:t>
            </a:r>
            <a:endParaRPr lang="en-US" dirty="0"/>
          </a:p>
        </p:txBody>
      </p:sp>
      <p:pic>
        <p:nvPicPr>
          <p:cNvPr id="77" name="Picture 76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3936609" y="6479991"/>
            <a:ext cx="2083050" cy="284052"/>
          </a:xfrm>
          <a:prstGeom prst="rect">
            <a:avLst/>
          </a:prstGeom>
          <a:noFill/>
          <a:ln/>
          <a:effectLst/>
        </p:spPr>
      </p:pic>
      <p:pic>
        <p:nvPicPr>
          <p:cNvPr id="78" name="Picture 77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298903" y="6465875"/>
            <a:ext cx="284052" cy="251859"/>
          </a:xfrm>
          <a:prstGeom prst="rect">
            <a:avLst/>
          </a:prstGeom>
          <a:noFill/>
          <a:ln/>
          <a:effectLst/>
        </p:spPr>
      </p:pic>
      <p:pic>
        <p:nvPicPr>
          <p:cNvPr id="79" name="Picture 78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1724308" y="6124897"/>
            <a:ext cx="346543" cy="221560"/>
          </a:xfrm>
          <a:prstGeom prst="rect">
            <a:avLst/>
          </a:prstGeom>
          <a:noFill/>
          <a:ln/>
          <a:effectLst/>
        </p:spPr>
      </p:pic>
      <p:cxnSp>
        <p:nvCxnSpPr>
          <p:cNvPr id="80" name="Straight Arrow Connector 79"/>
          <p:cNvCxnSpPr/>
          <p:nvPr/>
        </p:nvCxnSpPr>
        <p:spPr bwMode="auto">
          <a:xfrm>
            <a:off x="4331359" y="5214863"/>
            <a:ext cx="713064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48" grpId="0"/>
      <p:bldP spid="52" grpId="0"/>
      <p:bldP spid="55" grpId="0"/>
      <p:bldP spid="75" grpId="0"/>
      <p:bldP spid="7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44929" y="3333293"/>
            <a:ext cx="424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    must have </a:t>
            </a:r>
            <a:r>
              <a:rPr lang="en-US" dirty="0" err="1" smtClean="0"/>
              <a:t>Rindler</a:t>
            </a:r>
            <a:r>
              <a:rPr lang="en-US" dirty="0" smtClean="0"/>
              <a:t> term:   </a:t>
            </a:r>
            <a:endParaRPr lang="en-US" dirty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5290573" y="1989486"/>
            <a:ext cx="188712" cy="214519"/>
          </a:xfrm>
          <a:prstGeom prst="rect">
            <a:avLst/>
          </a:prstGeom>
          <a:solidFill>
            <a:srgbClr val="66FFFF"/>
          </a:solidFill>
        </p:spPr>
      </p:pic>
      <p:sp>
        <p:nvSpPr>
          <p:cNvPr id="8" name="Isosceles Triangle 7"/>
          <p:cNvSpPr/>
          <p:nvPr/>
        </p:nvSpPr>
        <p:spPr bwMode="auto">
          <a:xfrm flipV="1">
            <a:off x="5545634" y="2381835"/>
            <a:ext cx="2059781" cy="1640622"/>
          </a:xfrm>
          <a:prstGeom prst="triangle">
            <a:avLst/>
          </a:prstGeom>
          <a:solidFill>
            <a:srgbClr val="99FF99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5543237" y="534803"/>
            <a:ext cx="2059781" cy="1640622"/>
          </a:xfrm>
          <a:prstGeom prst="triangle">
            <a:avLst/>
          </a:prstGeom>
          <a:solidFill>
            <a:srgbClr val="99FF99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Parallelogram 9"/>
          <p:cNvSpPr/>
          <p:nvPr/>
        </p:nvSpPr>
        <p:spPr bwMode="auto">
          <a:xfrm>
            <a:off x="3790471" y="1346527"/>
            <a:ext cx="5291528" cy="1978701"/>
          </a:xfrm>
          <a:prstGeom prst="parallelogram">
            <a:avLst>
              <a:gd name="adj" fmla="val 75968"/>
            </a:avLst>
          </a:prstGeom>
          <a:solidFill>
            <a:srgbClr val="00B0F0">
              <a:alpha val="28000"/>
            </a:srgb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512616" y="1855314"/>
            <a:ext cx="2123524" cy="846387"/>
          </a:xfrm>
          <a:prstGeom prst="ellipse">
            <a:avLst/>
          </a:prstGeom>
          <a:solidFill>
            <a:srgbClr val="00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2334" y="203607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5" name="Arc 14"/>
          <p:cNvSpPr/>
          <p:nvPr/>
        </p:nvSpPr>
        <p:spPr bwMode="auto">
          <a:xfrm rot="16200000" flipH="1">
            <a:off x="6201122" y="506162"/>
            <a:ext cx="405191" cy="860165"/>
          </a:xfrm>
          <a:prstGeom prst="arc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Picture 1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5850491" y="686208"/>
            <a:ext cx="228600" cy="202692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 bwMode="auto">
          <a:xfrm>
            <a:off x="5844610" y="2523802"/>
            <a:ext cx="164892" cy="179882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 flipV="1">
            <a:off x="5497825" y="377891"/>
            <a:ext cx="2251936" cy="18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pic>
        <p:nvPicPr>
          <p:cNvPr id="44" name="Picture 4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7219826" y="470070"/>
            <a:ext cx="706972" cy="298789"/>
          </a:xfrm>
          <a:prstGeom prst="rect">
            <a:avLst/>
          </a:prstGeom>
          <a:noFill/>
          <a:ln/>
          <a:effectLst/>
        </p:spPr>
      </p:pic>
      <p:sp>
        <p:nvSpPr>
          <p:cNvPr id="34" name="TextBox 33"/>
          <p:cNvSpPr txBox="1"/>
          <p:nvPr/>
        </p:nvSpPr>
        <p:spPr>
          <a:xfrm>
            <a:off x="-54928" y="81909"/>
            <a:ext cx="4504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Entanglement Hamiltonian: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9009" y="667572"/>
            <a:ext cx="4323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Can this formalism provide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insight for “area law” term in S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EE</a:t>
            </a:r>
            <a:r>
              <a:rPr lang="en-US" sz="2000" b="1" dirty="0" smtClean="0">
                <a:solidFill>
                  <a:srgbClr val="FF0000"/>
                </a:solidFill>
              </a:rPr>
              <a:t>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64694" y="2459544"/>
            <a:ext cx="3586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UV part of      must be</a:t>
            </a:r>
          </a:p>
          <a:p>
            <a:pPr algn="l"/>
            <a:r>
              <a:rPr lang="en-US" dirty="0" smtClean="0"/>
              <a:t>   same as in flat space  </a:t>
            </a:r>
            <a:endParaRPr lang="en-US" dirty="0"/>
          </a:p>
        </p:txBody>
      </p:sp>
      <p:pic>
        <p:nvPicPr>
          <p:cNvPr id="63" name="Picture 6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2592402" y="3799946"/>
            <a:ext cx="2083050" cy="284052"/>
          </a:xfrm>
          <a:prstGeom prst="rect">
            <a:avLst/>
          </a:prstGeom>
          <a:noFill/>
          <a:ln/>
          <a:effectLst/>
        </p:spPr>
      </p:pic>
      <p:pic>
        <p:nvPicPr>
          <p:cNvPr id="64" name="Picture 6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537216" y="3418053"/>
            <a:ext cx="284052" cy="251859"/>
          </a:xfrm>
          <a:prstGeom prst="rect">
            <a:avLst/>
          </a:prstGeom>
          <a:noFill/>
          <a:ln/>
          <a:effectLst/>
        </p:spPr>
      </p:pic>
      <p:pic>
        <p:nvPicPr>
          <p:cNvPr id="65" name="Picture 64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2015519" y="2605928"/>
            <a:ext cx="346543" cy="221560"/>
          </a:xfrm>
          <a:prstGeom prst="rect">
            <a:avLst/>
          </a:prstGeom>
          <a:noFill/>
          <a:ln/>
          <a:effectLst/>
        </p:spPr>
      </p:pic>
      <p:sp>
        <p:nvSpPr>
          <p:cNvPr id="66" name="TextBox 65"/>
          <p:cNvSpPr txBox="1"/>
          <p:nvPr/>
        </p:nvSpPr>
        <p:spPr>
          <a:xfrm>
            <a:off x="-18448" y="1908535"/>
            <a:ext cx="3916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for each infinitesimal patch:</a:t>
            </a:r>
            <a:endParaRPr lang="en-US" dirty="0"/>
          </a:p>
        </p:txBody>
      </p:sp>
      <p:cxnSp>
        <p:nvCxnSpPr>
          <p:cNvPr id="67" name="Straight Arrow Connector 66"/>
          <p:cNvCxnSpPr/>
          <p:nvPr/>
        </p:nvCxnSpPr>
        <p:spPr bwMode="auto">
          <a:xfrm>
            <a:off x="219253" y="4273010"/>
            <a:ext cx="713064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1021553" y="4527034"/>
            <a:ext cx="778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hence S</a:t>
            </a:r>
            <a:r>
              <a:rPr lang="en-US" baseline="-25000" dirty="0" smtClean="0"/>
              <a:t>EE</a:t>
            </a:r>
            <a:r>
              <a:rPr lang="en-US" dirty="0" smtClean="0"/>
              <a:t> must contain divergent area law contribution!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-44967" y="499173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invoke </a:t>
            </a:r>
            <a:r>
              <a:rPr lang="en-US" dirty="0" smtClean="0">
                <a:solidFill>
                  <a:srgbClr val="0000FF"/>
                </a:solidFill>
              </a:rPr>
              <a:t>Cooperman &amp; </a:t>
            </a:r>
            <a:r>
              <a:rPr lang="en-US" dirty="0" err="1" smtClean="0">
                <a:solidFill>
                  <a:srgbClr val="0000FF"/>
                </a:solidFill>
              </a:rPr>
              <a:t>Luty</a:t>
            </a:r>
            <a:r>
              <a:rPr lang="en-US" dirty="0" smtClean="0"/>
              <a:t>: area law divergence matches</a:t>
            </a:r>
          </a:p>
          <a:p>
            <a:pPr algn="l"/>
            <a:r>
              <a:rPr lang="en-US" dirty="0" smtClean="0"/>
              <a:t>  precisely renormalization of        :</a:t>
            </a:r>
            <a:endParaRPr lang="en-US" dirty="0"/>
          </a:p>
        </p:txBody>
      </p:sp>
      <p:pic>
        <p:nvPicPr>
          <p:cNvPr id="70" name="Picture 69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3312160" y="5755837"/>
            <a:ext cx="2675081" cy="689864"/>
          </a:xfrm>
          <a:prstGeom prst="rect">
            <a:avLst/>
          </a:prstGeom>
          <a:noFill/>
          <a:ln/>
          <a:effectLst/>
        </p:spPr>
      </p:pic>
      <p:sp>
        <p:nvSpPr>
          <p:cNvPr id="71" name="TextBox 70"/>
          <p:cNvSpPr txBox="1"/>
          <p:nvPr/>
        </p:nvSpPr>
        <p:spPr>
          <a:xfrm>
            <a:off x="1666381" y="6411325"/>
            <a:ext cx="5814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for any large region of smooth geometry!!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2" name="Picture 71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4074186" y="5473524"/>
            <a:ext cx="496406" cy="302808"/>
          </a:xfrm>
          <a:prstGeom prst="rect">
            <a:avLst/>
          </a:prstGeom>
          <a:noFill/>
          <a:ln/>
          <a:effectLst/>
        </p:spPr>
      </p:pic>
      <p:sp>
        <p:nvSpPr>
          <p:cNvPr id="27" name="TextBox 26"/>
          <p:cNvSpPr txBox="1"/>
          <p:nvPr/>
        </p:nvSpPr>
        <p:spPr>
          <a:xfrm>
            <a:off x="970865" y="4082144"/>
            <a:ext cx="4636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/>
              <a:t>Rindler</a:t>
            </a:r>
            <a:r>
              <a:rPr lang="en-US" dirty="0" smtClean="0"/>
              <a:t>  </a:t>
            </a:r>
            <a:r>
              <a:rPr lang="en-US" i="1" dirty="0" smtClean="0"/>
              <a:t> </a:t>
            </a:r>
            <a:r>
              <a:rPr lang="en-US" dirty="0" smtClean="0"/>
              <a:t>  yields area law; hence</a:t>
            </a:r>
            <a:endParaRPr lang="en-US" dirty="0"/>
          </a:p>
        </p:txBody>
      </p:sp>
      <p:pic>
        <p:nvPicPr>
          <p:cNvPr id="29" name="Picture 28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5562137" y="4132072"/>
            <a:ext cx="3366994" cy="371447"/>
          </a:xfrm>
          <a:prstGeom prst="rect">
            <a:avLst/>
          </a:prstGeom>
          <a:noFill/>
          <a:ln/>
          <a:effectLst/>
        </p:spPr>
      </p:pic>
      <p:cxnSp>
        <p:nvCxnSpPr>
          <p:cNvPr id="30" name="Straight Arrow Connector 29"/>
          <p:cNvCxnSpPr/>
          <p:nvPr/>
        </p:nvCxnSpPr>
        <p:spPr bwMode="auto">
          <a:xfrm>
            <a:off x="224692" y="4784648"/>
            <a:ext cx="713064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2" name="Picture 31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2093910" y="4174626"/>
            <a:ext cx="284052" cy="25185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9039" y="161517"/>
            <a:ext cx="3600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Black Hole Entropy: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8232" y="4100062"/>
            <a:ext cx="6557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extends to de Sitter horizons and </a:t>
            </a:r>
            <a:r>
              <a:rPr lang="en-US" sz="2400" dirty="0" err="1" smtClean="0"/>
              <a:t>Rindler</a:t>
            </a:r>
            <a:r>
              <a:rPr lang="en-US" sz="2400" dirty="0" smtClean="0"/>
              <a:t> horizons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8358" y="4704742"/>
            <a:ext cx="441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window into quantum gravity?!?</a:t>
            </a:r>
          </a:p>
        </p:txBody>
      </p:sp>
      <p:pic>
        <p:nvPicPr>
          <p:cNvPr id="25" name="Picture 2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267885" y="5928838"/>
            <a:ext cx="2596443" cy="50441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07781" y="5279919"/>
            <a:ext cx="6126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quantum gravity provides a fundamental scale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8209" y="767010"/>
            <a:ext cx="7209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Bekenstein</a:t>
            </a:r>
            <a:r>
              <a:rPr lang="en-US" sz="2400" dirty="0" smtClean="0"/>
              <a:t> and Hawking: event horizons have entropy!</a:t>
            </a:r>
          </a:p>
        </p:txBody>
      </p:sp>
      <p:pic>
        <p:nvPicPr>
          <p:cNvPr id="20" name="Picture 1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3089162" y="2079541"/>
            <a:ext cx="2536972" cy="1057918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5924819" y="2404006"/>
            <a:ext cx="464264" cy="423673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107604" y="2074778"/>
            <a:ext cx="4186013" cy="1098512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924376" y="5930087"/>
            <a:ext cx="2946000" cy="50456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290573" y="1989486"/>
            <a:ext cx="188712" cy="214519"/>
          </a:xfrm>
          <a:prstGeom prst="rect">
            <a:avLst/>
          </a:prstGeom>
          <a:solidFill>
            <a:srgbClr val="66FFFF"/>
          </a:solidFill>
        </p:spPr>
      </p:pic>
      <p:sp>
        <p:nvSpPr>
          <p:cNvPr id="8" name="Isosceles Triangle 7"/>
          <p:cNvSpPr/>
          <p:nvPr/>
        </p:nvSpPr>
        <p:spPr bwMode="auto">
          <a:xfrm flipV="1">
            <a:off x="5545634" y="2381835"/>
            <a:ext cx="2059781" cy="1640622"/>
          </a:xfrm>
          <a:prstGeom prst="triangle">
            <a:avLst/>
          </a:prstGeom>
          <a:solidFill>
            <a:srgbClr val="99FF99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5543237" y="534803"/>
            <a:ext cx="2059781" cy="1640622"/>
          </a:xfrm>
          <a:prstGeom prst="triangle">
            <a:avLst/>
          </a:prstGeom>
          <a:solidFill>
            <a:srgbClr val="99FF99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Parallelogram 9"/>
          <p:cNvSpPr/>
          <p:nvPr/>
        </p:nvSpPr>
        <p:spPr bwMode="auto">
          <a:xfrm>
            <a:off x="3790471" y="1346527"/>
            <a:ext cx="5291528" cy="1978701"/>
          </a:xfrm>
          <a:prstGeom prst="parallelogram">
            <a:avLst>
              <a:gd name="adj" fmla="val 75968"/>
            </a:avLst>
          </a:prstGeom>
          <a:solidFill>
            <a:srgbClr val="00B0F0">
              <a:alpha val="28000"/>
            </a:srgb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512616" y="1855314"/>
            <a:ext cx="2123524" cy="846387"/>
          </a:xfrm>
          <a:prstGeom prst="ellipse">
            <a:avLst/>
          </a:prstGeom>
          <a:solidFill>
            <a:srgbClr val="00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2334" y="203607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5" name="Arc 14"/>
          <p:cNvSpPr/>
          <p:nvPr/>
        </p:nvSpPr>
        <p:spPr bwMode="auto">
          <a:xfrm rot="16200000" flipH="1">
            <a:off x="6201122" y="506162"/>
            <a:ext cx="405191" cy="860165"/>
          </a:xfrm>
          <a:prstGeom prst="arc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Picture 1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850491" y="686208"/>
            <a:ext cx="228600" cy="202692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 bwMode="auto">
          <a:xfrm>
            <a:off x="5844610" y="2523802"/>
            <a:ext cx="164892" cy="179882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 flipV="1">
            <a:off x="5497825" y="377891"/>
            <a:ext cx="2251936" cy="18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pic>
        <p:nvPicPr>
          <p:cNvPr id="44" name="Picture 4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7219826" y="470070"/>
            <a:ext cx="706972" cy="298789"/>
          </a:xfrm>
          <a:prstGeom prst="rect">
            <a:avLst/>
          </a:prstGeom>
          <a:noFill/>
          <a:ln/>
          <a:effectLst/>
        </p:spPr>
      </p:pic>
      <p:sp>
        <p:nvSpPr>
          <p:cNvPr id="34" name="TextBox 33"/>
          <p:cNvSpPr txBox="1"/>
          <p:nvPr/>
        </p:nvSpPr>
        <p:spPr>
          <a:xfrm>
            <a:off x="-54928" y="81909"/>
            <a:ext cx="4504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Entanglement Hamiltonian: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9009" y="667572"/>
            <a:ext cx="4323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Can this formalism provide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insight for “area law” term in S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EE</a:t>
            </a:r>
            <a:r>
              <a:rPr lang="en-US" sz="2000" b="1" dirty="0" smtClean="0">
                <a:solidFill>
                  <a:srgbClr val="FF0000"/>
                </a:solidFill>
              </a:rPr>
              <a:t>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29977" y="3472384"/>
            <a:ext cx="61189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Cooperman &amp; </a:t>
            </a:r>
            <a:r>
              <a:rPr lang="en-US" dirty="0" err="1" smtClean="0">
                <a:solidFill>
                  <a:srgbClr val="0000FF"/>
                </a:solidFill>
              </a:rPr>
              <a:t>Luty</a:t>
            </a:r>
            <a:r>
              <a:rPr lang="en-US" dirty="0" smtClean="0"/>
              <a:t>: area law divergence</a:t>
            </a:r>
          </a:p>
          <a:p>
            <a:pPr algn="l"/>
            <a:r>
              <a:rPr lang="en-US" dirty="0" smtClean="0"/>
              <a:t>  matches precisely renormalization of        :</a:t>
            </a:r>
            <a:endParaRPr lang="en-US" dirty="0"/>
          </a:p>
        </p:txBody>
      </p:sp>
      <p:pic>
        <p:nvPicPr>
          <p:cNvPr id="29" name="Picture 2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327150" y="4301807"/>
            <a:ext cx="2675081" cy="689864"/>
          </a:xfrm>
          <a:prstGeom prst="rect">
            <a:avLst/>
          </a:prstGeom>
          <a:noFill/>
          <a:ln/>
          <a:effectLst/>
        </p:spPr>
      </p:pic>
      <p:sp>
        <p:nvSpPr>
          <p:cNvPr id="30" name="TextBox 29"/>
          <p:cNvSpPr txBox="1"/>
          <p:nvPr/>
        </p:nvSpPr>
        <p:spPr>
          <a:xfrm>
            <a:off x="1681371" y="4957295"/>
            <a:ext cx="5814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for any large region of smooth geometry!!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2" name="Picture 3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297522" y="3954178"/>
            <a:ext cx="496406" cy="302808"/>
          </a:xfrm>
          <a:prstGeom prst="rect">
            <a:avLst/>
          </a:prstGeom>
          <a:noFill/>
          <a:ln/>
          <a:effectLst/>
        </p:spPr>
      </p:pic>
      <p:sp>
        <p:nvSpPr>
          <p:cNvPr id="21" name="TextBox 20"/>
          <p:cNvSpPr txBox="1"/>
          <p:nvPr/>
        </p:nvSpPr>
        <p:spPr>
          <a:xfrm>
            <a:off x="-15494" y="5641387"/>
            <a:ext cx="7249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consistency check of new proposal but </a:t>
            </a:r>
          </a:p>
          <a:p>
            <a:pPr algn="l"/>
            <a:r>
              <a:rPr lang="en-US" dirty="0" smtClean="0"/>
              <a:t>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where did bare term come from?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30499"/>
            <a:ext cx="8510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formally</a:t>
            </a:r>
            <a:r>
              <a:rPr lang="en-US" dirty="0" smtClean="0"/>
              <a:t> can apply standard geometric arguments in </a:t>
            </a:r>
            <a:r>
              <a:rPr lang="en-US" dirty="0" err="1" smtClean="0"/>
              <a:t>Rindler</a:t>
            </a:r>
            <a:endParaRPr lang="en-US" dirty="0" smtClean="0"/>
          </a:p>
          <a:p>
            <a:pPr algn="l"/>
            <a:r>
              <a:rPr lang="en-US" dirty="0" smtClean="0"/>
              <a:t>  patches, analogous to the “off-shell” </a:t>
            </a:r>
            <a:r>
              <a:rPr lang="en-US" dirty="0" err="1" smtClean="0"/>
              <a:t>calc’s</a:t>
            </a:r>
            <a:r>
              <a:rPr lang="en-US" dirty="0" smtClean="0"/>
              <a:t> for black holes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54928" y="81909"/>
            <a:ext cx="4504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Entanglement Hamiltonian: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1069" y="502806"/>
            <a:ext cx="495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did bare term come from?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566106" y="5937818"/>
            <a:ext cx="3432459" cy="687152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5872654" y="5935852"/>
            <a:ext cx="2538739" cy="648226"/>
          </a:xfrm>
          <a:prstGeom prst="rect">
            <a:avLst/>
          </a:prstGeom>
          <a:noFill/>
          <a:ln/>
          <a:effectLst/>
        </p:spPr>
      </p:pic>
      <p:sp>
        <p:nvSpPr>
          <p:cNvPr id="11" name="Right Arrow 10"/>
          <p:cNvSpPr/>
          <p:nvPr/>
        </p:nvSpPr>
        <p:spPr bwMode="auto">
          <a:xfrm>
            <a:off x="4448022" y="6121829"/>
            <a:ext cx="1053885" cy="278970"/>
          </a:xfrm>
          <a:prstGeom prst="rightArrow">
            <a:avLst/>
          </a:prstGeom>
          <a:solidFill>
            <a:srgbClr val="0000FF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2112" y="5435985"/>
            <a:ext cx="541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(</a:t>
            </a:r>
            <a:r>
              <a:rPr lang="en-US" sz="1800" dirty="0" err="1" smtClean="0">
                <a:solidFill>
                  <a:srgbClr val="0000FF"/>
                </a:solidFill>
              </a:rPr>
              <a:t>Balasubramanian</a:t>
            </a:r>
            <a:r>
              <a:rPr lang="en-US" sz="1800" dirty="0" smtClean="0">
                <a:solidFill>
                  <a:srgbClr val="0000FF"/>
                </a:solidFill>
              </a:rPr>
              <a:t>, Czech, </a:t>
            </a:r>
            <a:r>
              <a:rPr lang="en-US" sz="1800" dirty="0" err="1" smtClean="0">
                <a:solidFill>
                  <a:srgbClr val="0000FF"/>
                </a:solidFill>
              </a:rPr>
              <a:t>Chowdhury</a:t>
            </a:r>
            <a:r>
              <a:rPr lang="en-US" sz="1800" dirty="0" smtClean="0">
                <a:solidFill>
                  <a:srgbClr val="0000FF"/>
                </a:solidFill>
              </a:rPr>
              <a:t> &amp; de Boer)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0243" y="4974957"/>
            <a:ext cx="5750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spherical entangling surface in flat space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" y="1751318"/>
            <a:ext cx="9211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entanglement Hamiltonian not “mysterious” with Killing symmetry</a:t>
            </a:r>
            <a:endParaRPr lang="en-US" dirty="0"/>
          </a:p>
        </p:txBody>
      </p:sp>
      <p:pic>
        <p:nvPicPr>
          <p:cNvPr id="17" name="Picture 1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197613" y="2234291"/>
            <a:ext cx="2738236" cy="6845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2645" y="2918400"/>
            <a:ext cx="8928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/>
              <a:t>eg</a:t>
            </a:r>
            <a:r>
              <a:rPr lang="en-US" dirty="0" smtClean="0"/>
              <a:t>, Killing horizons: </a:t>
            </a:r>
            <a:r>
              <a:rPr lang="en-US" dirty="0" err="1" smtClean="0"/>
              <a:t>Rindler</a:t>
            </a:r>
            <a:r>
              <a:rPr lang="en-US" dirty="0" smtClean="0"/>
              <a:t>, de Sitter, stationary black holes, . . .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23082" y="3372139"/>
            <a:ext cx="5036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(see also: </a:t>
            </a:r>
            <a:r>
              <a:rPr lang="de-DE" sz="1800" dirty="0" smtClean="0">
                <a:solidFill>
                  <a:srgbClr val="0000FF"/>
                </a:solidFill>
              </a:rPr>
              <a:t>Wong, Klich, Pando Zayas &amp; Vaman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781602"/>
            <a:ext cx="93057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carry QFT discussion over to geometric discussion:</a:t>
            </a:r>
          </a:p>
          <a:p>
            <a:pPr algn="l"/>
            <a:r>
              <a:rPr lang="en-US" dirty="0" smtClean="0"/>
              <a:t>  - zooming in on entangling surface restores “rotational” symmetry</a:t>
            </a:r>
          </a:p>
          <a:p>
            <a:pPr algn="l"/>
            <a:r>
              <a:rPr lang="en-US" dirty="0" smtClean="0"/>
              <a:t>  - can apply standard geometric arguments to find </a:t>
            </a:r>
            <a:r>
              <a:rPr lang="en-US" dirty="0" err="1" smtClean="0"/>
              <a:t>bndry</a:t>
            </a:r>
            <a:r>
              <a:rPr lang="en-US" dirty="0" smtClean="0"/>
              <a:t> terms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1007408" y="5207431"/>
            <a:ext cx="100739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54928" y="81909"/>
            <a:ext cx="4504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Entanglement Hamiltonian: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1069" y="502806"/>
            <a:ext cx="495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did bare term come from?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" name="Picture 2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849994" y="1507469"/>
            <a:ext cx="7426111" cy="638493"/>
          </a:xfrm>
          <a:prstGeom prst="rect">
            <a:avLst/>
          </a:prstGeom>
          <a:noFill/>
          <a:ln/>
          <a:effectLst/>
        </p:spPr>
      </p:pic>
      <p:sp>
        <p:nvSpPr>
          <p:cNvPr id="6" name="TextBox 5"/>
          <p:cNvSpPr txBox="1"/>
          <p:nvPr/>
        </p:nvSpPr>
        <p:spPr>
          <a:xfrm>
            <a:off x="95532" y="955335"/>
            <a:ext cx="825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consider gravitational action with higher order corrections: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7088" y="2322293"/>
            <a:ext cx="9151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apply new technology: </a:t>
            </a:r>
            <a:r>
              <a:rPr lang="en-US" sz="2000" b="1" dirty="0" smtClean="0">
                <a:solidFill>
                  <a:srgbClr val="0000FF"/>
                </a:solidFill>
              </a:rPr>
              <a:t>“Distributional Geometry of Squashed Cones”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7318" y="2712213"/>
            <a:ext cx="3745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(</a:t>
            </a:r>
            <a:r>
              <a:rPr lang="en-US" sz="1800" dirty="0" err="1" smtClean="0">
                <a:solidFill>
                  <a:srgbClr val="0000FF"/>
                </a:solidFill>
              </a:rPr>
              <a:t>Fursaev</a:t>
            </a:r>
            <a:r>
              <a:rPr lang="en-US" sz="1800" dirty="0" smtClean="0">
                <a:solidFill>
                  <a:srgbClr val="0000FF"/>
                </a:solidFill>
              </a:rPr>
              <a:t>, </a:t>
            </a:r>
            <a:r>
              <a:rPr lang="en-US" sz="1800" dirty="0" err="1" smtClean="0">
                <a:solidFill>
                  <a:srgbClr val="0000FF"/>
                </a:solidFill>
              </a:rPr>
              <a:t>Patrushev</a:t>
            </a:r>
            <a:r>
              <a:rPr lang="en-US" sz="1800" dirty="0" smtClean="0">
                <a:solidFill>
                  <a:srgbClr val="0000FF"/>
                </a:solidFill>
              </a:rPr>
              <a:t> &amp; </a:t>
            </a:r>
            <a:r>
              <a:rPr lang="en-US" sz="1800" dirty="0" err="1" smtClean="0">
                <a:solidFill>
                  <a:srgbClr val="0000FF"/>
                </a:solidFill>
              </a:rPr>
              <a:t>Solodukhin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endParaRPr lang="en-US" sz="1800" dirty="0">
              <a:solidFill>
                <a:srgbClr val="0000FF"/>
              </a:solidFill>
            </a:endParaRPr>
          </a:p>
        </p:txBody>
      </p:sp>
      <p:pic>
        <p:nvPicPr>
          <p:cNvPr id="29" name="Picture 2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345676" y="3141328"/>
            <a:ext cx="8455821" cy="1345313"/>
          </a:xfrm>
          <a:prstGeom prst="rect">
            <a:avLst/>
          </a:prstGeom>
          <a:noFill/>
          <a:ln/>
          <a:effectLst/>
        </p:spPr>
      </p:pic>
      <p:cxnSp>
        <p:nvCxnSpPr>
          <p:cNvPr id="15" name="Straight Arrow Connector 14"/>
          <p:cNvCxnSpPr/>
          <p:nvPr/>
        </p:nvCxnSpPr>
        <p:spPr bwMode="auto">
          <a:xfrm>
            <a:off x="116430" y="6098577"/>
            <a:ext cx="58685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29499" y="5850569"/>
            <a:ext cx="8476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in general, S</a:t>
            </a:r>
            <a:r>
              <a:rPr lang="en-US" baseline="-25000" dirty="0" smtClean="0"/>
              <a:t>EE</a:t>
            </a:r>
            <a:r>
              <a:rPr lang="en-US" dirty="0" smtClean="0"/>
              <a:t> and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Wald</a:t>
            </a:r>
            <a:r>
              <a:rPr lang="en-US" dirty="0" smtClean="0"/>
              <a:t> differ (beyond area law) by </a:t>
            </a:r>
            <a:r>
              <a:rPr lang="en-US" dirty="0" smtClean="0">
                <a:solidFill>
                  <a:srgbClr val="FF0000"/>
                </a:solidFill>
              </a:rPr>
              <a:t>extrinsic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curvature terms</a:t>
            </a:r>
            <a:r>
              <a:rPr lang="en-US" dirty="0" smtClean="0"/>
              <a:t> but will agree on stationary event horizon </a:t>
            </a:r>
            <a:endParaRPr lang="en-US" dirty="0"/>
          </a:p>
        </p:txBody>
      </p:sp>
      <p:pic>
        <p:nvPicPr>
          <p:cNvPr id="17" name="Picture 1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289436" y="5099538"/>
            <a:ext cx="4521780" cy="609610"/>
          </a:xfrm>
          <a:prstGeom prst="rect">
            <a:avLst/>
          </a:prstGeom>
          <a:noFill/>
          <a:ln/>
          <a:effectLst/>
        </p:spPr>
      </p:pic>
      <p:sp>
        <p:nvSpPr>
          <p:cNvPr id="18" name="TextBox 17"/>
          <p:cNvSpPr txBox="1"/>
          <p:nvPr/>
        </p:nvSpPr>
        <p:spPr>
          <a:xfrm>
            <a:off x="95532" y="4488483"/>
            <a:ext cx="8443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compare to </a:t>
            </a:r>
            <a:r>
              <a:rPr lang="en-US" dirty="0" smtClean="0">
                <a:solidFill>
                  <a:srgbClr val="0000FF"/>
                </a:solidFill>
              </a:rPr>
              <a:t>Wald entropy </a:t>
            </a:r>
            <a:r>
              <a:rPr lang="en-US" dirty="0" smtClean="0"/>
              <a:t>for such higher curvature actions: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5330065" y="4464369"/>
            <a:ext cx="2764972" cy="72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7485372" y="3671893"/>
            <a:ext cx="87153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711576" y="3646872"/>
            <a:ext cx="698499" cy="12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6543675" y="3686175"/>
            <a:ext cx="85725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3924300" y="4381500"/>
            <a:ext cx="1343025" cy="95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98" y="1221936"/>
            <a:ext cx="7835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challenge</a:t>
            </a:r>
            <a:r>
              <a:rPr lang="en-US" b="1" dirty="0" smtClean="0"/>
              <a:t>:</a:t>
            </a:r>
            <a:r>
              <a:rPr lang="en-US" dirty="0" smtClean="0"/>
              <a:t> understand “bare term” from perspective of</a:t>
            </a:r>
          </a:p>
          <a:p>
            <a:pPr algn="l"/>
            <a:r>
              <a:rPr lang="en-US" dirty="0" smtClean="0"/>
              <a:t>                      microscopic </a:t>
            </a:r>
            <a:r>
              <a:rPr lang="en-US" dirty="0" err="1" smtClean="0"/>
              <a:t>d.o.f</a:t>
            </a:r>
            <a:r>
              <a:rPr lang="en-US" dirty="0" smtClean="0"/>
              <a:t>. of quantum gravity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54928" y="81909"/>
            <a:ext cx="4504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Entanglement Hamiltonian: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1069" y="502806"/>
            <a:ext cx="495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did bare term come from?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168172" y="4591890"/>
            <a:ext cx="9474200" cy="1049491"/>
          </a:xfrm>
          <a:prstGeom prst="rect">
            <a:avLst/>
          </a:prstGeom>
          <a:solidFill>
            <a:srgbClr val="00FFFF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26085" y="152400"/>
            <a:ext cx="139333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u="sng" dirty="0">
                <a:solidFill>
                  <a:srgbClr val="0000FF"/>
                </a:solidFill>
              </a:rPr>
              <a:t>Outline: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173480" y="789528"/>
            <a:ext cx="59410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buFontTx/>
              <a:buAutoNum type="arabicPeriod"/>
            </a:pPr>
            <a:r>
              <a:rPr lang="en-US" sz="2400" dirty="0"/>
              <a:t>  </a:t>
            </a:r>
            <a:r>
              <a:rPr lang="en-US" sz="2400" dirty="0" smtClean="0"/>
              <a:t>Introduction and Concluding remarks</a:t>
            </a:r>
            <a:endParaRPr lang="en-US" sz="2400" dirty="0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36600" y="1461504"/>
            <a:ext cx="75438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 algn="l">
              <a:buAutoNum type="arabicPeriod" startAt="2"/>
            </a:pPr>
            <a:r>
              <a:rPr lang="en-US" sz="2400" dirty="0" smtClean="0"/>
              <a:t>Entanglement Entropy 1:</a:t>
            </a:r>
          </a:p>
          <a:p>
            <a:pPr marL="914400" lvl="1" indent="-457200" algn="l"/>
            <a:r>
              <a:rPr lang="en-US" sz="2400" dirty="0" smtClean="0"/>
              <a:t>            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► </a:t>
            </a:r>
            <a:r>
              <a:rPr lang="en-US" sz="2400" dirty="0" smtClean="0"/>
              <a:t>Basic Definitions</a:t>
            </a:r>
          </a:p>
          <a:p>
            <a:pPr marL="914400" lvl="1" indent="-457200"/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    ►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400" dirty="0" smtClean="0"/>
              <a:t>Holographic Entanglement Entropy</a:t>
            </a:r>
            <a:endParaRPr lang="en-US" sz="2400" dirty="0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231900" y="4707426"/>
            <a:ext cx="630172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/>
            <a:r>
              <a:rPr lang="en-US" dirty="0" smtClean="0">
                <a:latin typeface="Arial"/>
                <a:cs typeface="Arial"/>
              </a:rPr>
              <a:t>5.   </a:t>
            </a:r>
            <a:r>
              <a:rPr lang="en-US" sz="2400" dirty="0" smtClean="0"/>
              <a:t>Randall-</a:t>
            </a:r>
            <a:r>
              <a:rPr lang="en-US" sz="2400" dirty="0" err="1" smtClean="0"/>
              <a:t>Sundrum</a:t>
            </a:r>
            <a:r>
              <a:rPr lang="en-US" sz="2400" dirty="0" smtClean="0"/>
              <a:t> calculations:</a:t>
            </a:r>
          </a:p>
          <a:p>
            <a:pPr marL="457200" indent="-457200" algn="l"/>
            <a:r>
              <a:rPr lang="en-US" dirty="0" smtClean="0">
                <a:solidFill>
                  <a:srgbClr val="0000FF"/>
                </a:solidFill>
              </a:rPr>
              <a:t>                   </a:t>
            </a:r>
            <a:r>
              <a:rPr lang="en-US" dirty="0" smtClean="0"/>
              <a:t>Induced Gravity and Holography</a:t>
            </a:r>
            <a:endParaRPr lang="en-US" sz="2000" dirty="0" smtClean="0"/>
          </a:p>
        </p:txBody>
      </p:sp>
      <p:sp>
        <p:nvSpPr>
          <p:cNvPr id="11280" name="Text Box 20"/>
          <p:cNvSpPr txBox="1">
            <a:spLocks noChangeArrowheads="1"/>
          </p:cNvSpPr>
          <p:nvPr/>
        </p:nvSpPr>
        <p:spPr bwMode="auto">
          <a:xfrm>
            <a:off x="1219200" y="5887726"/>
            <a:ext cx="38122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/>
              <a:t>6</a:t>
            </a:r>
            <a:r>
              <a:rPr lang="en-US" sz="2400" dirty="0" smtClean="0"/>
              <a:t>.   Conclusions &amp; Outlook</a:t>
            </a:r>
            <a:endParaRPr lang="en-US" sz="2400" dirty="0"/>
          </a:p>
        </p:txBody>
      </p:sp>
      <p:pic>
        <p:nvPicPr>
          <p:cNvPr id="19" name="Picture 1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402376" y="2938976"/>
            <a:ext cx="1651615" cy="280589"/>
          </a:xfrm>
          <a:prstGeom prst="rect">
            <a:avLst/>
          </a:prstGeom>
          <a:solidFill>
            <a:srgbClr val="66FFFF"/>
          </a:solidFill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230130" y="2845016"/>
            <a:ext cx="7741222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AutoNum type="arabicPeriod" startAt="3"/>
            </a:pPr>
            <a:r>
              <a:rPr lang="en-US" sz="2400" dirty="0" smtClean="0"/>
              <a:t>Entanglement Entropy 2:</a:t>
            </a:r>
          </a:p>
          <a:p>
            <a:pPr marL="457200" indent="-457200" algn="l"/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400" dirty="0" smtClean="0"/>
              <a:t>            </a:t>
            </a:r>
            <a:endParaRPr lang="en-US" dirty="0" smtClean="0"/>
          </a:p>
          <a:p>
            <a:pPr marL="457200" indent="-457200" algn="l">
              <a:buAutoNum type="arabicPeriod" startAt="4"/>
            </a:pPr>
            <a:r>
              <a:rPr lang="en-US" sz="2400" dirty="0" smtClean="0"/>
              <a:t>Entanglement Entropy 3: </a:t>
            </a:r>
          </a:p>
          <a:p>
            <a:pPr marL="457200" indent="-457200" algn="l"/>
            <a:r>
              <a:rPr lang="en-US" dirty="0" smtClean="0"/>
              <a:t>           Entanglement</a:t>
            </a:r>
            <a:r>
              <a:rPr lang="en-US" sz="2400" dirty="0" smtClean="0"/>
              <a:t> Hamiltonian and Generalizing S</a:t>
            </a:r>
            <a:r>
              <a:rPr lang="en-US" sz="2400" baseline="-25000" dirty="0" smtClean="0"/>
              <a:t>BH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977480" y="4227223"/>
            <a:ext cx="3026691" cy="326101"/>
          </a:xfrm>
          <a:prstGeom prst="rect">
            <a:avLst/>
          </a:prstGeom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311123" y="3883392"/>
            <a:ext cx="4515710" cy="982398"/>
          </a:xfrm>
          <a:prstGeom prst="rect">
            <a:avLst/>
          </a:prstGeom>
          <a:noFill/>
          <a:ln/>
          <a:effectLst/>
        </p:spPr>
      </p:pic>
      <p:sp>
        <p:nvSpPr>
          <p:cNvPr id="4" name="TextBox 3"/>
          <p:cNvSpPr txBox="1"/>
          <p:nvPr/>
        </p:nvSpPr>
        <p:spPr>
          <a:xfrm>
            <a:off x="55946" y="779491"/>
            <a:ext cx="7431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AdS</a:t>
            </a:r>
            <a:r>
              <a:rPr lang="en-US" dirty="0" smtClean="0"/>
              <a:t>/CFT cut-off surface becomes a physical </a:t>
            </a:r>
            <a:r>
              <a:rPr lang="en-US" dirty="0" err="1" smtClean="0"/>
              <a:t>brane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0521" y="1349119"/>
            <a:ext cx="6008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graviton zero-mode becomes </a:t>
            </a:r>
            <a:r>
              <a:rPr lang="en-US" dirty="0" err="1" smtClean="0"/>
              <a:t>normalizable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47925" y="1978702"/>
            <a:ext cx="7011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D=d+1 </a:t>
            </a:r>
            <a:r>
              <a:rPr lang="en-US" dirty="0" err="1" smtClean="0"/>
              <a:t>AdS</a:t>
            </a:r>
            <a:r>
              <a:rPr lang="en-US" dirty="0" smtClean="0"/>
              <a:t> gravity (with cut-off) + </a:t>
            </a:r>
            <a:r>
              <a:rPr lang="en-US" dirty="0" err="1" smtClean="0"/>
              <a:t>brane</a:t>
            </a:r>
            <a:r>
              <a:rPr lang="en-US" dirty="0" smtClean="0"/>
              <a:t> matter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9470" y="2811392"/>
            <a:ext cx="7952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d-dim. CFT (with cut-off) + d-dim. gravity + </a:t>
            </a:r>
            <a:r>
              <a:rPr lang="en-US" dirty="0" err="1" smtClean="0"/>
              <a:t>brane</a:t>
            </a:r>
            <a:r>
              <a:rPr lang="en-US" dirty="0" smtClean="0"/>
              <a:t> matter  </a:t>
            </a:r>
            <a:endParaRPr lang="en-US" dirty="0"/>
          </a:p>
        </p:txBody>
      </p:sp>
      <p:sp>
        <p:nvSpPr>
          <p:cNvPr id="8" name="Left-Right Arrow 7"/>
          <p:cNvSpPr/>
          <p:nvPr/>
        </p:nvSpPr>
        <p:spPr bwMode="auto">
          <a:xfrm>
            <a:off x="4205534" y="2518348"/>
            <a:ext cx="856027" cy="254832"/>
          </a:xfrm>
          <a:prstGeom prst="left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596263" y="1583604"/>
            <a:ext cx="734588" cy="117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598761" y="2200699"/>
            <a:ext cx="734588" cy="117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2342" y="3380053"/>
            <a:ext cx="9171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induced gravity: </a:t>
            </a:r>
            <a:r>
              <a:rPr lang="en-US" dirty="0" smtClean="0"/>
              <a:t>“boundary divergences” become effective action</a:t>
            </a:r>
            <a:endParaRPr lang="en-US" dirty="0"/>
          </a:p>
        </p:txBody>
      </p:sp>
      <p:pic>
        <p:nvPicPr>
          <p:cNvPr id="34" name="Picture 3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901175" y="5026704"/>
            <a:ext cx="8212845" cy="701656"/>
          </a:xfrm>
          <a:prstGeom prst="rect">
            <a:avLst/>
          </a:prstGeom>
          <a:noFill/>
          <a:ln/>
          <a:effectLst/>
        </p:spPr>
      </p:pic>
      <p:cxnSp>
        <p:nvCxnSpPr>
          <p:cNvPr id="36" name="Straight Arrow Connector 35"/>
          <p:cNvCxnSpPr/>
          <p:nvPr/>
        </p:nvCxnSpPr>
        <p:spPr bwMode="auto">
          <a:xfrm flipH="1">
            <a:off x="5029183" y="4376906"/>
            <a:ext cx="741940" cy="45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5800035" y="4159432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on-shell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0" name="Bent Arrow 49"/>
          <p:cNvSpPr/>
          <p:nvPr/>
        </p:nvSpPr>
        <p:spPr bwMode="auto">
          <a:xfrm rot="16200000">
            <a:off x="7681376" y="5485452"/>
            <a:ext cx="293070" cy="603037"/>
          </a:xfrm>
          <a:prstGeom prst="bentArrow">
            <a:avLst/>
          </a:prstGeom>
          <a:solidFill>
            <a:srgbClr val="0000FF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785836" y="5709224"/>
            <a:ext cx="1394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CFT</a:t>
            </a:r>
          </a:p>
          <a:p>
            <a:r>
              <a:rPr lang="en-US" sz="2000" dirty="0" err="1" smtClean="0">
                <a:solidFill>
                  <a:srgbClr val="0000FF"/>
                </a:solidFill>
              </a:rPr>
              <a:t>correlators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 flipV="1">
            <a:off x="3612630" y="5786203"/>
            <a:ext cx="3087973" cy="1499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Bent Arrow 53"/>
          <p:cNvSpPr/>
          <p:nvPr/>
        </p:nvSpPr>
        <p:spPr bwMode="auto">
          <a:xfrm rot="16200000">
            <a:off x="4760965" y="5668781"/>
            <a:ext cx="322291" cy="697045"/>
          </a:xfrm>
          <a:prstGeom prst="bentArrow">
            <a:avLst/>
          </a:prstGeom>
          <a:solidFill>
            <a:srgbClr val="0000FF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243597" y="5951095"/>
            <a:ext cx="2079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boundary gravity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 bwMode="auto">
          <a:xfrm flipH="1">
            <a:off x="2818151" y="5096656"/>
            <a:ext cx="494675" cy="82445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1279058" y="5809408"/>
            <a:ext cx="1737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cancel with</a:t>
            </a:r>
          </a:p>
          <a:p>
            <a:r>
              <a:rPr lang="en-US" sz="2000" dirty="0" err="1" smtClean="0">
                <a:solidFill>
                  <a:srgbClr val="FF0000"/>
                </a:solidFill>
              </a:rPr>
              <a:t>brane</a:t>
            </a:r>
            <a:r>
              <a:rPr lang="en-US" sz="2000" dirty="0" smtClean="0">
                <a:solidFill>
                  <a:srgbClr val="FF0000"/>
                </a:solidFill>
              </a:rPr>
              <a:t> tension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675" y="179883"/>
            <a:ext cx="5056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5) Randall-</a:t>
            </a:r>
            <a:r>
              <a:rPr lang="en-US" sz="2800" b="1" dirty="0" err="1" smtClean="0">
                <a:solidFill>
                  <a:srgbClr val="0000FF"/>
                </a:solidFill>
              </a:rPr>
              <a:t>Sundrum</a:t>
            </a:r>
            <a:r>
              <a:rPr lang="en-US" sz="2800" b="1" dirty="0" smtClean="0">
                <a:solidFill>
                  <a:srgbClr val="0000FF"/>
                </a:solidFill>
              </a:rPr>
              <a:t> 2 model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50" grpId="0" animBg="1"/>
      <p:bldP spid="51" grpId="0"/>
      <p:bldP spid="54" grpId="0" animBg="1"/>
      <p:bldP spid="55" grpId="0"/>
      <p:bldP spid="5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5" y="179883"/>
            <a:ext cx="5056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5) Randall-</a:t>
            </a:r>
            <a:r>
              <a:rPr lang="en-US" sz="2800" b="1" dirty="0" err="1" smtClean="0">
                <a:solidFill>
                  <a:srgbClr val="0000FF"/>
                </a:solidFill>
              </a:rPr>
              <a:t>Sundrum</a:t>
            </a:r>
            <a:r>
              <a:rPr lang="en-US" sz="2800" b="1" dirty="0" smtClean="0">
                <a:solidFill>
                  <a:srgbClr val="0000FF"/>
                </a:solidFill>
              </a:rPr>
              <a:t> 2 model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46" y="779491"/>
            <a:ext cx="7431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AdS</a:t>
            </a:r>
            <a:r>
              <a:rPr lang="en-US" dirty="0" smtClean="0"/>
              <a:t>/CFT cut-off surface becomes a physical </a:t>
            </a:r>
            <a:r>
              <a:rPr lang="en-US" dirty="0" err="1" smtClean="0"/>
              <a:t>brane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0521" y="1349119"/>
            <a:ext cx="6008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graviton zero-mode becomes </a:t>
            </a:r>
            <a:r>
              <a:rPr lang="en-US" dirty="0" err="1" smtClean="0"/>
              <a:t>normalizable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47925" y="1978702"/>
            <a:ext cx="7011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D=d+1 </a:t>
            </a:r>
            <a:r>
              <a:rPr lang="en-US" dirty="0" err="1" smtClean="0"/>
              <a:t>AdS</a:t>
            </a:r>
            <a:r>
              <a:rPr lang="en-US" dirty="0" smtClean="0"/>
              <a:t> gravity (with cut-off) + </a:t>
            </a:r>
            <a:r>
              <a:rPr lang="en-US" dirty="0" err="1" smtClean="0"/>
              <a:t>brane</a:t>
            </a:r>
            <a:r>
              <a:rPr lang="en-US" dirty="0" smtClean="0"/>
              <a:t> matter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9470" y="2811392"/>
            <a:ext cx="7952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d-dim. CFT (with cut-off) + d-dim. gravity + </a:t>
            </a:r>
            <a:r>
              <a:rPr lang="en-US" dirty="0" err="1" smtClean="0"/>
              <a:t>brane</a:t>
            </a:r>
            <a:r>
              <a:rPr lang="en-US" dirty="0" smtClean="0"/>
              <a:t> matter  </a:t>
            </a:r>
            <a:endParaRPr lang="en-US" dirty="0"/>
          </a:p>
        </p:txBody>
      </p:sp>
      <p:sp>
        <p:nvSpPr>
          <p:cNvPr id="8" name="Left-Right Arrow 7"/>
          <p:cNvSpPr/>
          <p:nvPr/>
        </p:nvSpPr>
        <p:spPr bwMode="auto">
          <a:xfrm>
            <a:off x="4205534" y="2518348"/>
            <a:ext cx="856027" cy="254832"/>
          </a:xfrm>
          <a:prstGeom prst="left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596263" y="1583604"/>
            <a:ext cx="734588" cy="117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598761" y="2200699"/>
            <a:ext cx="734588" cy="117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4949" y="3903615"/>
            <a:ext cx="6812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AdS</a:t>
            </a:r>
            <a:r>
              <a:rPr lang="en-US" dirty="0" smtClean="0"/>
              <a:t> scale, L = short-distance cut-off     in CFT</a:t>
            </a:r>
            <a:endParaRPr lang="en-US" dirty="0"/>
          </a:p>
        </p:txBody>
      </p:sp>
      <p:pic>
        <p:nvPicPr>
          <p:cNvPr id="13" name="Picture 1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5296467" y="3980824"/>
            <a:ext cx="159227" cy="25514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8981" y="4415914"/>
            <a:ext cx="6972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fundamental parameters: cut-off scale     in CFT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713547" y="4835383"/>
            <a:ext cx="3874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CFT central charge (# </a:t>
            </a:r>
            <a:r>
              <a:rPr lang="en-US" dirty="0" err="1" smtClean="0"/>
              <a:t>dof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8" name="Picture 3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5562492" y="4497877"/>
            <a:ext cx="159227" cy="255147"/>
          </a:xfrm>
          <a:prstGeom prst="rect">
            <a:avLst/>
          </a:prstGeom>
        </p:spPr>
      </p:pic>
      <p:pic>
        <p:nvPicPr>
          <p:cNvPr id="26" name="Picture 2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7513963" y="4930674"/>
            <a:ext cx="1499901" cy="365975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12509" y="5274215"/>
            <a:ext cx="3786349" cy="811361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080039" y="5286348"/>
            <a:ext cx="3577306" cy="811795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7944357" y="5529881"/>
            <a:ext cx="1141601" cy="291370"/>
          </a:xfrm>
          <a:prstGeom prst="rect">
            <a:avLst/>
          </a:prstGeom>
          <a:noFill/>
          <a:ln/>
          <a:effectLst/>
        </p:spPr>
      </p:pic>
      <p:sp>
        <p:nvSpPr>
          <p:cNvPr id="28" name="TextBox 27"/>
          <p:cNvSpPr txBox="1"/>
          <p:nvPr/>
        </p:nvSpPr>
        <p:spPr>
          <a:xfrm>
            <a:off x="62342" y="3380053"/>
            <a:ext cx="9171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induced gravity: </a:t>
            </a:r>
            <a:r>
              <a:rPr lang="en-US" dirty="0" smtClean="0"/>
              <a:t>“boundary divergences” become effective action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2342" y="6255085"/>
            <a:ext cx="870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 only leading contributions in an expansion of large        !!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7" name="Picture 26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7873863" y="6338046"/>
            <a:ext cx="433971" cy="33397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58491" y="410781"/>
            <a:ext cx="24625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dirty="0" err="1" smtClean="0">
                <a:solidFill>
                  <a:srgbClr val="0000FF"/>
                </a:solidFill>
              </a:rPr>
              <a:t>Fursaev</a:t>
            </a:r>
            <a:r>
              <a:rPr lang="en-US" sz="2000" dirty="0" smtClean="0">
                <a:solidFill>
                  <a:srgbClr val="0000FF"/>
                </a:solidFill>
              </a:rPr>
              <a:t>; </a:t>
            </a:r>
            <a:r>
              <a:rPr lang="en-US" sz="2000" dirty="0" err="1" smtClean="0">
                <a:solidFill>
                  <a:srgbClr val="0000FF"/>
                </a:solidFill>
              </a:rPr>
              <a:t>Emparan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4932" y="794483"/>
            <a:ext cx="7921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entanglement entropy calculated with R&amp;T prescription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1239" y="1394091"/>
            <a:ext cx="8198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for BH’s on </a:t>
            </a:r>
            <a:r>
              <a:rPr lang="en-US" dirty="0" err="1" smtClean="0"/>
              <a:t>brane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horizon entropy = entanglement entropy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64890" y="1616083"/>
            <a:ext cx="734588" cy="117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04933" y="2293496"/>
            <a:ext cx="8509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entanglement entropy for any macroscopic region is finite in</a:t>
            </a:r>
          </a:p>
          <a:p>
            <a:pPr algn="l"/>
            <a:r>
              <a:rPr lang="en-US" dirty="0" smtClean="0"/>
              <a:t>   a smooth boundary geometry:</a:t>
            </a:r>
            <a:endParaRPr lang="en-US" dirty="0"/>
          </a:p>
        </p:txBody>
      </p:sp>
      <p:grpSp>
        <p:nvGrpSpPr>
          <p:cNvPr id="2" name="Group 27"/>
          <p:cNvGrpSpPr/>
          <p:nvPr/>
        </p:nvGrpSpPr>
        <p:grpSpPr>
          <a:xfrm>
            <a:off x="2134515" y="4401525"/>
            <a:ext cx="4948206" cy="1734101"/>
            <a:chOff x="1723859" y="3043014"/>
            <a:chExt cx="5291528" cy="1978701"/>
          </a:xfrm>
        </p:grpSpPr>
        <p:pic>
          <p:nvPicPr>
            <p:cNvPr id="13" name="Picture 12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3196835" y="3816297"/>
              <a:ext cx="188712" cy="214519"/>
            </a:xfrm>
            <a:prstGeom prst="rect">
              <a:avLst/>
            </a:prstGeom>
            <a:solidFill>
              <a:srgbClr val="66FFFF"/>
            </a:solidFill>
          </p:spPr>
        </p:pic>
        <p:sp>
          <p:nvSpPr>
            <p:cNvPr id="14" name="Parallelogram 13"/>
            <p:cNvSpPr/>
            <p:nvPr/>
          </p:nvSpPr>
          <p:spPr bwMode="auto">
            <a:xfrm>
              <a:off x="1723859" y="3043014"/>
              <a:ext cx="5291528" cy="1978701"/>
            </a:xfrm>
            <a:prstGeom prst="parallelogram">
              <a:avLst>
                <a:gd name="adj" fmla="val 75968"/>
              </a:avLst>
            </a:prstGeom>
            <a:solidFill>
              <a:srgbClr val="00B0F0">
                <a:alpha val="28000"/>
              </a:srgb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3135434" y="3342817"/>
              <a:ext cx="2337554" cy="1294411"/>
            </a:xfrm>
            <a:custGeom>
              <a:avLst/>
              <a:gdLst>
                <a:gd name="connsiteX0" fmla="*/ 312295 w 2643265"/>
                <a:gd name="connsiteY0" fmla="*/ 1144249 h 2121108"/>
                <a:gd name="connsiteX1" fmla="*/ 72452 w 2643265"/>
                <a:gd name="connsiteY1" fmla="*/ 1608944 h 2121108"/>
                <a:gd name="connsiteX2" fmla="*/ 747010 w 2643265"/>
                <a:gd name="connsiteY2" fmla="*/ 2103620 h 2121108"/>
                <a:gd name="connsiteX3" fmla="*/ 1166734 w 2643265"/>
                <a:gd name="connsiteY3" fmla="*/ 1504013 h 2121108"/>
                <a:gd name="connsiteX4" fmla="*/ 2141095 w 2643265"/>
                <a:gd name="connsiteY4" fmla="*/ 1908747 h 2121108"/>
                <a:gd name="connsiteX5" fmla="*/ 2620780 w 2643265"/>
                <a:gd name="connsiteY5" fmla="*/ 919397 h 2121108"/>
                <a:gd name="connsiteX6" fmla="*/ 2006184 w 2643265"/>
                <a:gd name="connsiteY6" fmla="*/ 64957 h 2121108"/>
                <a:gd name="connsiteX7" fmla="*/ 1091784 w 2643265"/>
                <a:gd name="connsiteY7" fmla="*/ 529652 h 2121108"/>
                <a:gd name="connsiteX8" fmla="*/ 312295 w 2643265"/>
                <a:gd name="connsiteY8" fmla="*/ 1144249 h 212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3265" h="2121108">
                  <a:moveTo>
                    <a:pt x="312295" y="1144249"/>
                  </a:moveTo>
                  <a:cubicBezTo>
                    <a:pt x="142406" y="1324131"/>
                    <a:pt x="0" y="1449049"/>
                    <a:pt x="72452" y="1608944"/>
                  </a:cubicBezTo>
                  <a:cubicBezTo>
                    <a:pt x="144905" y="1768839"/>
                    <a:pt x="564630" y="2121108"/>
                    <a:pt x="747010" y="2103620"/>
                  </a:cubicBezTo>
                  <a:cubicBezTo>
                    <a:pt x="929390" y="2086132"/>
                    <a:pt x="934387" y="1536492"/>
                    <a:pt x="1166734" y="1504013"/>
                  </a:cubicBezTo>
                  <a:cubicBezTo>
                    <a:pt x="1399081" y="1471534"/>
                    <a:pt x="1898754" y="2006183"/>
                    <a:pt x="2141095" y="1908747"/>
                  </a:cubicBezTo>
                  <a:cubicBezTo>
                    <a:pt x="2383436" y="1811311"/>
                    <a:pt x="2643265" y="1226695"/>
                    <a:pt x="2620780" y="919397"/>
                  </a:cubicBezTo>
                  <a:cubicBezTo>
                    <a:pt x="2598295" y="612099"/>
                    <a:pt x="2261017" y="129914"/>
                    <a:pt x="2006184" y="64957"/>
                  </a:cubicBezTo>
                  <a:cubicBezTo>
                    <a:pt x="1751351" y="0"/>
                    <a:pt x="1379096" y="344773"/>
                    <a:pt x="1091784" y="529652"/>
                  </a:cubicBezTo>
                  <a:cubicBezTo>
                    <a:pt x="804473" y="714531"/>
                    <a:pt x="482184" y="964367"/>
                    <a:pt x="312295" y="1144249"/>
                  </a:cubicBezTo>
                  <a:close/>
                </a:path>
              </a:pathLst>
            </a:custGeom>
            <a:solidFill>
              <a:srgbClr val="00FF00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95722" y="3732562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94739" y="3297848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809756" y="2736553"/>
            <a:ext cx="3361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dirty="0" err="1" smtClean="0">
                <a:solidFill>
                  <a:srgbClr val="0000FF"/>
                </a:solidFill>
              </a:rPr>
              <a:t>Pourhasan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Smolkin</a:t>
            </a:r>
            <a:r>
              <a:rPr lang="en-US" sz="2000" dirty="0" smtClean="0">
                <a:solidFill>
                  <a:srgbClr val="0000FF"/>
                </a:solidFill>
              </a:rPr>
              <a:t> &amp; RM)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23" name="Picture 2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286126" y="3203666"/>
            <a:ext cx="4396946" cy="973727"/>
          </a:xfrm>
          <a:prstGeom prst="rect">
            <a:avLst/>
          </a:prstGeom>
          <a:noFill/>
          <a:ln/>
          <a:effectLst/>
        </p:spPr>
      </p:pic>
      <p:sp>
        <p:nvSpPr>
          <p:cNvPr id="24" name="TextBox 23"/>
          <p:cNvSpPr txBox="1"/>
          <p:nvPr/>
        </p:nvSpPr>
        <p:spPr>
          <a:xfrm>
            <a:off x="6937355" y="332703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!!!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37967" y="1882315"/>
            <a:ext cx="7035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 smtClean="0">
                <a:solidFill>
                  <a:srgbClr val="0000FF"/>
                </a:solidFill>
              </a:rPr>
              <a:t>(see also: Hawking, </a:t>
            </a:r>
            <a:r>
              <a:rPr lang="en-US" sz="2000" dirty="0" err="1" smtClean="0">
                <a:solidFill>
                  <a:srgbClr val="0000FF"/>
                </a:solidFill>
              </a:rPr>
              <a:t>Maldacena</a:t>
            </a:r>
            <a:r>
              <a:rPr lang="en-US" sz="2000" dirty="0" smtClean="0">
                <a:solidFill>
                  <a:srgbClr val="0000FF"/>
                </a:solidFill>
              </a:rPr>
              <a:t> &amp; </a:t>
            </a:r>
            <a:r>
              <a:rPr lang="en-US" sz="2000" dirty="0" err="1" smtClean="0">
                <a:solidFill>
                  <a:srgbClr val="0000FF"/>
                </a:solidFill>
              </a:rPr>
              <a:t>Strominger</a:t>
            </a:r>
            <a:r>
              <a:rPr lang="en-US" sz="2000" dirty="0" smtClean="0">
                <a:solidFill>
                  <a:srgbClr val="0000FF"/>
                </a:solidFill>
              </a:rPr>
              <a:t>; Iwashita et al)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2675" y="179883"/>
            <a:ext cx="5056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5) Randall-</a:t>
            </a:r>
            <a:r>
              <a:rPr lang="en-US" sz="2800" b="1" dirty="0" err="1" smtClean="0">
                <a:solidFill>
                  <a:srgbClr val="0000FF"/>
                </a:solidFill>
              </a:rPr>
              <a:t>Sundrum</a:t>
            </a:r>
            <a:r>
              <a:rPr lang="en-US" sz="2800" b="1" dirty="0" smtClean="0">
                <a:solidFill>
                  <a:srgbClr val="0000FF"/>
                </a:solidFill>
              </a:rPr>
              <a:t> 2 model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536842" y="6491377"/>
            <a:ext cx="734588" cy="117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461670" y="6281876"/>
            <a:ext cx="666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err="1" smtClean="0">
                <a:solidFill>
                  <a:srgbClr val="0000FF"/>
                </a:solidFill>
              </a:rPr>
              <a:t>brane</a:t>
            </a:r>
            <a:r>
              <a:rPr lang="en-US" b="1" dirty="0" smtClean="0">
                <a:solidFill>
                  <a:srgbClr val="0000FF"/>
                </a:solidFill>
              </a:rPr>
              <a:t> regulates all entanglement entropies!!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4" grpId="0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84439" y="1507470"/>
            <a:ext cx="8355660" cy="635476"/>
          </a:xfrm>
          <a:prstGeom prst="rect">
            <a:avLst/>
          </a:prstGeom>
          <a:noFill/>
          <a:ln/>
          <a:effectLst/>
        </p:spPr>
      </p:pic>
      <p:sp>
        <p:nvSpPr>
          <p:cNvPr id="16" name="TextBox 15"/>
          <p:cNvSpPr txBox="1"/>
          <p:nvPr/>
        </p:nvSpPr>
        <p:spPr>
          <a:xfrm>
            <a:off x="95532" y="955335"/>
            <a:ext cx="789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consider boundary gravitational action to higher orders: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809756" y="254659"/>
            <a:ext cx="3361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dirty="0" err="1" smtClean="0">
                <a:solidFill>
                  <a:srgbClr val="0000FF"/>
                </a:solidFill>
              </a:rPr>
              <a:t>Pourhasan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Smolkin</a:t>
            </a:r>
            <a:r>
              <a:rPr lang="en-US" sz="2000" dirty="0" smtClean="0">
                <a:solidFill>
                  <a:srgbClr val="0000FF"/>
                </a:solidFill>
              </a:rPr>
              <a:t> &amp; RM)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088" y="2709743"/>
            <a:ext cx="6641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careful analysis of asymptotic geometry yields</a:t>
            </a:r>
            <a:endParaRPr lang="en-US" dirty="0"/>
          </a:p>
        </p:txBody>
      </p:sp>
      <p:pic>
        <p:nvPicPr>
          <p:cNvPr id="27" name="Picture 2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49084" y="3265298"/>
            <a:ext cx="8507062" cy="1345465"/>
          </a:xfrm>
          <a:prstGeom prst="rect">
            <a:avLst/>
          </a:prstGeom>
          <a:noFill/>
          <a:ln/>
          <a:effectLst/>
        </p:spPr>
      </p:pic>
      <p:sp>
        <p:nvSpPr>
          <p:cNvPr id="15" name="TextBox 14"/>
          <p:cNvSpPr txBox="1"/>
          <p:nvPr/>
        </p:nvSpPr>
        <p:spPr>
          <a:xfrm>
            <a:off x="276137" y="2247256"/>
            <a:ext cx="6912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using models with Einstein and GB gravity in bulk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997" y="4742490"/>
            <a:ext cx="820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complete agreement with previous geometric calculation!!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675" y="179883"/>
            <a:ext cx="5056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5) Randall-</a:t>
            </a:r>
            <a:r>
              <a:rPr lang="en-US" sz="2800" b="1" dirty="0" err="1" smtClean="0">
                <a:solidFill>
                  <a:srgbClr val="0000FF"/>
                </a:solidFill>
              </a:rPr>
              <a:t>Sundrum</a:t>
            </a:r>
            <a:r>
              <a:rPr lang="en-US" sz="2800" b="1" dirty="0" smtClean="0">
                <a:solidFill>
                  <a:srgbClr val="0000FF"/>
                </a:solidFill>
              </a:rPr>
              <a:t> 2 model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54928" y="81909"/>
            <a:ext cx="4504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Entanglement Hamiltonian: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1069" y="502806"/>
            <a:ext cx="495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did bare term come from?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" name="Picture 2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849994" y="1507469"/>
            <a:ext cx="7426111" cy="638493"/>
          </a:xfrm>
          <a:prstGeom prst="rect">
            <a:avLst/>
          </a:prstGeom>
          <a:noFill/>
          <a:ln/>
          <a:effectLst/>
        </p:spPr>
      </p:pic>
      <p:sp>
        <p:nvSpPr>
          <p:cNvPr id="6" name="TextBox 5"/>
          <p:cNvSpPr txBox="1"/>
          <p:nvPr/>
        </p:nvSpPr>
        <p:spPr>
          <a:xfrm>
            <a:off x="95532" y="955335"/>
            <a:ext cx="825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consider gravitational action with higher order corrections: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7088" y="2322293"/>
            <a:ext cx="9151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apply new technology: </a:t>
            </a:r>
            <a:r>
              <a:rPr lang="en-US" sz="2000" b="1" dirty="0" smtClean="0">
                <a:solidFill>
                  <a:srgbClr val="0000FF"/>
                </a:solidFill>
              </a:rPr>
              <a:t>“Distributional Geometry of Squashed Cones”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7318" y="2712213"/>
            <a:ext cx="3745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(</a:t>
            </a:r>
            <a:r>
              <a:rPr lang="en-US" sz="1800" dirty="0" err="1" smtClean="0">
                <a:solidFill>
                  <a:srgbClr val="0000FF"/>
                </a:solidFill>
              </a:rPr>
              <a:t>Fursaev</a:t>
            </a:r>
            <a:r>
              <a:rPr lang="en-US" sz="1800" dirty="0" smtClean="0">
                <a:solidFill>
                  <a:srgbClr val="0000FF"/>
                </a:solidFill>
              </a:rPr>
              <a:t>, </a:t>
            </a:r>
            <a:r>
              <a:rPr lang="en-US" sz="1800" dirty="0" err="1" smtClean="0">
                <a:solidFill>
                  <a:srgbClr val="0000FF"/>
                </a:solidFill>
              </a:rPr>
              <a:t>Patrushev</a:t>
            </a:r>
            <a:r>
              <a:rPr lang="en-US" sz="1800" dirty="0" smtClean="0">
                <a:solidFill>
                  <a:srgbClr val="0000FF"/>
                </a:solidFill>
              </a:rPr>
              <a:t> &amp; </a:t>
            </a:r>
            <a:r>
              <a:rPr lang="en-US" sz="1800" dirty="0" err="1" smtClean="0">
                <a:solidFill>
                  <a:srgbClr val="0000FF"/>
                </a:solidFill>
              </a:rPr>
              <a:t>Solodukhin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endParaRPr lang="en-US" sz="1800" dirty="0">
              <a:solidFill>
                <a:srgbClr val="0000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6555784" y="3026886"/>
            <a:ext cx="103838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345667" y="3141328"/>
            <a:ext cx="8455838" cy="1345315"/>
          </a:xfrm>
          <a:prstGeom prst="rect">
            <a:avLst/>
          </a:prstGeom>
          <a:noFill/>
          <a:ln/>
          <a:effectLst/>
        </p:spPr>
      </p:pic>
      <p:cxnSp>
        <p:nvCxnSpPr>
          <p:cNvPr id="15" name="Straight Arrow Connector 14"/>
          <p:cNvCxnSpPr/>
          <p:nvPr/>
        </p:nvCxnSpPr>
        <p:spPr bwMode="auto">
          <a:xfrm>
            <a:off x="116430" y="6098577"/>
            <a:ext cx="58685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29499" y="5850569"/>
            <a:ext cx="8476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in general, S</a:t>
            </a:r>
            <a:r>
              <a:rPr lang="en-US" baseline="-25000" dirty="0" smtClean="0"/>
              <a:t>EE</a:t>
            </a:r>
            <a:r>
              <a:rPr lang="en-US" dirty="0" smtClean="0"/>
              <a:t> and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Wald</a:t>
            </a:r>
            <a:r>
              <a:rPr lang="en-US" dirty="0" smtClean="0"/>
              <a:t> differ (beyond area law) by extrinsic</a:t>
            </a:r>
          </a:p>
          <a:p>
            <a:pPr algn="l"/>
            <a:r>
              <a:rPr lang="en-US" dirty="0" smtClean="0"/>
              <a:t>curvature terms but will agree on stationary event horizon </a:t>
            </a:r>
            <a:endParaRPr lang="en-US" dirty="0"/>
          </a:p>
        </p:txBody>
      </p:sp>
      <p:pic>
        <p:nvPicPr>
          <p:cNvPr id="17" name="Picture 1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289436" y="5099538"/>
            <a:ext cx="4521780" cy="609610"/>
          </a:xfrm>
          <a:prstGeom prst="rect">
            <a:avLst/>
          </a:prstGeom>
          <a:noFill/>
          <a:ln/>
          <a:effectLst/>
        </p:spPr>
      </p:pic>
      <p:sp>
        <p:nvSpPr>
          <p:cNvPr id="18" name="TextBox 17"/>
          <p:cNvSpPr txBox="1"/>
          <p:nvPr/>
        </p:nvSpPr>
        <p:spPr>
          <a:xfrm>
            <a:off x="95532" y="4488483"/>
            <a:ext cx="8443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compare to Wald entropy for such higher curvature actions: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5330065" y="4464369"/>
            <a:ext cx="2764972" cy="72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7458076" y="3671893"/>
            <a:ext cx="87153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8880" y="206487"/>
            <a:ext cx="5176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</a:rPr>
              <a:t>Proposal</a:t>
            </a:r>
            <a:r>
              <a:rPr lang="en-US" sz="2800" b="1" dirty="0" smtClean="0">
                <a:solidFill>
                  <a:srgbClr val="0000FF"/>
                </a:solidFill>
              </a:rPr>
              <a:t>: Geometric Entropy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439" y="767010"/>
            <a:ext cx="92881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 in a theory of quantum gravity, for any sufficiently large region</a:t>
            </a:r>
          </a:p>
          <a:p>
            <a:pPr algn="l"/>
            <a:r>
              <a:rPr lang="en-US" dirty="0" smtClean="0"/>
              <a:t>  </a:t>
            </a:r>
            <a:r>
              <a:rPr lang="en-US" sz="2400" dirty="0" smtClean="0"/>
              <a:t>with a smooth  boundary in a smooth background (</a:t>
            </a:r>
            <a:r>
              <a:rPr lang="en-US" sz="2400" dirty="0" err="1" smtClean="0"/>
              <a:t>eg</a:t>
            </a:r>
            <a:r>
              <a:rPr lang="en-US" sz="2400" dirty="0" smtClean="0"/>
              <a:t>, flat space),</a:t>
            </a:r>
          </a:p>
          <a:p>
            <a:pPr algn="l"/>
            <a:r>
              <a:rPr lang="en-US" dirty="0" smtClean="0"/>
              <a:t>  </a:t>
            </a:r>
            <a:r>
              <a:rPr lang="en-US" sz="2400" dirty="0" smtClean="0"/>
              <a:t>there is an entanglement entropy which takes the form:</a:t>
            </a:r>
          </a:p>
        </p:txBody>
      </p:sp>
      <p:grpSp>
        <p:nvGrpSpPr>
          <p:cNvPr id="2" name="Group 27"/>
          <p:cNvGrpSpPr/>
          <p:nvPr/>
        </p:nvGrpSpPr>
        <p:grpSpPr>
          <a:xfrm>
            <a:off x="1827095" y="3304527"/>
            <a:ext cx="5291528" cy="1978701"/>
            <a:chOff x="1723859" y="3043014"/>
            <a:chExt cx="5291528" cy="1978701"/>
          </a:xfrm>
        </p:grpSpPr>
        <p:pic>
          <p:nvPicPr>
            <p:cNvPr id="15" name="Picture 14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3196835" y="3816297"/>
              <a:ext cx="188712" cy="214519"/>
            </a:xfrm>
            <a:prstGeom prst="rect">
              <a:avLst/>
            </a:prstGeom>
            <a:solidFill>
              <a:srgbClr val="66FFFF"/>
            </a:solidFill>
          </p:spPr>
        </p:pic>
        <p:sp>
          <p:nvSpPr>
            <p:cNvPr id="17" name="Parallelogram 16"/>
            <p:cNvSpPr/>
            <p:nvPr/>
          </p:nvSpPr>
          <p:spPr bwMode="auto">
            <a:xfrm>
              <a:off x="1723859" y="3043014"/>
              <a:ext cx="5291528" cy="1978701"/>
            </a:xfrm>
            <a:prstGeom prst="parallelogram">
              <a:avLst>
                <a:gd name="adj" fmla="val 75968"/>
              </a:avLst>
            </a:prstGeom>
            <a:solidFill>
              <a:srgbClr val="00B0F0">
                <a:alpha val="28000"/>
              </a:srgb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3135434" y="3342817"/>
              <a:ext cx="2337554" cy="1294411"/>
            </a:xfrm>
            <a:custGeom>
              <a:avLst/>
              <a:gdLst>
                <a:gd name="connsiteX0" fmla="*/ 312295 w 2643265"/>
                <a:gd name="connsiteY0" fmla="*/ 1144249 h 2121108"/>
                <a:gd name="connsiteX1" fmla="*/ 72452 w 2643265"/>
                <a:gd name="connsiteY1" fmla="*/ 1608944 h 2121108"/>
                <a:gd name="connsiteX2" fmla="*/ 747010 w 2643265"/>
                <a:gd name="connsiteY2" fmla="*/ 2103620 h 2121108"/>
                <a:gd name="connsiteX3" fmla="*/ 1166734 w 2643265"/>
                <a:gd name="connsiteY3" fmla="*/ 1504013 h 2121108"/>
                <a:gd name="connsiteX4" fmla="*/ 2141095 w 2643265"/>
                <a:gd name="connsiteY4" fmla="*/ 1908747 h 2121108"/>
                <a:gd name="connsiteX5" fmla="*/ 2620780 w 2643265"/>
                <a:gd name="connsiteY5" fmla="*/ 919397 h 2121108"/>
                <a:gd name="connsiteX6" fmla="*/ 2006184 w 2643265"/>
                <a:gd name="connsiteY6" fmla="*/ 64957 h 2121108"/>
                <a:gd name="connsiteX7" fmla="*/ 1091784 w 2643265"/>
                <a:gd name="connsiteY7" fmla="*/ 529652 h 2121108"/>
                <a:gd name="connsiteX8" fmla="*/ 312295 w 2643265"/>
                <a:gd name="connsiteY8" fmla="*/ 1144249 h 212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3265" h="2121108">
                  <a:moveTo>
                    <a:pt x="312295" y="1144249"/>
                  </a:moveTo>
                  <a:cubicBezTo>
                    <a:pt x="142406" y="1324131"/>
                    <a:pt x="0" y="1449049"/>
                    <a:pt x="72452" y="1608944"/>
                  </a:cubicBezTo>
                  <a:cubicBezTo>
                    <a:pt x="144905" y="1768839"/>
                    <a:pt x="564630" y="2121108"/>
                    <a:pt x="747010" y="2103620"/>
                  </a:cubicBezTo>
                  <a:cubicBezTo>
                    <a:pt x="929390" y="2086132"/>
                    <a:pt x="934387" y="1536492"/>
                    <a:pt x="1166734" y="1504013"/>
                  </a:cubicBezTo>
                  <a:cubicBezTo>
                    <a:pt x="1399081" y="1471534"/>
                    <a:pt x="1898754" y="2006183"/>
                    <a:pt x="2141095" y="1908747"/>
                  </a:cubicBezTo>
                  <a:cubicBezTo>
                    <a:pt x="2383436" y="1811311"/>
                    <a:pt x="2643265" y="1226695"/>
                    <a:pt x="2620780" y="919397"/>
                  </a:cubicBezTo>
                  <a:cubicBezTo>
                    <a:pt x="2598295" y="612099"/>
                    <a:pt x="2261017" y="129914"/>
                    <a:pt x="2006184" y="64957"/>
                  </a:cubicBezTo>
                  <a:cubicBezTo>
                    <a:pt x="1751351" y="0"/>
                    <a:pt x="1379096" y="344773"/>
                    <a:pt x="1091784" y="529652"/>
                  </a:cubicBezTo>
                  <a:cubicBezTo>
                    <a:pt x="804473" y="714531"/>
                    <a:pt x="482184" y="964367"/>
                    <a:pt x="312295" y="1144249"/>
                  </a:cubicBezTo>
                  <a:close/>
                </a:path>
              </a:pathLst>
            </a:custGeom>
            <a:solidFill>
              <a:srgbClr val="00FF00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95722" y="3732562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4739" y="3297848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0682" y="5555263"/>
            <a:ext cx="9014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 in QG, </a:t>
            </a:r>
            <a:r>
              <a:rPr lang="en-US" dirty="0" smtClean="0"/>
              <a:t>short-range </a:t>
            </a:r>
            <a:r>
              <a:rPr lang="en-US" sz="2400" dirty="0" smtClean="0"/>
              <a:t>quantum </a:t>
            </a:r>
            <a:r>
              <a:rPr lang="en-US" dirty="0" smtClean="0"/>
              <a:t>entanglement points towards how</a:t>
            </a:r>
          </a:p>
          <a:p>
            <a:pPr algn="l"/>
            <a:r>
              <a:rPr lang="en-US" dirty="0" smtClean="0"/>
              <a:t>   microscopic </a:t>
            </a:r>
            <a:r>
              <a:rPr lang="en-US" dirty="0" err="1" smtClean="0"/>
              <a:t>dof</a:t>
            </a:r>
            <a:r>
              <a:rPr lang="en-US" dirty="0" smtClean="0"/>
              <a:t> </a:t>
            </a:r>
            <a:r>
              <a:rPr lang="en-US" dirty="0" smtClean="0"/>
              <a:t>create a </a:t>
            </a:r>
            <a:r>
              <a:rPr lang="en-US" sz="2400" dirty="0" smtClean="0"/>
              <a:t>macroscopic </a:t>
            </a:r>
            <a:r>
              <a:rPr lang="en-US" sz="2400" dirty="0" err="1" smtClean="0"/>
              <a:t>spacetime</a:t>
            </a:r>
            <a:r>
              <a:rPr lang="en-US" sz="2400" dirty="0" smtClean="0"/>
              <a:t> geometry </a:t>
            </a:r>
          </a:p>
        </p:txBody>
      </p:sp>
      <p:pic>
        <p:nvPicPr>
          <p:cNvPr id="16" name="Picture 1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046066" y="2054137"/>
            <a:ext cx="3421673" cy="970743"/>
          </a:xfrm>
          <a:prstGeom prst="rect">
            <a:avLst/>
          </a:prstGeom>
          <a:noFill/>
          <a:ln/>
          <a:effectLst/>
        </p:spPr>
      </p:pic>
      <p:sp>
        <p:nvSpPr>
          <p:cNvPr id="12" name="TextBox 11"/>
          <p:cNvSpPr txBox="1"/>
          <p:nvPr/>
        </p:nvSpPr>
        <p:spPr>
          <a:xfrm>
            <a:off x="153248" y="6393396"/>
            <a:ext cx="8836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(cf. </a:t>
            </a:r>
            <a:r>
              <a:rPr lang="en-US" sz="2000" b="1" dirty="0" smtClean="0">
                <a:solidFill>
                  <a:srgbClr val="0000FF"/>
                </a:solidFill>
              </a:rPr>
              <a:t>van </a:t>
            </a:r>
            <a:r>
              <a:rPr lang="en-US" sz="2000" b="1" dirty="0" err="1" smtClean="0">
                <a:solidFill>
                  <a:srgbClr val="0000FF"/>
                </a:solidFill>
              </a:rPr>
              <a:t>Raamsdonk’s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“Building up </a:t>
            </a:r>
            <a:r>
              <a:rPr lang="en-US" sz="2000" dirty="0" err="1" smtClean="0">
                <a:solidFill>
                  <a:srgbClr val="0000FF"/>
                </a:solidFill>
              </a:rPr>
              <a:t>spacetime</a:t>
            </a:r>
            <a:r>
              <a:rPr lang="en-US" sz="2000" dirty="0" smtClean="0">
                <a:solidFill>
                  <a:srgbClr val="0000FF"/>
                </a:solidFill>
              </a:rPr>
              <a:t> with quantum entanglement”)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84439" y="1507470"/>
            <a:ext cx="8355660" cy="635476"/>
          </a:xfrm>
          <a:prstGeom prst="rect">
            <a:avLst/>
          </a:prstGeom>
          <a:noFill/>
          <a:ln/>
          <a:effectLst/>
        </p:spPr>
      </p:pic>
      <p:sp>
        <p:nvSpPr>
          <p:cNvPr id="16" name="TextBox 15"/>
          <p:cNvSpPr txBox="1"/>
          <p:nvPr/>
        </p:nvSpPr>
        <p:spPr>
          <a:xfrm>
            <a:off x="95532" y="955335"/>
            <a:ext cx="789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consider boundary gravitational action to higher orders: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809756" y="254659"/>
            <a:ext cx="3361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dirty="0" err="1" smtClean="0">
                <a:solidFill>
                  <a:srgbClr val="0000FF"/>
                </a:solidFill>
              </a:rPr>
              <a:t>Pourhasan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Smolkin</a:t>
            </a:r>
            <a:r>
              <a:rPr lang="en-US" sz="2000" dirty="0" smtClean="0">
                <a:solidFill>
                  <a:srgbClr val="0000FF"/>
                </a:solidFill>
              </a:rPr>
              <a:t> &amp; RM)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088" y="2709743"/>
            <a:ext cx="6641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careful analysis of asymptotic geometry yields</a:t>
            </a:r>
            <a:endParaRPr lang="en-US" dirty="0"/>
          </a:p>
        </p:txBody>
      </p:sp>
      <p:pic>
        <p:nvPicPr>
          <p:cNvPr id="27" name="Picture 2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49084" y="3265298"/>
            <a:ext cx="8507062" cy="1345465"/>
          </a:xfrm>
          <a:prstGeom prst="rect">
            <a:avLst/>
          </a:prstGeom>
          <a:noFill/>
          <a:ln/>
          <a:effectLst/>
        </p:spPr>
      </p:pic>
      <p:sp>
        <p:nvSpPr>
          <p:cNvPr id="15" name="TextBox 14"/>
          <p:cNvSpPr txBox="1"/>
          <p:nvPr/>
        </p:nvSpPr>
        <p:spPr>
          <a:xfrm>
            <a:off x="276137" y="2247256"/>
            <a:ext cx="6912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using models with Einstein and GB gravity in bulk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997" y="4742490"/>
            <a:ext cx="820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complete agreement with previous geometric calculation!!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92" y="5277133"/>
            <a:ext cx="8209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again, S</a:t>
            </a:r>
            <a:r>
              <a:rPr lang="en-US" baseline="-25000" dirty="0" smtClean="0"/>
              <a:t>EE</a:t>
            </a:r>
            <a:r>
              <a:rPr lang="en-US" dirty="0" smtClean="0"/>
              <a:t> and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Wald</a:t>
            </a:r>
            <a:r>
              <a:rPr lang="en-US" dirty="0" smtClean="0"/>
              <a:t> agree up to extrinsic curvature terms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001" y="5827371"/>
            <a:ext cx="891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supports idea that new results calculate </a:t>
            </a:r>
            <a:r>
              <a:rPr lang="en-US" dirty="0" smtClean="0">
                <a:solidFill>
                  <a:srgbClr val="0000FF"/>
                </a:solidFill>
              </a:rPr>
              <a:t>entanglement entropy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6270171" y="3746895"/>
            <a:ext cx="85634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392057" y="4619349"/>
            <a:ext cx="2764972" cy="72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2675" y="179883"/>
            <a:ext cx="5056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5) Randall-</a:t>
            </a:r>
            <a:r>
              <a:rPr lang="en-US" sz="2800" b="1" dirty="0" err="1" smtClean="0">
                <a:solidFill>
                  <a:srgbClr val="0000FF"/>
                </a:solidFill>
              </a:rPr>
              <a:t>Sundrum</a:t>
            </a:r>
            <a:r>
              <a:rPr lang="en-US" sz="2800" b="1" dirty="0" smtClean="0">
                <a:solidFill>
                  <a:srgbClr val="0000FF"/>
                </a:solidFill>
              </a:rPr>
              <a:t> 2 model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764502" y="5036704"/>
            <a:ext cx="1304144" cy="839449"/>
          </a:xfrm>
          <a:prstGeom prst="rect">
            <a:avLst/>
          </a:prstGeom>
          <a:solidFill>
            <a:srgbClr val="00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63124" y="2262745"/>
            <a:ext cx="1289154" cy="1559758"/>
          </a:xfrm>
          <a:prstGeom prst="rect">
            <a:avLst/>
          </a:prstGeom>
          <a:solidFill>
            <a:srgbClr val="00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arallelogram 7"/>
          <p:cNvSpPr/>
          <p:nvPr/>
        </p:nvSpPr>
        <p:spPr bwMode="auto">
          <a:xfrm rot="5400000" flipV="1">
            <a:off x="11585" y="3028023"/>
            <a:ext cx="3612632" cy="2098623"/>
          </a:xfrm>
          <a:prstGeom prst="parallelogram">
            <a:avLst>
              <a:gd name="adj" fmla="val 55511"/>
            </a:avLst>
          </a:prstGeom>
          <a:solidFill>
            <a:srgbClr val="00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arallelogram 6"/>
          <p:cNvSpPr/>
          <p:nvPr/>
        </p:nvSpPr>
        <p:spPr bwMode="auto">
          <a:xfrm rot="5400000" flipV="1">
            <a:off x="1298240" y="3028023"/>
            <a:ext cx="3612632" cy="2098623"/>
          </a:xfrm>
          <a:prstGeom prst="parallelogram">
            <a:avLst>
              <a:gd name="adj" fmla="val 57067"/>
            </a:avLst>
          </a:prstGeom>
          <a:solidFill>
            <a:srgbClr val="00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894694" y="2113623"/>
            <a:ext cx="125917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pic>
        <p:nvPicPr>
          <p:cNvPr id="14" name="Picture 1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068235" y="1945258"/>
            <a:ext cx="188712" cy="214519"/>
          </a:xfrm>
          <a:prstGeom prst="rect">
            <a:avLst/>
          </a:prstGeom>
          <a:solidFill>
            <a:srgbClr val="66FFFF"/>
          </a:solidFill>
        </p:spPr>
      </p:pic>
      <p:sp>
        <p:nvSpPr>
          <p:cNvPr id="17" name="TextBox 16"/>
          <p:cNvSpPr txBox="1"/>
          <p:nvPr/>
        </p:nvSpPr>
        <p:spPr>
          <a:xfrm>
            <a:off x="1402623" y="414002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08698" y="367533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4030" y="369282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22" name="Freeform 21"/>
          <p:cNvSpPr/>
          <p:nvPr/>
        </p:nvSpPr>
        <p:spPr bwMode="auto">
          <a:xfrm>
            <a:off x="1349117" y="2053662"/>
            <a:ext cx="639581" cy="657070"/>
          </a:xfrm>
          <a:custGeom>
            <a:avLst/>
            <a:gdLst>
              <a:gd name="connsiteX0" fmla="*/ 0 w 639581"/>
              <a:gd name="connsiteY0" fmla="*/ 0 h 657070"/>
              <a:gd name="connsiteX1" fmla="*/ 359764 w 639581"/>
              <a:gd name="connsiteY1" fmla="*/ 179882 h 657070"/>
              <a:gd name="connsiteX2" fmla="*/ 599607 w 639581"/>
              <a:gd name="connsiteY2" fmla="*/ 584617 h 657070"/>
              <a:gd name="connsiteX3" fmla="*/ 599607 w 639581"/>
              <a:gd name="connsiteY3" fmla="*/ 614597 h 65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581" h="657070">
                <a:moveTo>
                  <a:pt x="0" y="0"/>
                </a:moveTo>
                <a:cubicBezTo>
                  <a:pt x="129915" y="41223"/>
                  <a:pt x="259830" y="82446"/>
                  <a:pt x="359764" y="179882"/>
                </a:cubicBezTo>
                <a:cubicBezTo>
                  <a:pt x="459698" y="277318"/>
                  <a:pt x="559633" y="512165"/>
                  <a:pt x="599607" y="584617"/>
                </a:cubicBezTo>
                <a:cubicBezTo>
                  <a:pt x="639581" y="657070"/>
                  <a:pt x="619594" y="635833"/>
                  <a:pt x="599607" y="614597"/>
                </a:cubicBez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1411576" y="2039139"/>
            <a:ext cx="1805153" cy="785703"/>
          </a:xfrm>
          <a:custGeom>
            <a:avLst/>
            <a:gdLst>
              <a:gd name="connsiteX0" fmla="*/ 0 w 639581"/>
              <a:gd name="connsiteY0" fmla="*/ 0 h 657070"/>
              <a:gd name="connsiteX1" fmla="*/ 359764 w 639581"/>
              <a:gd name="connsiteY1" fmla="*/ 179882 h 657070"/>
              <a:gd name="connsiteX2" fmla="*/ 599607 w 639581"/>
              <a:gd name="connsiteY2" fmla="*/ 584617 h 657070"/>
              <a:gd name="connsiteX3" fmla="*/ 599607 w 639581"/>
              <a:gd name="connsiteY3" fmla="*/ 614597 h 65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581" h="657070">
                <a:moveTo>
                  <a:pt x="0" y="0"/>
                </a:moveTo>
                <a:cubicBezTo>
                  <a:pt x="129915" y="41223"/>
                  <a:pt x="259830" y="82446"/>
                  <a:pt x="359764" y="179882"/>
                </a:cubicBezTo>
                <a:cubicBezTo>
                  <a:pt x="459698" y="277318"/>
                  <a:pt x="559633" y="512165"/>
                  <a:pt x="599607" y="584617"/>
                </a:cubicBezTo>
                <a:cubicBezTo>
                  <a:pt x="639581" y="657070"/>
                  <a:pt x="619594" y="635833"/>
                  <a:pt x="599607" y="614597"/>
                </a:cubicBez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5" name="Picture 2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442867" y="1813820"/>
            <a:ext cx="134515" cy="215548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 bwMode="auto">
          <a:xfrm flipV="1">
            <a:off x="2178932" y="2971815"/>
            <a:ext cx="1870556" cy="10602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2683329" y="3238491"/>
            <a:ext cx="17" cy="21880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643818" y="314038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H</a:t>
            </a:r>
            <a:endParaRPr lang="en-US" b="1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2730248" y="480828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H</a:t>
            </a:r>
            <a:endParaRPr lang="en-US" b="1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224852" y="1289155"/>
            <a:ext cx="8986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consider entanglement entropy of “slab” geometry in flat space:</a:t>
            </a:r>
            <a:endParaRPr lang="en-US" dirty="0"/>
          </a:p>
        </p:txBody>
      </p:sp>
      <p:pic>
        <p:nvPicPr>
          <p:cNvPr id="37" name="Picture 3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5199996" y="1916796"/>
            <a:ext cx="3764116" cy="1038897"/>
          </a:xfrm>
          <a:prstGeom prst="rect">
            <a:avLst/>
          </a:prstGeom>
          <a:noFill/>
          <a:ln/>
          <a:effectLst/>
        </p:spPr>
      </p:pic>
      <p:sp>
        <p:nvSpPr>
          <p:cNvPr id="38" name="TextBox 37"/>
          <p:cNvSpPr txBox="1"/>
          <p:nvPr/>
        </p:nvSpPr>
        <p:spPr>
          <a:xfrm>
            <a:off x="5006716" y="3192909"/>
            <a:ext cx="2464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test corrections</a:t>
            </a:r>
            <a:endParaRPr lang="en-US" dirty="0"/>
          </a:p>
        </p:txBody>
      </p:sp>
      <p:sp>
        <p:nvSpPr>
          <p:cNvPr id="39" name="Bent Arrow 38"/>
          <p:cNvSpPr/>
          <p:nvPr/>
        </p:nvSpPr>
        <p:spPr bwMode="auto">
          <a:xfrm rot="16200000" flipV="1">
            <a:off x="7944395" y="2592907"/>
            <a:ext cx="675339" cy="1094281"/>
          </a:xfrm>
          <a:prstGeom prst="bentArrow">
            <a:avLst>
              <a:gd name="adj1" fmla="val 9463"/>
              <a:gd name="adj2" fmla="val 17231"/>
              <a:gd name="adj3" fmla="val 25000"/>
              <a:gd name="adj4" fmla="val 43750"/>
            </a:avLst>
          </a:prstGeom>
          <a:solidFill>
            <a:srgbClr val="0000FF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21706" y="3837487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define:</a:t>
            </a:r>
            <a:endParaRPr lang="en-US" dirty="0"/>
          </a:p>
        </p:txBody>
      </p:sp>
      <p:pic>
        <p:nvPicPr>
          <p:cNvPr id="42" name="Picture 4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6326758" y="3927423"/>
            <a:ext cx="1738183" cy="34763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036696" y="4512043"/>
            <a:ext cx="3399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Lorentz inv, </a:t>
            </a:r>
            <a:r>
              <a:rPr lang="en-US" dirty="0" err="1" smtClean="0"/>
              <a:t>unitarity</a:t>
            </a:r>
            <a:r>
              <a:rPr lang="en-US" dirty="0" smtClean="0"/>
              <a:t> &amp;</a:t>
            </a:r>
          </a:p>
          <a:p>
            <a:pPr algn="l"/>
            <a:r>
              <a:rPr lang="en-US" dirty="0" smtClean="0"/>
              <a:t>  </a:t>
            </a:r>
            <a:r>
              <a:rPr lang="en-US" dirty="0" err="1" smtClean="0"/>
              <a:t>subadditivity</a:t>
            </a:r>
            <a:r>
              <a:rPr lang="en-US" dirty="0" smtClean="0"/>
              <a:t>:  </a:t>
            </a:r>
            <a:endParaRPr lang="en-US" dirty="0"/>
          </a:p>
        </p:txBody>
      </p:sp>
      <p:pic>
        <p:nvPicPr>
          <p:cNvPr id="45" name="Picture 4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7189372" y="4979232"/>
            <a:ext cx="1187181" cy="347637"/>
          </a:xfrm>
          <a:prstGeom prst="rect">
            <a:avLst/>
          </a:prstGeom>
          <a:noFill/>
          <a:ln/>
          <a:effectLst/>
        </p:spPr>
      </p:pic>
      <p:sp>
        <p:nvSpPr>
          <p:cNvPr id="47" name="TextBox 46"/>
          <p:cNvSpPr txBox="1"/>
          <p:nvPr/>
        </p:nvSpPr>
        <p:spPr>
          <a:xfrm>
            <a:off x="5254795" y="5338996"/>
            <a:ext cx="3959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dirty="0" err="1" smtClean="0">
                <a:solidFill>
                  <a:srgbClr val="0000FF"/>
                </a:solidFill>
              </a:rPr>
              <a:t>Casini</a:t>
            </a:r>
            <a:r>
              <a:rPr lang="en-US" sz="2000" dirty="0" smtClean="0">
                <a:solidFill>
                  <a:srgbClr val="0000FF"/>
                </a:solidFill>
              </a:rPr>
              <a:t> &amp; Huerta; Myers &amp; Singh)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06600" y="462902"/>
            <a:ext cx="3348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(with </a:t>
            </a:r>
            <a:r>
              <a:rPr lang="en-US" sz="2000" dirty="0" err="1" smtClean="0">
                <a:solidFill>
                  <a:srgbClr val="0000FF"/>
                </a:solidFill>
              </a:rPr>
              <a:t>Pourhasan</a:t>
            </a:r>
            <a:r>
              <a:rPr lang="en-US" sz="2000" dirty="0" smtClean="0">
                <a:solidFill>
                  <a:srgbClr val="0000FF"/>
                </a:solidFill>
              </a:rPr>
              <a:t> &amp; </a:t>
            </a:r>
            <a:r>
              <a:rPr lang="en-US" sz="2000" dirty="0" err="1" smtClean="0">
                <a:solidFill>
                  <a:srgbClr val="0000FF"/>
                </a:solidFill>
              </a:rPr>
              <a:t>Smolkin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675" y="179883"/>
            <a:ext cx="5056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5) Randall-</a:t>
            </a:r>
            <a:r>
              <a:rPr lang="en-US" sz="2800" b="1" dirty="0" err="1" smtClean="0">
                <a:solidFill>
                  <a:srgbClr val="0000FF"/>
                </a:solidFill>
              </a:rPr>
              <a:t>Sundrum</a:t>
            </a:r>
            <a:r>
              <a:rPr lang="en-US" sz="2800" b="1" dirty="0" smtClean="0">
                <a:solidFill>
                  <a:srgbClr val="0000FF"/>
                </a:solidFill>
              </a:rPr>
              <a:t> 2 model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e-sla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098" y="1238238"/>
            <a:ext cx="8486775" cy="5600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6600" y="462902"/>
            <a:ext cx="3348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(with </a:t>
            </a:r>
            <a:r>
              <a:rPr lang="en-US" sz="2000" dirty="0" err="1" smtClean="0">
                <a:solidFill>
                  <a:srgbClr val="0000FF"/>
                </a:solidFill>
              </a:rPr>
              <a:t>Pourhasan</a:t>
            </a:r>
            <a:r>
              <a:rPr lang="en-US" sz="2000" dirty="0" smtClean="0">
                <a:solidFill>
                  <a:srgbClr val="0000FF"/>
                </a:solidFill>
              </a:rPr>
              <a:t> &amp; </a:t>
            </a:r>
            <a:r>
              <a:rPr lang="en-US" sz="2000" dirty="0" err="1" smtClean="0">
                <a:solidFill>
                  <a:srgbClr val="0000FF"/>
                </a:solidFill>
              </a:rPr>
              <a:t>Smolkin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5" y="179883"/>
            <a:ext cx="5056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5) Randall-</a:t>
            </a:r>
            <a:r>
              <a:rPr lang="en-US" sz="2800" b="1" dirty="0" err="1" smtClean="0">
                <a:solidFill>
                  <a:srgbClr val="0000FF"/>
                </a:solidFill>
              </a:rPr>
              <a:t>Sundrum</a:t>
            </a:r>
            <a:r>
              <a:rPr lang="en-US" sz="2800" b="1" dirty="0" smtClean="0">
                <a:solidFill>
                  <a:srgbClr val="0000FF"/>
                </a:solidFill>
              </a:rPr>
              <a:t> 2 model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-sla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637" y="1252525"/>
            <a:ext cx="8848725" cy="55721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8104" y="1139252"/>
            <a:ext cx="1004341" cy="194873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6600" y="462902"/>
            <a:ext cx="3348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(with </a:t>
            </a:r>
            <a:r>
              <a:rPr lang="en-US" sz="2000" dirty="0" err="1" smtClean="0">
                <a:solidFill>
                  <a:srgbClr val="0000FF"/>
                </a:solidFill>
              </a:rPr>
              <a:t>Pourhasan</a:t>
            </a:r>
            <a:r>
              <a:rPr lang="en-US" sz="2000" dirty="0" smtClean="0">
                <a:solidFill>
                  <a:srgbClr val="0000FF"/>
                </a:solidFill>
              </a:rPr>
              <a:t> &amp; </a:t>
            </a:r>
            <a:r>
              <a:rPr lang="en-US" sz="2000" dirty="0" err="1" smtClean="0">
                <a:solidFill>
                  <a:srgbClr val="0000FF"/>
                </a:solidFill>
              </a:rPr>
              <a:t>Smolkin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5" y="179883"/>
            <a:ext cx="5056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5) Randall-</a:t>
            </a:r>
            <a:r>
              <a:rPr lang="en-US" sz="2800" b="1" dirty="0" err="1" smtClean="0">
                <a:solidFill>
                  <a:srgbClr val="0000FF"/>
                </a:solidFill>
              </a:rPr>
              <a:t>Sundrum</a:t>
            </a:r>
            <a:r>
              <a:rPr lang="en-US" sz="2800" b="1" dirty="0" smtClean="0">
                <a:solidFill>
                  <a:srgbClr val="0000FF"/>
                </a:solidFill>
              </a:rPr>
              <a:t> 2 model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'-slab.jpg"/>
          <p:cNvPicPr>
            <a:picLocks noChangeAspect="1"/>
          </p:cNvPicPr>
          <p:nvPr/>
        </p:nvPicPr>
        <p:blipFill>
          <a:blip r:embed="rId10" cstate="print"/>
          <a:srcRect b="3501"/>
          <a:stretch>
            <a:fillRect/>
          </a:stretch>
        </p:blipFill>
        <p:spPr>
          <a:xfrm>
            <a:off x="242887" y="1152966"/>
            <a:ext cx="8658225" cy="5625193"/>
          </a:xfrm>
          <a:prstGeom prst="rect">
            <a:avLst/>
          </a:prstGeom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8572726" y="4836971"/>
            <a:ext cx="193902" cy="711623"/>
          </a:xfrm>
          <a:prstGeom prst="rect">
            <a:avLst/>
          </a:prstGeom>
        </p:spPr>
      </p:pic>
      <p:sp>
        <p:nvSpPr>
          <p:cNvPr id="10" name="Up Arrow 9"/>
          <p:cNvSpPr/>
          <p:nvPr/>
        </p:nvSpPr>
        <p:spPr bwMode="auto">
          <a:xfrm>
            <a:off x="5268686" y="5239658"/>
            <a:ext cx="333828" cy="595086"/>
          </a:xfrm>
          <a:prstGeom prst="up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Up Arrow 10"/>
          <p:cNvSpPr/>
          <p:nvPr/>
        </p:nvSpPr>
        <p:spPr bwMode="auto">
          <a:xfrm>
            <a:off x="1874612" y="5228770"/>
            <a:ext cx="333828" cy="924379"/>
          </a:xfrm>
          <a:prstGeom prst="up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Up Arrow 11"/>
          <p:cNvSpPr/>
          <p:nvPr/>
        </p:nvSpPr>
        <p:spPr bwMode="auto">
          <a:xfrm>
            <a:off x="2310266" y="5223775"/>
            <a:ext cx="333828" cy="595086"/>
          </a:xfrm>
          <a:prstGeom prst="up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>
            <a:off x="3151643" y="5232400"/>
            <a:ext cx="333828" cy="595086"/>
          </a:xfrm>
          <a:prstGeom prst="up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1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5188206" y="5900253"/>
            <a:ext cx="498225" cy="173012"/>
          </a:xfrm>
          <a:prstGeom prst="rect">
            <a:avLst/>
          </a:prstGeom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3048537" y="5895490"/>
            <a:ext cx="519888" cy="172862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2221599" y="5890728"/>
            <a:ext cx="497362" cy="172713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1778471" y="6195529"/>
            <a:ext cx="497794" cy="172863"/>
          </a:xfrm>
          <a:prstGeom prst="rect">
            <a:avLst/>
          </a:prstGeom>
          <a:noFill/>
          <a:ln/>
          <a:effectLst/>
        </p:spPr>
      </p:pic>
      <p:sp>
        <p:nvSpPr>
          <p:cNvPr id="22" name="Up Arrow 21"/>
          <p:cNvSpPr/>
          <p:nvPr/>
        </p:nvSpPr>
        <p:spPr bwMode="auto">
          <a:xfrm rot="16200000">
            <a:off x="7474857" y="1632859"/>
            <a:ext cx="333828" cy="595086"/>
          </a:xfrm>
          <a:prstGeom prst="up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86517" y="1582057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</a:rPr>
              <a:t>X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08906" y="2398424"/>
            <a:ext cx="4419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inequality breaks down when</a:t>
            </a:r>
            <a:endParaRPr lang="en-US" dirty="0"/>
          </a:p>
        </p:txBody>
      </p:sp>
      <p:pic>
        <p:nvPicPr>
          <p:cNvPr id="25" name="Picture 24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5601034" y="2488360"/>
            <a:ext cx="707052" cy="245529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 bwMode="auto">
          <a:xfrm flipV="1">
            <a:off x="1678896" y="3220024"/>
            <a:ext cx="734588" cy="117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431380" y="2998029"/>
            <a:ext cx="39356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higher curvature &amp; nonlocal</a:t>
            </a:r>
          </a:p>
          <a:p>
            <a:pPr algn="l"/>
            <a:r>
              <a:rPr lang="en-US" dirty="0" smtClean="0"/>
              <a:t>effects important; </a:t>
            </a:r>
            <a:r>
              <a:rPr lang="en-US" dirty="0" smtClean="0">
                <a:solidFill>
                  <a:srgbClr val="FF0000"/>
                </a:solidFill>
              </a:rPr>
              <a:t>slab not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resolved</a:t>
            </a:r>
            <a:r>
              <a:rPr lang="en-US" dirty="0" smtClean="0"/>
              <a:t>; </a:t>
            </a:r>
            <a:r>
              <a:rPr lang="en-US" dirty="0" err="1" smtClean="0"/>
              <a:t>subadditivity</a:t>
            </a:r>
            <a:r>
              <a:rPr lang="en-US" dirty="0" smtClean="0"/>
              <a:t> lost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311015" y="1394086"/>
            <a:ext cx="543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Lorentz inv, </a:t>
            </a:r>
            <a:r>
              <a:rPr lang="en-US" dirty="0" err="1" smtClean="0"/>
              <a:t>unitarity</a:t>
            </a:r>
            <a:r>
              <a:rPr lang="en-US" dirty="0" smtClean="0"/>
              <a:t> &amp; </a:t>
            </a:r>
            <a:r>
              <a:rPr lang="en-US" dirty="0" err="1" smtClean="0"/>
              <a:t>subadditivity</a:t>
            </a:r>
            <a:r>
              <a:rPr lang="en-US" dirty="0" smtClean="0"/>
              <a:t>:  </a:t>
            </a:r>
            <a:endParaRPr lang="en-US" dirty="0"/>
          </a:p>
        </p:txBody>
      </p:sp>
      <p:pic>
        <p:nvPicPr>
          <p:cNvPr id="30" name="Picture 29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3428951" y="1891255"/>
            <a:ext cx="1187181" cy="347637"/>
          </a:xfrm>
          <a:prstGeom prst="rect">
            <a:avLst/>
          </a:prstGeom>
          <a:noFill/>
          <a:ln/>
          <a:effectLst/>
        </p:spPr>
      </p:pic>
      <p:cxnSp>
        <p:nvCxnSpPr>
          <p:cNvPr id="32" name="Straight Connector 31"/>
          <p:cNvCxnSpPr/>
          <p:nvPr/>
        </p:nvCxnSpPr>
        <p:spPr bwMode="auto">
          <a:xfrm>
            <a:off x="4633548" y="1648919"/>
            <a:ext cx="179882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5290636" y="6201465"/>
            <a:ext cx="3796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(similar test with cylinders)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806600" y="462902"/>
            <a:ext cx="3348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(with </a:t>
            </a:r>
            <a:r>
              <a:rPr lang="en-US" sz="2000" dirty="0" err="1" smtClean="0">
                <a:solidFill>
                  <a:srgbClr val="0000FF"/>
                </a:solidFill>
              </a:rPr>
              <a:t>Pourhasan</a:t>
            </a:r>
            <a:r>
              <a:rPr lang="en-US" sz="2000" dirty="0" smtClean="0">
                <a:solidFill>
                  <a:srgbClr val="0000FF"/>
                </a:solidFill>
              </a:rPr>
              <a:t> &amp; </a:t>
            </a:r>
            <a:r>
              <a:rPr lang="en-US" sz="2000" dirty="0" err="1" smtClean="0">
                <a:solidFill>
                  <a:srgbClr val="0000FF"/>
                </a:solidFill>
              </a:rPr>
              <a:t>Smolkin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675" y="179883"/>
            <a:ext cx="5056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5) Randall-</a:t>
            </a:r>
            <a:r>
              <a:rPr lang="en-US" sz="2800" b="1" dirty="0" err="1" smtClean="0">
                <a:solidFill>
                  <a:srgbClr val="0000FF"/>
                </a:solidFill>
              </a:rPr>
              <a:t>Sundrum</a:t>
            </a:r>
            <a:r>
              <a:rPr lang="en-US" sz="2800" b="1" dirty="0" smtClean="0">
                <a:solidFill>
                  <a:srgbClr val="0000FF"/>
                </a:solidFill>
              </a:rPr>
              <a:t> 2 model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2" grpId="0" animBg="1"/>
      <p:bldP spid="23" grpId="0"/>
      <p:bldP spid="24" grpId="0"/>
      <p:bldP spid="27" grpId="0"/>
      <p:bldP spid="29" grpId="0"/>
      <p:bldP spid="3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168172" y="5816232"/>
            <a:ext cx="9474200" cy="553571"/>
          </a:xfrm>
          <a:prstGeom prst="rect">
            <a:avLst/>
          </a:prstGeom>
          <a:solidFill>
            <a:srgbClr val="00FFFF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26085" y="152400"/>
            <a:ext cx="139333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u="sng" dirty="0">
                <a:solidFill>
                  <a:srgbClr val="0000FF"/>
                </a:solidFill>
              </a:rPr>
              <a:t>Outline: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173480" y="789528"/>
            <a:ext cx="59410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buFontTx/>
              <a:buAutoNum type="arabicPeriod"/>
            </a:pPr>
            <a:r>
              <a:rPr lang="en-US" sz="2400" dirty="0"/>
              <a:t>  </a:t>
            </a:r>
            <a:r>
              <a:rPr lang="en-US" sz="2400" dirty="0" smtClean="0"/>
              <a:t>Introduction and Concluding remarks</a:t>
            </a:r>
            <a:endParaRPr lang="en-US" sz="2400" dirty="0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36600" y="1461504"/>
            <a:ext cx="75438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 algn="l">
              <a:buAutoNum type="arabicPeriod" startAt="2"/>
            </a:pPr>
            <a:r>
              <a:rPr lang="en-US" sz="2400" dirty="0" smtClean="0"/>
              <a:t>Entanglement Entropy 1:</a:t>
            </a:r>
          </a:p>
          <a:p>
            <a:pPr marL="914400" lvl="1" indent="-457200" algn="l"/>
            <a:r>
              <a:rPr lang="en-US" sz="2400" dirty="0" smtClean="0"/>
              <a:t>            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► </a:t>
            </a:r>
            <a:r>
              <a:rPr lang="en-US" sz="2400" dirty="0" smtClean="0"/>
              <a:t>Basic Definitions</a:t>
            </a:r>
          </a:p>
          <a:p>
            <a:pPr marL="914400" lvl="1" indent="-457200"/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    ►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400" dirty="0" smtClean="0"/>
              <a:t>Holographic Entanglement Entropy</a:t>
            </a:r>
            <a:endParaRPr lang="en-US" sz="2400" dirty="0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231900" y="4707426"/>
            <a:ext cx="630172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/>
            <a:r>
              <a:rPr lang="en-US" dirty="0" smtClean="0">
                <a:latin typeface="Arial"/>
                <a:cs typeface="Arial"/>
              </a:rPr>
              <a:t>5.   </a:t>
            </a:r>
            <a:r>
              <a:rPr lang="en-US" sz="2400" dirty="0" smtClean="0"/>
              <a:t>Randall-</a:t>
            </a:r>
            <a:r>
              <a:rPr lang="en-US" sz="2400" dirty="0" err="1" smtClean="0"/>
              <a:t>Sundrum</a:t>
            </a:r>
            <a:r>
              <a:rPr lang="en-US" sz="2400" dirty="0" smtClean="0"/>
              <a:t> calculations:</a:t>
            </a:r>
          </a:p>
          <a:p>
            <a:pPr marL="457200" indent="-457200" algn="l"/>
            <a:r>
              <a:rPr lang="en-US" dirty="0" smtClean="0">
                <a:solidFill>
                  <a:srgbClr val="0000FF"/>
                </a:solidFill>
              </a:rPr>
              <a:t>                   </a:t>
            </a:r>
            <a:r>
              <a:rPr lang="en-US" dirty="0" smtClean="0"/>
              <a:t>Induced Gravity and Holography</a:t>
            </a:r>
            <a:endParaRPr lang="en-US" sz="2000" dirty="0" smtClean="0"/>
          </a:p>
        </p:txBody>
      </p:sp>
      <p:sp>
        <p:nvSpPr>
          <p:cNvPr id="11280" name="Text Box 20"/>
          <p:cNvSpPr txBox="1">
            <a:spLocks noChangeArrowheads="1"/>
          </p:cNvSpPr>
          <p:nvPr/>
        </p:nvSpPr>
        <p:spPr bwMode="auto">
          <a:xfrm>
            <a:off x="1219200" y="5887726"/>
            <a:ext cx="38122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/>
              <a:t>6</a:t>
            </a:r>
            <a:r>
              <a:rPr lang="en-US" sz="2400" dirty="0" smtClean="0"/>
              <a:t>.   Conclusions &amp; Outlook</a:t>
            </a:r>
            <a:endParaRPr lang="en-US" sz="2400" dirty="0"/>
          </a:p>
        </p:txBody>
      </p:sp>
      <p:pic>
        <p:nvPicPr>
          <p:cNvPr id="19" name="Picture 1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402376" y="2938976"/>
            <a:ext cx="1651615" cy="280589"/>
          </a:xfrm>
          <a:prstGeom prst="rect">
            <a:avLst/>
          </a:prstGeom>
          <a:solidFill>
            <a:srgbClr val="66FFFF"/>
          </a:solidFill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30130" y="2845016"/>
            <a:ext cx="7741222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AutoNum type="arabicPeriod" startAt="3"/>
            </a:pPr>
            <a:r>
              <a:rPr lang="en-US" sz="2400" dirty="0" smtClean="0"/>
              <a:t>Entanglement Entropy 2:</a:t>
            </a:r>
          </a:p>
          <a:p>
            <a:pPr marL="457200" indent="-457200" algn="l"/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400" dirty="0" smtClean="0"/>
              <a:t>            </a:t>
            </a:r>
            <a:endParaRPr lang="en-US" dirty="0" smtClean="0"/>
          </a:p>
          <a:p>
            <a:pPr marL="457200" indent="-457200" algn="l">
              <a:buAutoNum type="arabicPeriod" startAt="4"/>
            </a:pPr>
            <a:r>
              <a:rPr lang="en-US" sz="2400" dirty="0" smtClean="0"/>
              <a:t>Entanglement Entropy 3: </a:t>
            </a:r>
          </a:p>
          <a:p>
            <a:pPr marL="457200" indent="-457200" algn="l"/>
            <a:r>
              <a:rPr lang="en-US" dirty="0" smtClean="0"/>
              <a:t>           Entanglement</a:t>
            </a:r>
            <a:r>
              <a:rPr lang="en-US" sz="2400" dirty="0" smtClean="0"/>
              <a:t> Hamiltonian and Generalizing S</a:t>
            </a:r>
            <a:r>
              <a:rPr lang="en-US" sz="2400" baseline="-25000" dirty="0" smtClean="0"/>
              <a:t>BH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6858" y="206487"/>
            <a:ext cx="2462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Conclusions: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449" y="725206"/>
            <a:ext cx="88220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smtClean="0"/>
              <a:t> </a:t>
            </a:r>
            <a:r>
              <a:rPr lang="en-US" sz="2400" smtClean="0">
                <a:solidFill>
                  <a:srgbClr val="0000FF"/>
                </a:solidFill>
              </a:rPr>
              <a:t>proposal: </a:t>
            </a:r>
            <a:r>
              <a:rPr lang="en-US" sz="2400" dirty="0" smtClean="0"/>
              <a:t>in quantum gravity, for any sufficiently large region in</a:t>
            </a:r>
          </a:p>
          <a:p>
            <a:pPr algn="l"/>
            <a:r>
              <a:rPr lang="en-US" sz="2400" dirty="0" smtClean="0"/>
              <a:t>  a smooth background, there is a finite entanglement entropy</a:t>
            </a:r>
          </a:p>
          <a:p>
            <a:pPr algn="l"/>
            <a:r>
              <a:rPr lang="en-US" dirty="0" smtClean="0"/>
              <a:t>  </a:t>
            </a:r>
            <a:r>
              <a:rPr lang="en-US" sz="2400" dirty="0" smtClean="0"/>
              <a:t>which takes the form: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931962" y="3191459"/>
            <a:ext cx="5291528" cy="1978701"/>
            <a:chOff x="1869959" y="4338361"/>
            <a:chExt cx="5291528" cy="1978701"/>
          </a:xfrm>
        </p:grpSpPr>
        <p:sp>
          <p:nvSpPr>
            <p:cNvPr id="15" name="Parallelogram 14"/>
            <p:cNvSpPr/>
            <p:nvPr/>
          </p:nvSpPr>
          <p:spPr bwMode="auto">
            <a:xfrm>
              <a:off x="1869959" y="4338361"/>
              <a:ext cx="5291528" cy="1978701"/>
            </a:xfrm>
            <a:prstGeom prst="parallelogram">
              <a:avLst>
                <a:gd name="adj" fmla="val 75968"/>
              </a:avLst>
            </a:prstGeom>
            <a:blipFill>
              <a:blip r:embed="rId5" cstate="print"/>
              <a:stretch>
                <a:fillRect/>
              </a:stretch>
            </a:blip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3281534" y="4638164"/>
              <a:ext cx="2337554" cy="1294411"/>
            </a:xfrm>
            <a:custGeom>
              <a:avLst/>
              <a:gdLst>
                <a:gd name="connsiteX0" fmla="*/ 312295 w 2643265"/>
                <a:gd name="connsiteY0" fmla="*/ 1144249 h 2121108"/>
                <a:gd name="connsiteX1" fmla="*/ 72452 w 2643265"/>
                <a:gd name="connsiteY1" fmla="*/ 1608944 h 2121108"/>
                <a:gd name="connsiteX2" fmla="*/ 747010 w 2643265"/>
                <a:gd name="connsiteY2" fmla="*/ 2103620 h 2121108"/>
                <a:gd name="connsiteX3" fmla="*/ 1166734 w 2643265"/>
                <a:gd name="connsiteY3" fmla="*/ 1504013 h 2121108"/>
                <a:gd name="connsiteX4" fmla="*/ 2141095 w 2643265"/>
                <a:gd name="connsiteY4" fmla="*/ 1908747 h 2121108"/>
                <a:gd name="connsiteX5" fmla="*/ 2620780 w 2643265"/>
                <a:gd name="connsiteY5" fmla="*/ 919397 h 2121108"/>
                <a:gd name="connsiteX6" fmla="*/ 2006184 w 2643265"/>
                <a:gd name="connsiteY6" fmla="*/ 64957 h 2121108"/>
                <a:gd name="connsiteX7" fmla="*/ 1091784 w 2643265"/>
                <a:gd name="connsiteY7" fmla="*/ 529652 h 2121108"/>
                <a:gd name="connsiteX8" fmla="*/ 312295 w 2643265"/>
                <a:gd name="connsiteY8" fmla="*/ 1144249 h 212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3265" h="2121108">
                  <a:moveTo>
                    <a:pt x="312295" y="1144249"/>
                  </a:moveTo>
                  <a:cubicBezTo>
                    <a:pt x="142406" y="1324131"/>
                    <a:pt x="0" y="1449049"/>
                    <a:pt x="72452" y="1608944"/>
                  </a:cubicBezTo>
                  <a:cubicBezTo>
                    <a:pt x="144905" y="1768839"/>
                    <a:pt x="564630" y="2121108"/>
                    <a:pt x="747010" y="2103620"/>
                  </a:cubicBezTo>
                  <a:cubicBezTo>
                    <a:pt x="929390" y="2086132"/>
                    <a:pt x="934387" y="1536492"/>
                    <a:pt x="1166734" y="1504013"/>
                  </a:cubicBezTo>
                  <a:cubicBezTo>
                    <a:pt x="1399081" y="1471534"/>
                    <a:pt x="1898754" y="2006183"/>
                    <a:pt x="2141095" y="1908747"/>
                  </a:cubicBezTo>
                  <a:cubicBezTo>
                    <a:pt x="2383436" y="1811311"/>
                    <a:pt x="2643265" y="1226695"/>
                    <a:pt x="2620780" y="919397"/>
                  </a:cubicBezTo>
                  <a:cubicBezTo>
                    <a:pt x="2598295" y="612099"/>
                    <a:pt x="2261017" y="129914"/>
                    <a:pt x="2006184" y="64957"/>
                  </a:cubicBezTo>
                  <a:cubicBezTo>
                    <a:pt x="1751351" y="0"/>
                    <a:pt x="1379096" y="344773"/>
                    <a:pt x="1091784" y="529652"/>
                  </a:cubicBezTo>
                  <a:cubicBezTo>
                    <a:pt x="804473" y="714531"/>
                    <a:pt x="482184" y="964367"/>
                    <a:pt x="312295" y="1144249"/>
                  </a:cubicBezTo>
                  <a:close/>
                </a:path>
              </a:pathLst>
            </a:custGeom>
            <a:blipFill>
              <a:blip r:embed="rId6" cstate="print"/>
              <a:stretch>
                <a:fillRect/>
              </a:stretch>
            </a:blipFill>
            <a:ln w="2857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41822" y="5027909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A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40839" y="4593195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75650" y="4967787"/>
              <a:ext cx="3000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FFFF00"/>
                  </a:solidFill>
                </a:rPr>
                <a:t>Σ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996" y="5533687"/>
            <a:ext cx="86958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five lines of evidence: </a:t>
            </a:r>
            <a:r>
              <a:rPr lang="en-US" dirty="0" smtClean="0">
                <a:solidFill>
                  <a:srgbClr val="0000FF"/>
                </a:solidFill>
              </a:rPr>
              <a:t>1) holographic entanglement entropy, 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  2) QFT renormalization of        , 3) induced gravity models,</a:t>
            </a:r>
          </a:p>
          <a:p>
            <a:pPr algn="l"/>
            <a:r>
              <a:rPr lang="en-US" dirty="0" smtClean="0"/>
              <a:t>  4) Jacobson’s arguments and 5) spin-foam models</a:t>
            </a:r>
            <a:endParaRPr lang="en-US" dirty="0"/>
          </a:p>
        </p:txBody>
      </p:sp>
      <p:pic>
        <p:nvPicPr>
          <p:cNvPr id="20" name="Picture 1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3869862" y="6015575"/>
            <a:ext cx="546082" cy="285521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875588" y="1976647"/>
            <a:ext cx="3421673" cy="97074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222" y="170488"/>
            <a:ext cx="8894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u="sng" dirty="0" smtClean="0">
                <a:solidFill>
                  <a:srgbClr val="0000FF"/>
                </a:solidFill>
              </a:rPr>
              <a:t>FAQ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rgbClr val="0000FF"/>
                </a:solidFill>
              </a:rPr>
              <a:t>1) Why should I care?</a:t>
            </a:r>
          </a:p>
          <a:p>
            <a:pPr algn="l"/>
            <a:r>
              <a:rPr lang="en-US" dirty="0" smtClean="0"/>
              <a:t>      After all entanglement entropy is not a measurable quantity?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996" y="1177876"/>
            <a:ext cx="8231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not yet! </a:t>
            </a:r>
            <a:r>
              <a:rPr lang="en-US" dirty="0" smtClean="0"/>
              <a:t>it remains an interesting question to find physical</a:t>
            </a:r>
          </a:p>
          <a:p>
            <a:pPr algn="l"/>
            <a:r>
              <a:rPr lang="en-US" dirty="0" smtClean="0"/>
              <a:t>  processes are governed by entanglement entropy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39843" y="2743198"/>
            <a:ext cx="7342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/>
              <a:t>Renyi</a:t>
            </a:r>
            <a:r>
              <a:rPr lang="en-US" dirty="0" smtClean="0"/>
              <a:t> entropy &amp; tunneling between spin chain states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72275" y="2030279"/>
            <a:ext cx="7067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/>
              <a:t>eg</a:t>
            </a:r>
            <a:r>
              <a:rPr lang="en-US" dirty="0" smtClean="0"/>
              <a:t>, production of charged black holes in </a:t>
            </a:r>
            <a:r>
              <a:rPr lang="en-US" dirty="0" err="1" smtClean="0"/>
              <a:t>bkgd</a:t>
            </a:r>
            <a:r>
              <a:rPr lang="en-US" dirty="0" smtClean="0"/>
              <a:t> field;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495" y="3688597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compare to quantum many body physics: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9649" y="4231047"/>
            <a:ext cx="892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generic states do </a:t>
            </a:r>
            <a:r>
              <a:rPr lang="en-US" b="1" dirty="0" smtClean="0"/>
              <a:t>not</a:t>
            </a:r>
            <a:r>
              <a:rPr lang="en-US" dirty="0" smtClean="0">
                <a:solidFill>
                  <a:srgbClr val="0000FF"/>
                </a:solidFill>
              </a:rPr>
              <a:t> satisfy “area law” but low energy states do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2340" y="5625885"/>
            <a:ext cx="343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tensor network program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87808" y="4742482"/>
            <a:ext cx="6878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locality of the underlying Hamiltonian restricts the</a:t>
            </a:r>
          </a:p>
          <a:p>
            <a:pPr algn="l"/>
            <a:r>
              <a:rPr lang="en-US" dirty="0" smtClean="0"/>
              <a:t>entanglement of the microscopic constituents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40221" y="6183830"/>
            <a:ext cx="4429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Lesson(s) for quantum gravity?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66738" y="4964111"/>
            <a:ext cx="854145" cy="14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569135" y="5850719"/>
            <a:ext cx="854145" cy="14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6230317" y="3768200"/>
            <a:ext cx="3037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(</a:t>
            </a:r>
            <a:r>
              <a:rPr lang="en-US" sz="1800" dirty="0" err="1" smtClean="0">
                <a:solidFill>
                  <a:srgbClr val="0000FF"/>
                </a:solidFill>
              </a:rPr>
              <a:t>Popescu</a:t>
            </a:r>
            <a:r>
              <a:rPr lang="en-US" sz="1800" dirty="0" smtClean="0">
                <a:solidFill>
                  <a:srgbClr val="0000FF"/>
                </a:solidFill>
              </a:rPr>
              <a:t>, Short &amp; Winter)</a:t>
            </a:r>
            <a:endParaRPr lang="en-US" sz="1800" dirty="0">
              <a:solidFill>
                <a:srgbClr val="0000FF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362677" y="2295820"/>
            <a:ext cx="854145" cy="14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061379" y="312249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(</a:t>
            </a:r>
            <a:r>
              <a:rPr lang="en-US" sz="1800" dirty="0" err="1" smtClean="0">
                <a:solidFill>
                  <a:srgbClr val="0000FF"/>
                </a:solidFill>
              </a:rPr>
              <a:t>Abanin</a:t>
            </a:r>
            <a:r>
              <a:rPr lang="en-US" sz="1800" dirty="0" smtClean="0">
                <a:solidFill>
                  <a:srgbClr val="0000FF"/>
                </a:solidFill>
              </a:rPr>
              <a:t> &amp; </a:t>
            </a:r>
            <a:r>
              <a:rPr lang="en-US" sz="1800" dirty="0" err="1" smtClean="0">
                <a:solidFill>
                  <a:srgbClr val="0000FF"/>
                </a:solidFill>
              </a:rPr>
              <a:t>Demler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58875" y="2402237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(</a:t>
            </a:r>
            <a:r>
              <a:rPr lang="en-US" sz="1800" dirty="0" err="1" smtClean="0">
                <a:solidFill>
                  <a:srgbClr val="0000FF"/>
                </a:solidFill>
              </a:rPr>
              <a:t>Garfinkle</a:t>
            </a:r>
            <a:r>
              <a:rPr lang="en-US" sz="1800" dirty="0" smtClean="0">
                <a:solidFill>
                  <a:srgbClr val="0000FF"/>
                </a:solidFill>
              </a:rPr>
              <a:t>, Giddings &amp; </a:t>
            </a:r>
            <a:r>
              <a:rPr lang="en-US" sz="1800" dirty="0" err="1" smtClean="0">
                <a:solidFill>
                  <a:srgbClr val="0000FF"/>
                </a:solidFill>
              </a:rPr>
              <a:t>Strominger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endParaRPr lang="en-US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8" grpId="0"/>
      <p:bldP spid="1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222" y="170488"/>
            <a:ext cx="88440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u="sng" dirty="0" smtClean="0">
                <a:solidFill>
                  <a:srgbClr val="0000FF"/>
                </a:solidFill>
              </a:rPr>
              <a:t>FAQ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rgbClr val="0000FF"/>
                </a:solidFill>
              </a:rPr>
              <a:t>2) Why should I care? </a:t>
            </a:r>
          </a:p>
          <a:p>
            <a:pPr algn="l"/>
            <a:r>
              <a:rPr lang="en-US" dirty="0" smtClean="0"/>
              <a:t> “Smooth curvatures are a signature of macroscopic </a:t>
            </a:r>
            <a:r>
              <a:rPr lang="en-US" dirty="0" err="1" smtClean="0"/>
              <a:t>spacetime</a:t>
            </a:r>
            <a:r>
              <a:rPr lang="en-US" dirty="0" smtClean="0"/>
              <a:t>” </a:t>
            </a:r>
          </a:p>
          <a:p>
            <a:pPr algn="l"/>
            <a:r>
              <a:rPr lang="en-US" dirty="0" smtClean="0"/>
              <a:t>              seems a simpler/better/more intuitive slogan.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7973" y="1534342"/>
            <a:ext cx="8268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this proposal relates (semi)classical geometry directly to a</a:t>
            </a:r>
          </a:p>
          <a:p>
            <a:pPr algn="l"/>
            <a:r>
              <a:rPr lang="en-US" dirty="0" smtClean="0"/>
              <a:t>  property of the underlying quantum description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5307" y="2734627"/>
            <a:ext cx="70647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 “in QG, </a:t>
            </a:r>
            <a:r>
              <a:rPr lang="en-US" dirty="0" smtClean="0">
                <a:solidFill>
                  <a:srgbClr val="0000FF"/>
                </a:solidFill>
              </a:rPr>
              <a:t>short-range </a:t>
            </a:r>
            <a:r>
              <a:rPr lang="en-US" sz="2400" dirty="0" smtClean="0">
                <a:solidFill>
                  <a:srgbClr val="0000FF"/>
                </a:solidFill>
              </a:rPr>
              <a:t>quantum </a:t>
            </a:r>
            <a:r>
              <a:rPr lang="en-US" dirty="0" smtClean="0">
                <a:solidFill>
                  <a:srgbClr val="0000FF"/>
                </a:solidFill>
              </a:rPr>
              <a:t>entanglement points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towards how microscopic </a:t>
            </a:r>
            <a:r>
              <a:rPr lang="en-US" dirty="0" err="1" smtClean="0">
                <a:solidFill>
                  <a:srgbClr val="0000FF"/>
                </a:solidFill>
              </a:rPr>
              <a:t>dof</a:t>
            </a:r>
            <a:r>
              <a:rPr lang="en-US" dirty="0" smtClean="0">
                <a:solidFill>
                  <a:srgbClr val="0000FF"/>
                </a:solidFill>
              </a:rPr>
              <a:t> build up a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macroscopic </a:t>
            </a:r>
            <a:r>
              <a:rPr lang="en-US" sz="2400" dirty="0" err="1" smtClean="0">
                <a:solidFill>
                  <a:srgbClr val="0000FF"/>
                </a:solidFill>
              </a:rPr>
              <a:t>spacetime</a:t>
            </a:r>
            <a:r>
              <a:rPr lang="en-US" sz="2400" dirty="0" smtClean="0">
                <a:solidFill>
                  <a:srgbClr val="0000FF"/>
                </a:solidFill>
              </a:rPr>
              <a:t> geometry” 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02983" y="2965761"/>
            <a:ext cx="617097" cy="25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222" y="170488"/>
            <a:ext cx="8197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u="sng" dirty="0" smtClean="0">
                <a:solidFill>
                  <a:srgbClr val="0000FF"/>
                </a:solidFill>
              </a:rPr>
              <a:t>FAQ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rgbClr val="0000FF"/>
                </a:solidFill>
              </a:rPr>
              <a:t>3) Why should I care? </a:t>
            </a:r>
          </a:p>
          <a:p>
            <a:pPr algn="l"/>
            <a:r>
              <a:rPr lang="en-US" dirty="0" smtClean="0"/>
              <a:t>               The area of a finite region can not possibly be an </a:t>
            </a:r>
          </a:p>
          <a:p>
            <a:pPr algn="l"/>
            <a:r>
              <a:rPr lang="en-US" dirty="0" smtClean="0"/>
              <a:t>                             observable in quantum gravity!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491" y="1472345"/>
            <a:ext cx="87976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question of observables in QG has a long history; do not have</a:t>
            </a:r>
          </a:p>
          <a:p>
            <a:pPr algn="l"/>
            <a:r>
              <a:rPr lang="en-US" dirty="0" smtClean="0"/>
              <a:t>  a solution here but suggestion towards a construction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4938" y="2552343"/>
            <a:ext cx="48269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in </a:t>
            </a:r>
            <a:r>
              <a:rPr lang="en-US" dirty="0" err="1" smtClean="0"/>
              <a:t>spacetime</a:t>
            </a:r>
            <a:r>
              <a:rPr lang="en-US" dirty="0" smtClean="0"/>
              <a:t> with boundary, use </a:t>
            </a:r>
          </a:p>
          <a:p>
            <a:pPr algn="l"/>
            <a:r>
              <a:rPr lang="en-US" dirty="0" smtClean="0"/>
              <a:t>light sheets to connect entangling</a:t>
            </a:r>
          </a:p>
          <a:p>
            <a:pPr algn="l"/>
            <a:r>
              <a:rPr lang="en-US" dirty="0" smtClean="0"/>
              <a:t>surface to boundary and define</a:t>
            </a:r>
          </a:p>
          <a:p>
            <a:pPr algn="l"/>
            <a:r>
              <a:rPr lang="en-US" dirty="0" smtClean="0"/>
              <a:t>with corresponding boundary data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32476" y="2789693"/>
            <a:ext cx="658889" cy="35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" name="Group 7"/>
          <p:cNvGrpSpPr/>
          <p:nvPr/>
        </p:nvGrpSpPr>
        <p:grpSpPr>
          <a:xfrm>
            <a:off x="6307554" y="2760016"/>
            <a:ext cx="2123524" cy="3487654"/>
            <a:chOff x="5519156" y="202796"/>
            <a:chExt cx="2123524" cy="3487654"/>
          </a:xfrm>
        </p:grpSpPr>
        <p:grpSp>
          <p:nvGrpSpPr>
            <p:cNvPr id="9" name="Group 1"/>
            <p:cNvGrpSpPr/>
            <p:nvPr/>
          </p:nvGrpSpPr>
          <p:grpSpPr>
            <a:xfrm>
              <a:off x="5519156" y="202796"/>
              <a:ext cx="2123524" cy="3487654"/>
              <a:chOff x="3505964" y="1721630"/>
              <a:chExt cx="2123524" cy="3487654"/>
            </a:xfrm>
          </p:grpSpPr>
          <p:sp>
            <p:nvSpPr>
              <p:cNvPr id="17" name="Isosceles Triangle 2"/>
              <p:cNvSpPr/>
              <p:nvPr/>
            </p:nvSpPr>
            <p:spPr bwMode="auto">
              <a:xfrm flipV="1">
                <a:off x="3538982" y="3568662"/>
                <a:ext cx="2059781" cy="1640622"/>
              </a:xfrm>
              <a:prstGeom prst="triangle">
                <a:avLst/>
              </a:prstGeom>
              <a:solidFill>
                <a:srgbClr val="00FFFF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Isosceles Triangle 17"/>
              <p:cNvSpPr/>
              <p:nvPr/>
            </p:nvSpPr>
            <p:spPr bwMode="auto">
              <a:xfrm>
                <a:off x="3536585" y="1721630"/>
                <a:ext cx="2059781" cy="1640622"/>
              </a:xfrm>
              <a:prstGeom prst="triangle">
                <a:avLst/>
              </a:prstGeom>
              <a:solidFill>
                <a:srgbClr val="00FFFF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3505964" y="3042141"/>
                <a:ext cx="2123524" cy="846387"/>
              </a:xfrm>
              <a:prstGeom prst="ellipse">
                <a:avLst/>
              </a:prstGeom>
              <a:solidFill>
                <a:srgbClr val="00FFFF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0" name="Freeform 9"/>
            <p:cNvSpPr/>
            <p:nvPr/>
          </p:nvSpPr>
          <p:spPr bwMode="auto">
            <a:xfrm>
              <a:off x="5765368" y="1177860"/>
              <a:ext cx="1549829" cy="417130"/>
            </a:xfrm>
            <a:custGeom>
              <a:avLst/>
              <a:gdLst>
                <a:gd name="connsiteX0" fmla="*/ 312295 w 2643265"/>
                <a:gd name="connsiteY0" fmla="*/ 1144249 h 2121108"/>
                <a:gd name="connsiteX1" fmla="*/ 72452 w 2643265"/>
                <a:gd name="connsiteY1" fmla="*/ 1608944 h 2121108"/>
                <a:gd name="connsiteX2" fmla="*/ 747010 w 2643265"/>
                <a:gd name="connsiteY2" fmla="*/ 2103620 h 2121108"/>
                <a:gd name="connsiteX3" fmla="*/ 1166734 w 2643265"/>
                <a:gd name="connsiteY3" fmla="*/ 1504013 h 2121108"/>
                <a:gd name="connsiteX4" fmla="*/ 2141095 w 2643265"/>
                <a:gd name="connsiteY4" fmla="*/ 1908747 h 2121108"/>
                <a:gd name="connsiteX5" fmla="*/ 2620780 w 2643265"/>
                <a:gd name="connsiteY5" fmla="*/ 919397 h 2121108"/>
                <a:gd name="connsiteX6" fmla="*/ 2006184 w 2643265"/>
                <a:gd name="connsiteY6" fmla="*/ 64957 h 2121108"/>
                <a:gd name="connsiteX7" fmla="*/ 1091784 w 2643265"/>
                <a:gd name="connsiteY7" fmla="*/ 529652 h 2121108"/>
                <a:gd name="connsiteX8" fmla="*/ 312295 w 2643265"/>
                <a:gd name="connsiteY8" fmla="*/ 1144249 h 212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3265" h="2121108">
                  <a:moveTo>
                    <a:pt x="312295" y="1144249"/>
                  </a:moveTo>
                  <a:cubicBezTo>
                    <a:pt x="142406" y="1324131"/>
                    <a:pt x="0" y="1449049"/>
                    <a:pt x="72452" y="1608944"/>
                  </a:cubicBezTo>
                  <a:cubicBezTo>
                    <a:pt x="144905" y="1768839"/>
                    <a:pt x="564630" y="2121108"/>
                    <a:pt x="747010" y="2103620"/>
                  </a:cubicBezTo>
                  <a:cubicBezTo>
                    <a:pt x="929390" y="2086132"/>
                    <a:pt x="934387" y="1536492"/>
                    <a:pt x="1166734" y="1504013"/>
                  </a:cubicBezTo>
                  <a:cubicBezTo>
                    <a:pt x="1399081" y="1471534"/>
                    <a:pt x="1898754" y="2006183"/>
                    <a:pt x="2141095" y="1908747"/>
                  </a:cubicBezTo>
                  <a:cubicBezTo>
                    <a:pt x="2383436" y="1811311"/>
                    <a:pt x="2643265" y="1226695"/>
                    <a:pt x="2620780" y="919397"/>
                  </a:cubicBezTo>
                  <a:cubicBezTo>
                    <a:pt x="2598295" y="612099"/>
                    <a:pt x="2261017" y="129914"/>
                    <a:pt x="2006184" y="64957"/>
                  </a:cubicBezTo>
                  <a:cubicBezTo>
                    <a:pt x="1751351" y="0"/>
                    <a:pt x="1379096" y="344773"/>
                    <a:pt x="1091784" y="529652"/>
                  </a:cubicBezTo>
                  <a:cubicBezTo>
                    <a:pt x="804473" y="714531"/>
                    <a:pt x="482184" y="964367"/>
                    <a:pt x="312295" y="1144249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Straight Arrow Connector 10"/>
            <p:cNvCxnSpPr>
              <a:endCxn id="10" idx="5"/>
            </p:cNvCxnSpPr>
            <p:nvPr/>
          </p:nvCxnSpPr>
          <p:spPr bwMode="auto">
            <a:xfrm flipV="1">
              <a:off x="6876486" y="1358666"/>
              <a:ext cx="425528" cy="46892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H="1" flipV="1">
              <a:off x="5767388" y="1485900"/>
              <a:ext cx="455586" cy="38560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Freeform 12"/>
            <p:cNvSpPr/>
            <p:nvPr/>
          </p:nvSpPr>
          <p:spPr bwMode="auto">
            <a:xfrm rot="387028">
              <a:off x="5731266" y="2145639"/>
              <a:ext cx="1623138" cy="417130"/>
            </a:xfrm>
            <a:custGeom>
              <a:avLst/>
              <a:gdLst>
                <a:gd name="connsiteX0" fmla="*/ 312295 w 2643265"/>
                <a:gd name="connsiteY0" fmla="*/ 1144249 h 2121108"/>
                <a:gd name="connsiteX1" fmla="*/ 72452 w 2643265"/>
                <a:gd name="connsiteY1" fmla="*/ 1608944 h 2121108"/>
                <a:gd name="connsiteX2" fmla="*/ 747010 w 2643265"/>
                <a:gd name="connsiteY2" fmla="*/ 2103620 h 2121108"/>
                <a:gd name="connsiteX3" fmla="*/ 1166734 w 2643265"/>
                <a:gd name="connsiteY3" fmla="*/ 1504013 h 2121108"/>
                <a:gd name="connsiteX4" fmla="*/ 2141095 w 2643265"/>
                <a:gd name="connsiteY4" fmla="*/ 1908747 h 2121108"/>
                <a:gd name="connsiteX5" fmla="*/ 2620780 w 2643265"/>
                <a:gd name="connsiteY5" fmla="*/ 919397 h 2121108"/>
                <a:gd name="connsiteX6" fmla="*/ 2006184 w 2643265"/>
                <a:gd name="connsiteY6" fmla="*/ 64957 h 2121108"/>
                <a:gd name="connsiteX7" fmla="*/ 1091784 w 2643265"/>
                <a:gd name="connsiteY7" fmla="*/ 529652 h 2121108"/>
                <a:gd name="connsiteX8" fmla="*/ 312295 w 2643265"/>
                <a:gd name="connsiteY8" fmla="*/ 1144249 h 212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3265" h="2121108">
                  <a:moveTo>
                    <a:pt x="312295" y="1144249"/>
                  </a:moveTo>
                  <a:cubicBezTo>
                    <a:pt x="142406" y="1324131"/>
                    <a:pt x="0" y="1449049"/>
                    <a:pt x="72452" y="1608944"/>
                  </a:cubicBezTo>
                  <a:cubicBezTo>
                    <a:pt x="144905" y="1768839"/>
                    <a:pt x="564630" y="2121108"/>
                    <a:pt x="747010" y="2103620"/>
                  </a:cubicBezTo>
                  <a:cubicBezTo>
                    <a:pt x="929390" y="2086132"/>
                    <a:pt x="934387" y="1536492"/>
                    <a:pt x="1166734" y="1504013"/>
                  </a:cubicBezTo>
                  <a:cubicBezTo>
                    <a:pt x="1399081" y="1471534"/>
                    <a:pt x="1898754" y="2006183"/>
                    <a:pt x="2141095" y="1908747"/>
                  </a:cubicBezTo>
                  <a:cubicBezTo>
                    <a:pt x="2383436" y="1811311"/>
                    <a:pt x="2643265" y="1226695"/>
                    <a:pt x="2620780" y="919397"/>
                  </a:cubicBezTo>
                  <a:cubicBezTo>
                    <a:pt x="2598295" y="612099"/>
                    <a:pt x="2261017" y="129914"/>
                    <a:pt x="2006184" y="64957"/>
                  </a:cubicBezTo>
                  <a:cubicBezTo>
                    <a:pt x="1751351" y="0"/>
                    <a:pt x="1379096" y="344773"/>
                    <a:pt x="1091784" y="529652"/>
                  </a:cubicBezTo>
                  <a:cubicBezTo>
                    <a:pt x="804473" y="714531"/>
                    <a:pt x="482184" y="964367"/>
                    <a:pt x="312295" y="1144249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6872697" y="1848468"/>
              <a:ext cx="490128" cy="5899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>
              <a:off x="5729288" y="1879144"/>
              <a:ext cx="495865" cy="4592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Freeform 15"/>
            <p:cNvSpPr/>
            <p:nvPr/>
          </p:nvSpPr>
          <p:spPr bwMode="auto">
            <a:xfrm>
              <a:off x="6211802" y="1766809"/>
              <a:ext cx="669443" cy="156243"/>
            </a:xfrm>
            <a:custGeom>
              <a:avLst/>
              <a:gdLst>
                <a:gd name="connsiteX0" fmla="*/ 312295 w 2643265"/>
                <a:gd name="connsiteY0" fmla="*/ 1144249 h 2121108"/>
                <a:gd name="connsiteX1" fmla="*/ 72452 w 2643265"/>
                <a:gd name="connsiteY1" fmla="*/ 1608944 h 2121108"/>
                <a:gd name="connsiteX2" fmla="*/ 747010 w 2643265"/>
                <a:gd name="connsiteY2" fmla="*/ 2103620 h 2121108"/>
                <a:gd name="connsiteX3" fmla="*/ 1166734 w 2643265"/>
                <a:gd name="connsiteY3" fmla="*/ 1504013 h 2121108"/>
                <a:gd name="connsiteX4" fmla="*/ 2141095 w 2643265"/>
                <a:gd name="connsiteY4" fmla="*/ 1908747 h 2121108"/>
                <a:gd name="connsiteX5" fmla="*/ 2620780 w 2643265"/>
                <a:gd name="connsiteY5" fmla="*/ 919397 h 2121108"/>
                <a:gd name="connsiteX6" fmla="*/ 2006184 w 2643265"/>
                <a:gd name="connsiteY6" fmla="*/ 64957 h 2121108"/>
                <a:gd name="connsiteX7" fmla="*/ 1091784 w 2643265"/>
                <a:gd name="connsiteY7" fmla="*/ 529652 h 2121108"/>
                <a:gd name="connsiteX8" fmla="*/ 312295 w 2643265"/>
                <a:gd name="connsiteY8" fmla="*/ 1144249 h 212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3265" h="2121108">
                  <a:moveTo>
                    <a:pt x="312295" y="1144249"/>
                  </a:moveTo>
                  <a:cubicBezTo>
                    <a:pt x="142406" y="1324131"/>
                    <a:pt x="0" y="1449049"/>
                    <a:pt x="72452" y="1608944"/>
                  </a:cubicBezTo>
                  <a:cubicBezTo>
                    <a:pt x="144905" y="1768839"/>
                    <a:pt x="564630" y="2121108"/>
                    <a:pt x="747010" y="2103620"/>
                  </a:cubicBezTo>
                  <a:cubicBezTo>
                    <a:pt x="929390" y="2086132"/>
                    <a:pt x="934387" y="1536492"/>
                    <a:pt x="1166734" y="1504013"/>
                  </a:cubicBezTo>
                  <a:cubicBezTo>
                    <a:pt x="1399081" y="1471534"/>
                    <a:pt x="1898754" y="2006183"/>
                    <a:pt x="2141095" y="1908747"/>
                  </a:cubicBezTo>
                  <a:cubicBezTo>
                    <a:pt x="2383436" y="1811311"/>
                    <a:pt x="2643265" y="1226695"/>
                    <a:pt x="2620780" y="919397"/>
                  </a:cubicBezTo>
                  <a:cubicBezTo>
                    <a:pt x="2598295" y="612099"/>
                    <a:pt x="2261017" y="129914"/>
                    <a:pt x="2006184" y="64957"/>
                  </a:cubicBezTo>
                  <a:cubicBezTo>
                    <a:pt x="1751351" y="0"/>
                    <a:pt x="1379096" y="344773"/>
                    <a:pt x="1091784" y="529652"/>
                  </a:cubicBezTo>
                  <a:cubicBezTo>
                    <a:pt x="804473" y="714531"/>
                    <a:pt x="482184" y="964367"/>
                    <a:pt x="312295" y="1144249"/>
                  </a:cubicBezTo>
                  <a:close/>
                </a:path>
              </a:pathLst>
            </a:custGeom>
            <a:solidFill>
              <a:srgbClr val="00FF00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1" name="Picture 2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94229" y="3375168"/>
            <a:ext cx="223168" cy="253687"/>
          </a:xfrm>
          <a:prstGeom prst="rect">
            <a:avLst/>
          </a:prstGeom>
          <a:solidFill>
            <a:srgbClr val="66FFFF"/>
          </a:solidFill>
        </p:spPr>
      </p:pic>
      <p:sp>
        <p:nvSpPr>
          <p:cNvPr id="23" name="TextBox 22"/>
          <p:cNvSpPr txBox="1"/>
          <p:nvPr/>
        </p:nvSpPr>
        <p:spPr>
          <a:xfrm>
            <a:off x="7181901" y="440151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 smtClean="0"/>
              <a:t>Σ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883183" y="5668887"/>
            <a:ext cx="5665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compare with “hole-</a:t>
            </a:r>
            <a:r>
              <a:rPr lang="en-US" dirty="0" err="1" smtClean="0"/>
              <a:t>ographic</a:t>
            </a:r>
            <a:r>
              <a:rPr lang="en-US" dirty="0" smtClean="0"/>
              <a:t> </a:t>
            </a:r>
            <a:r>
              <a:rPr lang="en-US" dirty="0" err="1" smtClean="0"/>
              <a:t>spacetime</a:t>
            </a:r>
            <a:r>
              <a:rPr lang="en-US" dirty="0" smtClean="0"/>
              <a:t>”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56490" y="5894942"/>
            <a:ext cx="617097" cy="25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8880" y="206487"/>
            <a:ext cx="5176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</a:rPr>
              <a:t>Proposal</a:t>
            </a:r>
            <a:r>
              <a:rPr lang="en-US" sz="2800" b="1" dirty="0" smtClean="0">
                <a:solidFill>
                  <a:srgbClr val="0000FF"/>
                </a:solidFill>
              </a:rPr>
              <a:t>: Geometric Entropy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439" y="767010"/>
            <a:ext cx="92881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 in a theory of quantum gravity, for any sufficiently large region</a:t>
            </a:r>
          </a:p>
          <a:p>
            <a:pPr algn="l"/>
            <a:r>
              <a:rPr lang="en-US" dirty="0" smtClean="0"/>
              <a:t>  </a:t>
            </a:r>
            <a:r>
              <a:rPr lang="en-US" sz="2400" dirty="0" smtClean="0"/>
              <a:t>with a smooth  boundary in a smooth background (</a:t>
            </a:r>
            <a:r>
              <a:rPr lang="en-US" sz="2400" dirty="0" err="1" smtClean="0"/>
              <a:t>eg</a:t>
            </a:r>
            <a:r>
              <a:rPr lang="en-US" sz="2400" dirty="0" smtClean="0"/>
              <a:t>, flat space),</a:t>
            </a:r>
          </a:p>
          <a:p>
            <a:pPr algn="l"/>
            <a:r>
              <a:rPr lang="en-US" dirty="0" smtClean="0"/>
              <a:t>  </a:t>
            </a:r>
            <a:r>
              <a:rPr lang="en-US" sz="2400" dirty="0" smtClean="0"/>
              <a:t>there is an entanglement entropy which takes the form: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422" y="3206885"/>
            <a:ext cx="587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evidence comes from several directions: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24058" y="3669039"/>
            <a:ext cx="697620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holographic        in </a:t>
            </a:r>
            <a:r>
              <a:rPr lang="en-US" dirty="0" err="1" smtClean="0">
                <a:solidFill>
                  <a:srgbClr val="0000FF"/>
                </a:solidFill>
              </a:rPr>
              <a:t>AdS</a:t>
            </a:r>
            <a:r>
              <a:rPr lang="en-US" dirty="0" smtClean="0">
                <a:solidFill>
                  <a:srgbClr val="0000FF"/>
                </a:solidFill>
              </a:rPr>
              <a:t>/CFT correspondence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QFT renormalization of 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induced gravity, </a:t>
            </a:r>
            <a:r>
              <a:rPr lang="en-US" dirty="0" err="1" smtClean="0">
                <a:solidFill>
                  <a:srgbClr val="FF0000"/>
                </a:solidFill>
              </a:rPr>
              <a:t>eg</a:t>
            </a:r>
            <a:r>
              <a:rPr lang="en-US" dirty="0" smtClean="0">
                <a:solidFill>
                  <a:srgbClr val="FF0000"/>
                </a:solidFill>
              </a:rPr>
              <a:t>, Randall-</a:t>
            </a:r>
            <a:r>
              <a:rPr lang="en-US" dirty="0" err="1" smtClean="0">
                <a:solidFill>
                  <a:srgbClr val="FF0000"/>
                </a:solidFill>
              </a:rPr>
              <a:t>Sundrum</a:t>
            </a:r>
            <a:r>
              <a:rPr lang="en-US" dirty="0" smtClean="0">
                <a:solidFill>
                  <a:srgbClr val="FF0000"/>
                </a:solidFill>
              </a:rPr>
              <a:t> 2 model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Jacobson’s “thermal origin” of gravity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spin-foam approach to quantum gravity</a:t>
            </a:r>
          </a:p>
        </p:txBody>
      </p:sp>
      <p:pic>
        <p:nvPicPr>
          <p:cNvPr id="22" name="Picture 2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218114" y="4400262"/>
            <a:ext cx="463550" cy="309651"/>
          </a:xfrm>
          <a:prstGeom prst="rect">
            <a:avLst/>
          </a:prstGeom>
        </p:spPr>
      </p:pic>
      <p:pic>
        <p:nvPicPr>
          <p:cNvPr id="25" name="Picture 2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3637213" y="3854908"/>
            <a:ext cx="490513" cy="327663"/>
          </a:xfrm>
          <a:prstGeom prst="rect">
            <a:avLst/>
          </a:prstGeom>
          <a:noFill/>
          <a:ln/>
          <a:effectLst/>
        </p:spPr>
      </p:pic>
      <p:sp>
        <p:nvSpPr>
          <p:cNvPr id="10" name="TextBox 9"/>
          <p:cNvSpPr txBox="1"/>
          <p:nvPr/>
        </p:nvSpPr>
        <p:spPr>
          <a:xfrm>
            <a:off x="7094264" y="104933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(Bianchi &amp; Myers)</a:t>
            </a:r>
            <a:endParaRPr lang="en-US" sz="1800" dirty="0">
              <a:solidFill>
                <a:srgbClr val="0000FF"/>
              </a:solidFill>
            </a:endParaRPr>
          </a:p>
        </p:txBody>
      </p:sp>
      <p:pic>
        <p:nvPicPr>
          <p:cNvPr id="11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3046066" y="2054137"/>
            <a:ext cx="3421673" cy="97074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3195" y="27296"/>
            <a:ext cx="536634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00FF"/>
                </a:solidFill>
              </a:rPr>
              <a:t>(</a:t>
            </a:r>
            <a:r>
              <a:rPr lang="en-US" sz="1600" dirty="0" err="1" smtClean="0">
                <a:solidFill>
                  <a:srgbClr val="0000FF"/>
                </a:solidFill>
              </a:rPr>
              <a:t>Balasubramanian</a:t>
            </a:r>
            <a:r>
              <a:rPr lang="en-US" sz="1600" dirty="0" smtClean="0">
                <a:solidFill>
                  <a:srgbClr val="0000FF"/>
                </a:solidFill>
              </a:rPr>
              <a:t>, </a:t>
            </a:r>
            <a:r>
              <a:rPr lang="en-US" sz="1600" dirty="0" err="1" smtClean="0">
                <a:solidFill>
                  <a:srgbClr val="0000FF"/>
                </a:solidFill>
              </a:rPr>
              <a:t>Chowdhury</a:t>
            </a:r>
            <a:r>
              <a:rPr lang="en-US" sz="1600" dirty="0" smtClean="0">
                <a:solidFill>
                  <a:srgbClr val="0000FF"/>
                </a:solidFill>
              </a:rPr>
              <a:t>, Czech, de Boer &amp; Heller)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653" y="421878"/>
            <a:ext cx="4389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</a:rPr>
              <a:t>“hole-</a:t>
            </a:r>
            <a:r>
              <a:rPr lang="en-US" b="1" dirty="0" err="1" smtClean="0">
                <a:solidFill>
                  <a:srgbClr val="0000FF"/>
                </a:solidFill>
              </a:rPr>
              <a:t>ographic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spacetime</a:t>
            </a:r>
            <a:r>
              <a:rPr lang="en-US" b="1" dirty="0" smtClean="0">
                <a:solidFill>
                  <a:srgbClr val="0000FF"/>
                </a:solidFill>
              </a:rPr>
              <a:t>”: 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hole-ograph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0139" y="3249103"/>
            <a:ext cx="4933507" cy="3311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427" y="1006936"/>
            <a:ext cx="8567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calculate “gravitational entropy” of curves inside of d=3 </a:t>
            </a:r>
            <a:r>
              <a:rPr lang="en-US" dirty="0" err="1" smtClean="0"/>
              <a:t>AdS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  space, in terms of entropies of bounded regions in boundary</a:t>
            </a:r>
            <a:endParaRPr lang="en-US" dirty="0"/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992280" y="2014538"/>
            <a:ext cx="4900626" cy="500063"/>
          </a:xfrm>
          <a:prstGeom prst="rect">
            <a:avLst/>
          </a:prstGeom>
          <a:noFill/>
          <a:ln/>
          <a:effectLst/>
        </p:spPr>
      </p:pic>
      <p:sp>
        <p:nvSpPr>
          <p:cNvPr id="10" name="TextBox 9"/>
          <p:cNvSpPr txBox="1"/>
          <p:nvPr/>
        </p:nvSpPr>
        <p:spPr>
          <a:xfrm>
            <a:off x="114297" y="2557446"/>
            <a:ext cx="70519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“residual entropy”: maximum entropy of a density</a:t>
            </a:r>
          </a:p>
          <a:p>
            <a:pPr algn="l"/>
            <a:r>
              <a:rPr lang="en-US" dirty="0" smtClean="0"/>
              <a:t>  matrix describing all measurements</a:t>
            </a:r>
          </a:p>
          <a:p>
            <a:pPr algn="l"/>
            <a:r>
              <a:rPr lang="en-US" dirty="0" smtClean="0"/>
              <a:t>  of finite-time local observers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6858" y="206487"/>
            <a:ext cx="2462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Conclusions: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449" y="725206"/>
            <a:ext cx="88220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smtClean="0"/>
              <a:t> </a:t>
            </a:r>
            <a:r>
              <a:rPr lang="en-US" sz="2400" smtClean="0">
                <a:solidFill>
                  <a:srgbClr val="0000FF"/>
                </a:solidFill>
              </a:rPr>
              <a:t>proposal: </a:t>
            </a:r>
            <a:r>
              <a:rPr lang="en-US" sz="2400" dirty="0" smtClean="0"/>
              <a:t>in quantum gravity, for any sufficiently large region in</a:t>
            </a:r>
          </a:p>
          <a:p>
            <a:pPr algn="l"/>
            <a:r>
              <a:rPr lang="en-US" sz="2400" dirty="0" smtClean="0"/>
              <a:t>  a smooth background, there is a finite entanglement entropy</a:t>
            </a:r>
          </a:p>
          <a:p>
            <a:pPr algn="l"/>
            <a:r>
              <a:rPr lang="en-US" dirty="0" smtClean="0"/>
              <a:t>  </a:t>
            </a:r>
            <a:r>
              <a:rPr lang="en-US" sz="2400" dirty="0" smtClean="0"/>
              <a:t>which takes the form:</a:t>
            </a: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860090" y="2023141"/>
            <a:ext cx="3421673" cy="970743"/>
          </a:xfrm>
          <a:prstGeom prst="rect">
            <a:avLst/>
          </a:prstGeom>
          <a:noFill/>
          <a:ln/>
          <a:effectLst/>
        </p:spPr>
      </p:pic>
      <p:sp>
        <p:nvSpPr>
          <p:cNvPr id="15" name="TextBox 14"/>
          <p:cNvSpPr txBox="1"/>
          <p:nvPr/>
        </p:nvSpPr>
        <p:spPr>
          <a:xfrm>
            <a:off x="812659" y="3704095"/>
            <a:ext cx="6582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► </a:t>
            </a:r>
            <a:r>
              <a:rPr lang="en-US" dirty="0" smtClean="0">
                <a:latin typeface="Arial"/>
                <a:cs typeface="Arial"/>
              </a:rPr>
              <a:t>find interesting string framework to calculate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5574" y="4197458"/>
            <a:ext cx="7739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► </a:t>
            </a:r>
            <a:r>
              <a:rPr lang="en-US" dirty="0" smtClean="0">
                <a:latin typeface="Arial"/>
                <a:cs typeface="Arial"/>
              </a:rPr>
              <a:t>find connection to “generalized gravitational entropy”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7813" y="4721816"/>
            <a:ext cx="6891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► </a:t>
            </a:r>
            <a:r>
              <a:rPr lang="en-US" dirty="0" smtClean="0">
                <a:latin typeface="Arial"/>
                <a:cs typeface="Arial"/>
              </a:rPr>
              <a:t>better understand higher curvature corrections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1124" y="3236875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future directions</a:t>
            </a:r>
            <a:r>
              <a:rPr lang="en-US" dirty="0" smtClean="0"/>
              <a:t>: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17810" y="5261674"/>
            <a:ext cx="6587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► </a:t>
            </a:r>
            <a:r>
              <a:rPr lang="en-US" dirty="0" smtClean="0">
                <a:latin typeface="Arial"/>
                <a:cs typeface="Arial"/>
              </a:rPr>
              <a:t>does entropy have an operational meaning?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5225" y="5770534"/>
            <a:ext cx="5763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► </a:t>
            </a:r>
            <a:r>
              <a:rPr lang="en-US" dirty="0" smtClean="0">
                <a:latin typeface="Arial"/>
                <a:cs typeface="Arial"/>
              </a:rPr>
              <a:t>further develop spin-foam calculations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8140" y="6279395"/>
            <a:ext cx="5934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► avoid being scrambled by </a:t>
            </a:r>
            <a:r>
              <a:rPr lang="en-US" smtClean="0">
                <a:solidFill>
                  <a:srgbClr val="0000FF"/>
                </a:solidFill>
                <a:latin typeface="Arial"/>
                <a:cs typeface="Arial"/>
              </a:rPr>
              <a:t>any firewalls!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76200" y="1420346"/>
            <a:ext cx="9474200" cy="1310323"/>
          </a:xfrm>
          <a:prstGeom prst="rect">
            <a:avLst/>
          </a:prstGeom>
          <a:solidFill>
            <a:srgbClr val="00FFFF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26085" y="152400"/>
            <a:ext cx="139333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u="sng" dirty="0">
                <a:solidFill>
                  <a:srgbClr val="0000FF"/>
                </a:solidFill>
              </a:rPr>
              <a:t>Outline: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230130" y="2845016"/>
            <a:ext cx="7741222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AutoNum type="arabicPeriod" startAt="3"/>
            </a:pPr>
            <a:r>
              <a:rPr lang="en-US" sz="2400" dirty="0" smtClean="0"/>
              <a:t>Entanglement Entropy 2:</a:t>
            </a:r>
          </a:p>
          <a:p>
            <a:pPr marL="457200" indent="-457200" algn="l"/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400" dirty="0" smtClean="0"/>
              <a:t>            </a:t>
            </a:r>
            <a:endParaRPr lang="en-US" dirty="0" smtClean="0"/>
          </a:p>
          <a:p>
            <a:pPr marL="457200" indent="-457200" algn="l">
              <a:buAutoNum type="arabicPeriod" startAt="4"/>
            </a:pPr>
            <a:r>
              <a:rPr lang="en-US" sz="2400" dirty="0" smtClean="0"/>
              <a:t>Entanglement Entropy 3: </a:t>
            </a:r>
          </a:p>
          <a:p>
            <a:pPr marL="457200" indent="-457200" algn="l"/>
            <a:r>
              <a:rPr lang="en-US" dirty="0" smtClean="0"/>
              <a:t>           Entanglement</a:t>
            </a:r>
            <a:r>
              <a:rPr lang="en-US" sz="2400" dirty="0" smtClean="0"/>
              <a:t> Hamiltonian and Generalizing S</a:t>
            </a:r>
            <a:r>
              <a:rPr lang="en-US" sz="2400" baseline="-25000" dirty="0" smtClean="0"/>
              <a:t>BH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173480" y="789528"/>
            <a:ext cx="59410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buFontTx/>
              <a:buAutoNum type="arabicPeriod"/>
            </a:pPr>
            <a:r>
              <a:rPr lang="en-US" sz="2400" dirty="0"/>
              <a:t>  </a:t>
            </a:r>
            <a:r>
              <a:rPr lang="en-US" sz="2400" dirty="0" smtClean="0"/>
              <a:t>Introduction and Concluding remarks</a:t>
            </a:r>
            <a:endParaRPr lang="en-US" sz="2400" dirty="0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36600" y="1461504"/>
            <a:ext cx="75438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 algn="l">
              <a:buAutoNum type="arabicPeriod" startAt="2"/>
            </a:pPr>
            <a:r>
              <a:rPr lang="en-US" sz="2400" dirty="0" smtClean="0"/>
              <a:t>Entanglement Entropy 1:</a:t>
            </a:r>
          </a:p>
          <a:p>
            <a:pPr marL="914400" lvl="1" indent="-457200" algn="l"/>
            <a:r>
              <a:rPr lang="en-US" sz="2400" dirty="0" smtClean="0"/>
              <a:t>            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► </a:t>
            </a:r>
            <a:r>
              <a:rPr lang="en-US" sz="2400" dirty="0" smtClean="0"/>
              <a:t>Basic Definitions</a:t>
            </a:r>
          </a:p>
          <a:p>
            <a:pPr marL="914400" lvl="1" indent="-457200"/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    ►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400" dirty="0" smtClean="0"/>
              <a:t>Holographic Entanglement Entropy</a:t>
            </a:r>
            <a:endParaRPr lang="en-US" sz="2400" dirty="0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231900" y="4707426"/>
            <a:ext cx="630172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/>
            <a:r>
              <a:rPr lang="en-US" dirty="0" smtClean="0">
                <a:latin typeface="Arial"/>
                <a:cs typeface="Arial"/>
              </a:rPr>
              <a:t>5.   </a:t>
            </a:r>
            <a:r>
              <a:rPr lang="en-US" sz="2400" dirty="0" smtClean="0"/>
              <a:t>Randall-</a:t>
            </a:r>
            <a:r>
              <a:rPr lang="en-US" sz="2400" dirty="0" err="1" smtClean="0"/>
              <a:t>Sundrum</a:t>
            </a:r>
            <a:r>
              <a:rPr lang="en-US" sz="2400" dirty="0" smtClean="0"/>
              <a:t> calculations:</a:t>
            </a:r>
          </a:p>
          <a:p>
            <a:pPr marL="457200" indent="-457200" algn="l"/>
            <a:r>
              <a:rPr lang="en-US" dirty="0" smtClean="0">
                <a:solidFill>
                  <a:srgbClr val="0000FF"/>
                </a:solidFill>
              </a:rPr>
              <a:t>                   </a:t>
            </a:r>
            <a:r>
              <a:rPr lang="en-US" dirty="0" smtClean="0"/>
              <a:t>Induced Gravity and Holography</a:t>
            </a:r>
            <a:endParaRPr lang="en-US" sz="2000" dirty="0" smtClean="0"/>
          </a:p>
        </p:txBody>
      </p:sp>
      <p:sp>
        <p:nvSpPr>
          <p:cNvPr id="11280" name="Text Box 20"/>
          <p:cNvSpPr txBox="1">
            <a:spLocks noChangeArrowheads="1"/>
          </p:cNvSpPr>
          <p:nvPr/>
        </p:nvSpPr>
        <p:spPr bwMode="auto">
          <a:xfrm>
            <a:off x="1219200" y="5887726"/>
            <a:ext cx="38122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/>
              <a:t>6</a:t>
            </a:r>
            <a:r>
              <a:rPr lang="en-US" sz="2400" dirty="0" smtClean="0"/>
              <a:t>.   Conclusions &amp; Outlook</a:t>
            </a:r>
            <a:endParaRPr lang="en-US" sz="2400" dirty="0"/>
          </a:p>
        </p:txBody>
      </p:sp>
      <p:pic>
        <p:nvPicPr>
          <p:cNvPr id="19" name="Picture 1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402376" y="2954474"/>
            <a:ext cx="1651615" cy="280589"/>
          </a:xfrm>
          <a:prstGeom prst="rect">
            <a:avLst/>
          </a:prstGeom>
          <a:solidFill>
            <a:srgbClr val="66FFFF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196835" y="5063202"/>
            <a:ext cx="188712" cy="214519"/>
          </a:xfrm>
          <a:prstGeom prst="rect">
            <a:avLst/>
          </a:prstGeom>
          <a:solidFill>
            <a:srgbClr val="66FFFF"/>
          </a:solidFill>
        </p:spPr>
      </p:pic>
      <p:sp>
        <p:nvSpPr>
          <p:cNvPr id="6" name="Parallelogram 5"/>
          <p:cNvSpPr/>
          <p:nvPr/>
        </p:nvSpPr>
        <p:spPr bwMode="auto">
          <a:xfrm>
            <a:off x="1723859" y="4289919"/>
            <a:ext cx="5291528" cy="1978701"/>
          </a:xfrm>
          <a:prstGeom prst="parallelogram">
            <a:avLst>
              <a:gd name="adj" fmla="val 75968"/>
            </a:avLst>
          </a:prstGeom>
          <a:solidFill>
            <a:srgbClr val="00B0F0">
              <a:alpha val="28000"/>
            </a:srgb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036" y="218357"/>
            <a:ext cx="3635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</a:rPr>
              <a:t> Entanglement Entropy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933" y="1605067"/>
            <a:ext cx="8936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in QFT, typically introduce a (smooth) boundary </a:t>
            </a:r>
            <a:r>
              <a:rPr lang="en-US" dirty="0" smtClean="0">
                <a:solidFill>
                  <a:srgbClr val="0000FF"/>
                </a:solidFill>
              </a:rPr>
              <a:t>or entangling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  surface</a:t>
            </a:r>
            <a:r>
              <a:rPr lang="en-US" dirty="0" smtClean="0"/>
              <a:t>      which divides the space into two separate regions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4" y="2483689"/>
            <a:ext cx="7053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trace over degrees of freedom in “outside” region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933" y="2992336"/>
            <a:ext cx="684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remaining </a:t>
            </a:r>
            <a:r>
              <a:rPr lang="en-US" dirty="0" err="1" smtClean="0"/>
              <a:t>dof</a:t>
            </a:r>
            <a:r>
              <a:rPr lang="en-US" dirty="0" smtClean="0"/>
              <a:t> are described by a density matrix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3135434" y="4589722"/>
            <a:ext cx="2337554" cy="1294411"/>
          </a:xfrm>
          <a:custGeom>
            <a:avLst/>
            <a:gdLst>
              <a:gd name="connsiteX0" fmla="*/ 312295 w 2643265"/>
              <a:gd name="connsiteY0" fmla="*/ 1144249 h 2121108"/>
              <a:gd name="connsiteX1" fmla="*/ 72452 w 2643265"/>
              <a:gd name="connsiteY1" fmla="*/ 1608944 h 2121108"/>
              <a:gd name="connsiteX2" fmla="*/ 747010 w 2643265"/>
              <a:gd name="connsiteY2" fmla="*/ 2103620 h 2121108"/>
              <a:gd name="connsiteX3" fmla="*/ 1166734 w 2643265"/>
              <a:gd name="connsiteY3" fmla="*/ 1504013 h 2121108"/>
              <a:gd name="connsiteX4" fmla="*/ 2141095 w 2643265"/>
              <a:gd name="connsiteY4" fmla="*/ 1908747 h 2121108"/>
              <a:gd name="connsiteX5" fmla="*/ 2620780 w 2643265"/>
              <a:gd name="connsiteY5" fmla="*/ 919397 h 2121108"/>
              <a:gd name="connsiteX6" fmla="*/ 2006184 w 2643265"/>
              <a:gd name="connsiteY6" fmla="*/ 64957 h 2121108"/>
              <a:gd name="connsiteX7" fmla="*/ 1091784 w 2643265"/>
              <a:gd name="connsiteY7" fmla="*/ 529652 h 2121108"/>
              <a:gd name="connsiteX8" fmla="*/ 312295 w 2643265"/>
              <a:gd name="connsiteY8" fmla="*/ 1144249 h 212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3265" h="2121108">
                <a:moveTo>
                  <a:pt x="312295" y="1144249"/>
                </a:moveTo>
                <a:cubicBezTo>
                  <a:pt x="142406" y="1324131"/>
                  <a:pt x="0" y="1449049"/>
                  <a:pt x="72452" y="1608944"/>
                </a:cubicBezTo>
                <a:cubicBezTo>
                  <a:pt x="144905" y="1768839"/>
                  <a:pt x="564630" y="2121108"/>
                  <a:pt x="747010" y="2103620"/>
                </a:cubicBezTo>
                <a:cubicBezTo>
                  <a:pt x="929390" y="2086132"/>
                  <a:pt x="934387" y="1536492"/>
                  <a:pt x="1166734" y="1504013"/>
                </a:cubicBezTo>
                <a:cubicBezTo>
                  <a:pt x="1399081" y="1471534"/>
                  <a:pt x="1898754" y="2006183"/>
                  <a:pt x="2141095" y="1908747"/>
                </a:cubicBezTo>
                <a:cubicBezTo>
                  <a:pt x="2383436" y="1811311"/>
                  <a:pt x="2643265" y="1226695"/>
                  <a:pt x="2620780" y="919397"/>
                </a:cubicBezTo>
                <a:cubicBezTo>
                  <a:pt x="2598295" y="612099"/>
                  <a:pt x="2261017" y="129914"/>
                  <a:pt x="2006184" y="64957"/>
                </a:cubicBezTo>
                <a:cubicBezTo>
                  <a:pt x="1751351" y="0"/>
                  <a:pt x="1379096" y="344773"/>
                  <a:pt x="1091784" y="529652"/>
                </a:cubicBezTo>
                <a:cubicBezTo>
                  <a:pt x="804473" y="714531"/>
                  <a:pt x="482184" y="964367"/>
                  <a:pt x="312295" y="1144249"/>
                </a:cubicBezTo>
                <a:close/>
              </a:path>
            </a:pathLst>
          </a:custGeom>
          <a:solidFill>
            <a:srgbClr val="00FF00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5722" y="497946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94739" y="454475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pic>
        <p:nvPicPr>
          <p:cNvPr id="13" name="Picture 1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949314" y="3157225"/>
            <a:ext cx="348986" cy="2231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8318" y="3544215"/>
            <a:ext cx="4602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calculate </a:t>
            </a:r>
            <a:r>
              <a:rPr lang="en-US" dirty="0" smtClean="0">
                <a:solidFill>
                  <a:srgbClr val="0000FF"/>
                </a:solidFill>
              </a:rPr>
              <a:t>von Neumann entropy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31" name="Picture 3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5626417" y="3636879"/>
            <a:ext cx="3162315" cy="354380"/>
          </a:xfrm>
          <a:prstGeom prst="rect">
            <a:avLst/>
          </a:prstGeom>
          <a:noFill/>
          <a:ln/>
          <a:effectLst/>
        </p:spPr>
      </p:pic>
      <p:cxnSp>
        <p:nvCxnSpPr>
          <p:cNvPr id="18" name="Straight Arrow Connector 17"/>
          <p:cNvCxnSpPr/>
          <p:nvPr/>
        </p:nvCxnSpPr>
        <p:spPr bwMode="auto">
          <a:xfrm flipV="1">
            <a:off x="296459" y="3787158"/>
            <a:ext cx="734588" cy="117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" name="Picture 2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473405" y="2036430"/>
            <a:ext cx="241883" cy="274961"/>
          </a:xfrm>
          <a:prstGeom prst="rect">
            <a:avLst/>
          </a:prstGeom>
        </p:spPr>
      </p:pic>
      <p:pic>
        <p:nvPicPr>
          <p:cNvPr id="28" name="Picture 27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612693" y="4328145"/>
            <a:ext cx="1325395" cy="234798"/>
          </a:xfrm>
          <a:prstGeom prst="rect">
            <a:avLst/>
          </a:prstGeom>
          <a:noFill/>
          <a:ln/>
          <a:effectLst/>
        </p:spPr>
      </p:pic>
      <p:sp>
        <p:nvSpPr>
          <p:cNvPr id="27" name="TextBox 26"/>
          <p:cNvSpPr txBox="1"/>
          <p:nvPr/>
        </p:nvSpPr>
        <p:spPr>
          <a:xfrm>
            <a:off x="98635" y="745280"/>
            <a:ext cx="85747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general tool; divide quantum system into two parts and use</a:t>
            </a:r>
          </a:p>
          <a:p>
            <a:pPr algn="l"/>
            <a:r>
              <a:rPr lang="en-US" dirty="0" smtClean="0"/>
              <a:t>  entropy as measure of correlations between subsystems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5" grpId="0" animBg="1"/>
      <p:bldP spid="10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036" y="218357"/>
            <a:ext cx="3635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</a:rPr>
              <a:t> Entanglement Entropy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1723859" y="2000148"/>
            <a:ext cx="5291528" cy="1978701"/>
            <a:chOff x="1723859" y="3043014"/>
            <a:chExt cx="5291528" cy="1978701"/>
          </a:xfrm>
        </p:grpSpPr>
        <p:pic>
          <p:nvPicPr>
            <p:cNvPr id="24" name="Picture 23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 cstate="print"/>
            <a:stretch>
              <a:fillRect/>
            </a:stretch>
          </p:blipFill>
          <p:spPr>
            <a:xfrm>
              <a:off x="3196835" y="3816297"/>
              <a:ext cx="188712" cy="214519"/>
            </a:xfrm>
            <a:prstGeom prst="rect">
              <a:avLst/>
            </a:prstGeom>
            <a:solidFill>
              <a:srgbClr val="66FFFF"/>
            </a:solidFill>
          </p:spPr>
        </p:pic>
        <p:sp>
          <p:nvSpPr>
            <p:cNvPr id="6" name="Parallelogram 5"/>
            <p:cNvSpPr/>
            <p:nvPr/>
          </p:nvSpPr>
          <p:spPr bwMode="auto">
            <a:xfrm>
              <a:off x="1723859" y="3043014"/>
              <a:ext cx="5291528" cy="1978701"/>
            </a:xfrm>
            <a:prstGeom prst="parallelogram">
              <a:avLst>
                <a:gd name="adj" fmla="val 75968"/>
              </a:avLst>
            </a:prstGeom>
            <a:solidFill>
              <a:srgbClr val="00B0F0">
                <a:alpha val="28000"/>
              </a:srgb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3135434" y="3342817"/>
              <a:ext cx="2337554" cy="1294411"/>
            </a:xfrm>
            <a:custGeom>
              <a:avLst/>
              <a:gdLst>
                <a:gd name="connsiteX0" fmla="*/ 312295 w 2643265"/>
                <a:gd name="connsiteY0" fmla="*/ 1144249 h 2121108"/>
                <a:gd name="connsiteX1" fmla="*/ 72452 w 2643265"/>
                <a:gd name="connsiteY1" fmla="*/ 1608944 h 2121108"/>
                <a:gd name="connsiteX2" fmla="*/ 747010 w 2643265"/>
                <a:gd name="connsiteY2" fmla="*/ 2103620 h 2121108"/>
                <a:gd name="connsiteX3" fmla="*/ 1166734 w 2643265"/>
                <a:gd name="connsiteY3" fmla="*/ 1504013 h 2121108"/>
                <a:gd name="connsiteX4" fmla="*/ 2141095 w 2643265"/>
                <a:gd name="connsiteY4" fmla="*/ 1908747 h 2121108"/>
                <a:gd name="connsiteX5" fmla="*/ 2620780 w 2643265"/>
                <a:gd name="connsiteY5" fmla="*/ 919397 h 2121108"/>
                <a:gd name="connsiteX6" fmla="*/ 2006184 w 2643265"/>
                <a:gd name="connsiteY6" fmla="*/ 64957 h 2121108"/>
                <a:gd name="connsiteX7" fmla="*/ 1091784 w 2643265"/>
                <a:gd name="connsiteY7" fmla="*/ 529652 h 2121108"/>
                <a:gd name="connsiteX8" fmla="*/ 312295 w 2643265"/>
                <a:gd name="connsiteY8" fmla="*/ 1144249 h 212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3265" h="2121108">
                  <a:moveTo>
                    <a:pt x="312295" y="1144249"/>
                  </a:moveTo>
                  <a:cubicBezTo>
                    <a:pt x="142406" y="1324131"/>
                    <a:pt x="0" y="1449049"/>
                    <a:pt x="72452" y="1608944"/>
                  </a:cubicBezTo>
                  <a:cubicBezTo>
                    <a:pt x="144905" y="1768839"/>
                    <a:pt x="564630" y="2121108"/>
                    <a:pt x="747010" y="2103620"/>
                  </a:cubicBezTo>
                  <a:cubicBezTo>
                    <a:pt x="929390" y="2086132"/>
                    <a:pt x="934387" y="1536492"/>
                    <a:pt x="1166734" y="1504013"/>
                  </a:cubicBezTo>
                  <a:cubicBezTo>
                    <a:pt x="1399081" y="1471534"/>
                    <a:pt x="1898754" y="2006183"/>
                    <a:pt x="2141095" y="1908747"/>
                  </a:cubicBezTo>
                  <a:cubicBezTo>
                    <a:pt x="2383436" y="1811311"/>
                    <a:pt x="2643265" y="1226695"/>
                    <a:pt x="2620780" y="919397"/>
                  </a:cubicBezTo>
                  <a:cubicBezTo>
                    <a:pt x="2598295" y="612099"/>
                    <a:pt x="2261017" y="129914"/>
                    <a:pt x="2006184" y="64957"/>
                  </a:cubicBezTo>
                  <a:cubicBezTo>
                    <a:pt x="1751351" y="0"/>
                    <a:pt x="1379096" y="344773"/>
                    <a:pt x="1091784" y="529652"/>
                  </a:cubicBezTo>
                  <a:cubicBezTo>
                    <a:pt x="804473" y="714531"/>
                    <a:pt x="482184" y="964367"/>
                    <a:pt x="312295" y="1144249"/>
                  </a:cubicBezTo>
                  <a:close/>
                </a:path>
              </a:pathLst>
            </a:custGeom>
            <a:solidFill>
              <a:srgbClr val="00FF00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95722" y="3732562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94739" y="3297848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4933" y="4332782"/>
            <a:ext cx="9191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result is </a:t>
            </a:r>
            <a:r>
              <a:rPr lang="en-US" dirty="0" smtClean="0">
                <a:solidFill>
                  <a:srgbClr val="0000FF"/>
                </a:solidFill>
              </a:rPr>
              <a:t>UV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divergent! </a:t>
            </a:r>
            <a:r>
              <a:rPr lang="en-US" dirty="0" smtClean="0"/>
              <a:t>dominated by short-distance correlations</a:t>
            </a:r>
            <a:endParaRPr lang="en-US" dirty="0"/>
          </a:p>
        </p:txBody>
      </p:sp>
      <p:pic>
        <p:nvPicPr>
          <p:cNvPr id="28" name="Picture 2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657663" y="2038374"/>
            <a:ext cx="1325395" cy="234798"/>
          </a:xfrm>
          <a:prstGeom prst="rect">
            <a:avLst/>
          </a:prstGeom>
          <a:noFill/>
          <a:ln/>
          <a:effectLst/>
        </p:spPr>
      </p:pic>
      <p:sp>
        <p:nvSpPr>
          <p:cNvPr id="27" name="TextBox 26"/>
          <p:cNvSpPr txBox="1"/>
          <p:nvPr/>
        </p:nvSpPr>
        <p:spPr>
          <a:xfrm>
            <a:off x="104933" y="763021"/>
            <a:ext cx="684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remaining </a:t>
            </a:r>
            <a:r>
              <a:rPr lang="en-US" dirty="0" err="1" smtClean="0"/>
              <a:t>dof</a:t>
            </a:r>
            <a:r>
              <a:rPr lang="en-US" dirty="0" smtClean="0"/>
              <a:t> are described by a density matrix</a:t>
            </a:r>
            <a:endParaRPr lang="en-US" dirty="0"/>
          </a:p>
        </p:txBody>
      </p:sp>
      <p:pic>
        <p:nvPicPr>
          <p:cNvPr id="29" name="Picture 2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6949314" y="927910"/>
            <a:ext cx="348986" cy="223122"/>
          </a:xfrm>
          <a:prstGeom prst="rect">
            <a:avLst/>
          </a:prstGeom>
        </p:spPr>
      </p:pic>
      <p:pic>
        <p:nvPicPr>
          <p:cNvPr id="86" name="Picture 8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090286" y="5337176"/>
            <a:ext cx="3927916" cy="649285"/>
          </a:xfrm>
          <a:prstGeom prst="rect">
            <a:avLst/>
          </a:prstGeom>
          <a:noFill/>
          <a:ln/>
          <a:effectLst/>
        </p:spPr>
      </p:pic>
      <p:sp>
        <p:nvSpPr>
          <p:cNvPr id="31" name="TextBox 30"/>
          <p:cNvSpPr txBox="1"/>
          <p:nvPr/>
        </p:nvSpPr>
        <p:spPr>
          <a:xfrm>
            <a:off x="1098318" y="1314900"/>
            <a:ext cx="4602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calculate von Neumann entropy: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296459" y="1557843"/>
            <a:ext cx="734588" cy="117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4578351" y="2381249"/>
            <a:ext cx="450850" cy="9667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4783815" y="262127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</a:t>
            </a:r>
            <a:endParaRPr lang="en-US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571324" y="5362661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= </a:t>
            </a:r>
            <a:r>
              <a:rPr lang="en-US" sz="1800" dirty="0" err="1" smtClean="0">
                <a:solidFill>
                  <a:srgbClr val="0000FF"/>
                </a:solidFill>
              </a:rPr>
              <a:t>spacetime</a:t>
            </a:r>
            <a:r>
              <a:rPr lang="en-US" sz="1800" dirty="0" smtClean="0">
                <a:solidFill>
                  <a:srgbClr val="0000FF"/>
                </a:solidFill>
              </a:rPr>
              <a:t> dimension</a:t>
            </a:r>
            <a:endParaRPr lang="en-US" sz="1800" dirty="0">
              <a:solidFill>
                <a:srgbClr val="0000FF"/>
              </a:solidFill>
            </a:endParaRPr>
          </a:p>
        </p:txBody>
      </p:sp>
      <p:pic>
        <p:nvPicPr>
          <p:cNvPr id="49" name="Picture 4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6432460" y="5418223"/>
            <a:ext cx="189565" cy="252122"/>
          </a:xfrm>
          <a:prstGeom prst="rect">
            <a:avLst/>
          </a:prstGeom>
        </p:spPr>
      </p:pic>
      <p:pic>
        <p:nvPicPr>
          <p:cNvPr id="51" name="Picture 5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5718696" y="1405407"/>
            <a:ext cx="3162315" cy="354380"/>
          </a:xfrm>
          <a:prstGeom prst="rect">
            <a:avLst/>
          </a:prstGeom>
          <a:noFill/>
          <a:ln/>
          <a:effectLst/>
        </p:spPr>
      </p:pic>
      <p:sp>
        <p:nvSpPr>
          <p:cNvPr id="30" name="TextBox 29"/>
          <p:cNvSpPr txBox="1"/>
          <p:nvPr/>
        </p:nvSpPr>
        <p:spPr>
          <a:xfrm>
            <a:off x="4389504" y="4810874"/>
            <a:ext cx="3317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= short-distance cut-off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3" name="Picture 3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4263322" y="4911022"/>
            <a:ext cx="161192" cy="258295"/>
          </a:xfrm>
          <a:prstGeom prst="rect">
            <a:avLst/>
          </a:prstGeom>
          <a:noFill/>
          <a:ln/>
          <a:effectLst/>
        </p:spPr>
      </p:pic>
      <p:grpSp>
        <p:nvGrpSpPr>
          <p:cNvPr id="4" name="Group 53"/>
          <p:cNvGrpSpPr/>
          <p:nvPr/>
        </p:nvGrpSpPr>
        <p:grpSpPr>
          <a:xfrm rot="1100475">
            <a:off x="6958189" y="2187034"/>
            <a:ext cx="1908922" cy="2068008"/>
            <a:chOff x="1439055" y="1281112"/>
            <a:chExt cx="1908922" cy="2068008"/>
          </a:xfrm>
        </p:grpSpPr>
        <p:sp>
          <p:nvSpPr>
            <p:cNvPr id="55" name="Oval 54"/>
            <p:cNvSpPr/>
            <p:nvPr/>
          </p:nvSpPr>
          <p:spPr bwMode="auto">
            <a:xfrm>
              <a:off x="1439055" y="1281659"/>
              <a:ext cx="1903751" cy="1939379"/>
            </a:xfrm>
            <a:prstGeom prst="ellipse">
              <a:avLst/>
            </a:prstGeom>
            <a:solidFill>
              <a:srgbClr val="00FF00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56" name="Picture 55" descr="Picture1.png"/>
            <p:cNvPicPr>
              <a:picLocks noChangeAspect="1"/>
            </p:cNvPicPr>
            <p:nvPr/>
          </p:nvPicPr>
          <p:blipFill>
            <a:blip r:embed="rId19" cstate="print"/>
            <a:srcRect l="49307"/>
            <a:stretch>
              <a:fillRect/>
            </a:stretch>
          </p:blipFill>
          <p:spPr>
            <a:xfrm rot="843641">
              <a:off x="2368445" y="1380275"/>
              <a:ext cx="979532" cy="1968845"/>
            </a:xfrm>
            <a:prstGeom prst="rect">
              <a:avLst/>
            </a:prstGeom>
          </p:spPr>
        </p:pic>
        <p:cxnSp>
          <p:nvCxnSpPr>
            <p:cNvPr id="57" name="Straight Connector 56"/>
            <p:cNvCxnSpPr/>
            <p:nvPr/>
          </p:nvCxnSpPr>
          <p:spPr bwMode="auto">
            <a:xfrm flipH="1">
              <a:off x="2157415" y="1319213"/>
              <a:ext cx="466723" cy="186214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flipH="1">
              <a:off x="2047873" y="1281112"/>
              <a:ext cx="476249" cy="18669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H="1">
              <a:off x="2257425" y="1354138"/>
              <a:ext cx="481011" cy="18669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2033588" y="2024063"/>
              <a:ext cx="290512" cy="8572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2519362" y="2157413"/>
              <a:ext cx="290512" cy="8572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sp>
        <p:nvSpPr>
          <p:cNvPr id="62" name="Oval 61"/>
          <p:cNvSpPr/>
          <p:nvPr/>
        </p:nvSpPr>
        <p:spPr bwMode="auto">
          <a:xfrm>
            <a:off x="5250425" y="3157538"/>
            <a:ext cx="132735" cy="144616"/>
          </a:xfrm>
          <a:prstGeom prst="ellips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4" name="Straight Connector 63"/>
          <p:cNvCxnSpPr/>
          <p:nvPr/>
        </p:nvCxnSpPr>
        <p:spPr bwMode="auto">
          <a:xfrm flipV="1">
            <a:off x="5307267" y="2238375"/>
            <a:ext cx="2322258" cy="914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62" idx="4"/>
          </p:cNvCxnSpPr>
          <p:nvPr/>
        </p:nvCxnSpPr>
        <p:spPr bwMode="auto">
          <a:xfrm>
            <a:off x="5316793" y="3302154"/>
            <a:ext cx="2298445" cy="77930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8" name="Picture 77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8190875" y="3364070"/>
            <a:ext cx="288099" cy="461653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 bwMode="auto">
          <a:xfrm>
            <a:off x="3444904" y="4277276"/>
            <a:ext cx="5640103" cy="597005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3242" y="4807982"/>
            <a:ext cx="3869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must regulate calculation: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103242" y="6150084"/>
            <a:ext cx="6898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careful analysis reveals geometric structure, </a:t>
            </a:r>
            <a:r>
              <a:rPr lang="en-US" dirty="0" err="1" smtClean="0"/>
              <a:t>eg</a:t>
            </a:r>
            <a:r>
              <a:rPr lang="en-US" dirty="0" smtClean="0"/>
              <a:t>,</a:t>
            </a:r>
            <a:endParaRPr lang="en-US" dirty="0"/>
          </a:p>
        </p:txBody>
      </p:sp>
      <p:pic>
        <p:nvPicPr>
          <p:cNvPr id="89" name="Picture 88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6909318" y="6060004"/>
            <a:ext cx="2192019" cy="64357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7" grpId="0"/>
      <p:bldP spid="30" grpId="0"/>
      <p:bldP spid="62" grpId="0" animBg="1"/>
      <p:bldP spid="83" grpId="0" animBg="1"/>
      <p:bldP spid="84" grpId="0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036" y="218357"/>
            <a:ext cx="3635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</a:rPr>
              <a:t> Entanglement Entropy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1723859" y="2000148"/>
            <a:ext cx="5291528" cy="1978701"/>
            <a:chOff x="1723859" y="3043014"/>
            <a:chExt cx="5291528" cy="1978701"/>
          </a:xfrm>
        </p:grpSpPr>
        <p:pic>
          <p:nvPicPr>
            <p:cNvPr id="24" name="Picture 23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3196835" y="3816297"/>
              <a:ext cx="188712" cy="214519"/>
            </a:xfrm>
            <a:prstGeom prst="rect">
              <a:avLst/>
            </a:prstGeom>
            <a:solidFill>
              <a:srgbClr val="66FFFF"/>
            </a:solidFill>
          </p:spPr>
        </p:pic>
        <p:sp>
          <p:nvSpPr>
            <p:cNvPr id="6" name="Parallelogram 5"/>
            <p:cNvSpPr/>
            <p:nvPr/>
          </p:nvSpPr>
          <p:spPr bwMode="auto">
            <a:xfrm>
              <a:off x="1723859" y="3043014"/>
              <a:ext cx="5291528" cy="1978701"/>
            </a:xfrm>
            <a:prstGeom prst="parallelogram">
              <a:avLst>
                <a:gd name="adj" fmla="val 75968"/>
              </a:avLst>
            </a:prstGeom>
            <a:solidFill>
              <a:srgbClr val="00B0F0">
                <a:alpha val="28000"/>
              </a:srgb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3135434" y="3342817"/>
              <a:ext cx="2337554" cy="1294411"/>
            </a:xfrm>
            <a:custGeom>
              <a:avLst/>
              <a:gdLst>
                <a:gd name="connsiteX0" fmla="*/ 312295 w 2643265"/>
                <a:gd name="connsiteY0" fmla="*/ 1144249 h 2121108"/>
                <a:gd name="connsiteX1" fmla="*/ 72452 w 2643265"/>
                <a:gd name="connsiteY1" fmla="*/ 1608944 h 2121108"/>
                <a:gd name="connsiteX2" fmla="*/ 747010 w 2643265"/>
                <a:gd name="connsiteY2" fmla="*/ 2103620 h 2121108"/>
                <a:gd name="connsiteX3" fmla="*/ 1166734 w 2643265"/>
                <a:gd name="connsiteY3" fmla="*/ 1504013 h 2121108"/>
                <a:gd name="connsiteX4" fmla="*/ 2141095 w 2643265"/>
                <a:gd name="connsiteY4" fmla="*/ 1908747 h 2121108"/>
                <a:gd name="connsiteX5" fmla="*/ 2620780 w 2643265"/>
                <a:gd name="connsiteY5" fmla="*/ 919397 h 2121108"/>
                <a:gd name="connsiteX6" fmla="*/ 2006184 w 2643265"/>
                <a:gd name="connsiteY6" fmla="*/ 64957 h 2121108"/>
                <a:gd name="connsiteX7" fmla="*/ 1091784 w 2643265"/>
                <a:gd name="connsiteY7" fmla="*/ 529652 h 2121108"/>
                <a:gd name="connsiteX8" fmla="*/ 312295 w 2643265"/>
                <a:gd name="connsiteY8" fmla="*/ 1144249 h 212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3265" h="2121108">
                  <a:moveTo>
                    <a:pt x="312295" y="1144249"/>
                  </a:moveTo>
                  <a:cubicBezTo>
                    <a:pt x="142406" y="1324131"/>
                    <a:pt x="0" y="1449049"/>
                    <a:pt x="72452" y="1608944"/>
                  </a:cubicBezTo>
                  <a:cubicBezTo>
                    <a:pt x="144905" y="1768839"/>
                    <a:pt x="564630" y="2121108"/>
                    <a:pt x="747010" y="2103620"/>
                  </a:cubicBezTo>
                  <a:cubicBezTo>
                    <a:pt x="929390" y="2086132"/>
                    <a:pt x="934387" y="1536492"/>
                    <a:pt x="1166734" y="1504013"/>
                  </a:cubicBezTo>
                  <a:cubicBezTo>
                    <a:pt x="1399081" y="1471534"/>
                    <a:pt x="1898754" y="2006183"/>
                    <a:pt x="2141095" y="1908747"/>
                  </a:cubicBezTo>
                  <a:cubicBezTo>
                    <a:pt x="2383436" y="1811311"/>
                    <a:pt x="2643265" y="1226695"/>
                    <a:pt x="2620780" y="919397"/>
                  </a:cubicBezTo>
                  <a:cubicBezTo>
                    <a:pt x="2598295" y="612099"/>
                    <a:pt x="2261017" y="129914"/>
                    <a:pt x="2006184" y="64957"/>
                  </a:cubicBezTo>
                  <a:cubicBezTo>
                    <a:pt x="1751351" y="0"/>
                    <a:pt x="1379096" y="344773"/>
                    <a:pt x="1091784" y="529652"/>
                  </a:cubicBezTo>
                  <a:cubicBezTo>
                    <a:pt x="804473" y="714531"/>
                    <a:pt x="482184" y="964367"/>
                    <a:pt x="312295" y="1144249"/>
                  </a:cubicBezTo>
                  <a:close/>
                </a:path>
              </a:pathLst>
            </a:custGeom>
            <a:solidFill>
              <a:srgbClr val="00FF00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95722" y="3732562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94739" y="3297848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</p:grpSp>
      <p:pic>
        <p:nvPicPr>
          <p:cNvPr id="28" name="Picture 2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657663" y="2038374"/>
            <a:ext cx="1325395" cy="234798"/>
          </a:xfrm>
          <a:prstGeom prst="rect">
            <a:avLst/>
          </a:prstGeom>
          <a:noFill/>
          <a:ln/>
          <a:effectLst/>
        </p:spPr>
      </p:pic>
      <p:sp>
        <p:nvSpPr>
          <p:cNvPr id="27" name="TextBox 26"/>
          <p:cNvSpPr txBox="1"/>
          <p:nvPr/>
        </p:nvSpPr>
        <p:spPr>
          <a:xfrm>
            <a:off x="104933" y="763021"/>
            <a:ext cx="684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remaining </a:t>
            </a:r>
            <a:r>
              <a:rPr lang="en-US" dirty="0" err="1" smtClean="0"/>
              <a:t>dof</a:t>
            </a:r>
            <a:r>
              <a:rPr lang="en-US" dirty="0" smtClean="0"/>
              <a:t> are described by a density matrix</a:t>
            </a:r>
            <a:endParaRPr lang="en-US" dirty="0"/>
          </a:p>
        </p:txBody>
      </p:sp>
      <p:pic>
        <p:nvPicPr>
          <p:cNvPr id="29" name="Picture 2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6949314" y="927910"/>
            <a:ext cx="348986" cy="223122"/>
          </a:xfrm>
          <a:prstGeom prst="rect">
            <a:avLst/>
          </a:prstGeom>
        </p:spPr>
      </p:pic>
      <p:pic>
        <p:nvPicPr>
          <p:cNvPr id="86" name="Picture 8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2090286" y="4776752"/>
            <a:ext cx="3927916" cy="649285"/>
          </a:xfrm>
          <a:prstGeom prst="rect">
            <a:avLst/>
          </a:prstGeom>
          <a:noFill/>
          <a:ln/>
          <a:effectLst/>
        </p:spPr>
      </p:pic>
      <p:sp>
        <p:nvSpPr>
          <p:cNvPr id="31" name="TextBox 30"/>
          <p:cNvSpPr txBox="1"/>
          <p:nvPr/>
        </p:nvSpPr>
        <p:spPr>
          <a:xfrm>
            <a:off x="1098318" y="1314900"/>
            <a:ext cx="4602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calculate von Neumann entropy: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296459" y="1557843"/>
            <a:ext cx="734588" cy="117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4578351" y="2381249"/>
            <a:ext cx="450850" cy="9667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4783815" y="262127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</a:t>
            </a:r>
            <a:endParaRPr lang="en-US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571324" y="4802237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= </a:t>
            </a:r>
            <a:r>
              <a:rPr lang="en-US" sz="1800" dirty="0" err="1" smtClean="0">
                <a:solidFill>
                  <a:srgbClr val="0000FF"/>
                </a:solidFill>
              </a:rPr>
              <a:t>spacetime</a:t>
            </a:r>
            <a:r>
              <a:rPr lang="en-US" sz="1800" dirty="0" smtClean="0">
                <a:solidFill>
                  <a:srgbClr val="0000FF"/>
                </a:solidFill>
              </a:rPr>
              <a:t> dimension</a:t>
            </a:r>
            <a:endParaRPr lang="en-US" sz="1800" dirty="0">
              <a:solidFill>
                <a:srgbClr val="0000FF"/>
              </a:solidFill>
            </a:endParaRPr>
          </a:p>
        </p:txBody>
      </p:sp>
      <p:pic>
        <p:nvPicPr>
          <p:cNvPr id="49" name="Picture 4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6432460" y="4857799"/>
            <a:ext cx="189565" cy="252122"/>
          </a:xfrm>
          <a:prstGeom prst="rect">
            <a:avLst/>
          </a:prstGeom>
        </p:spPr>
      </p:pic>
      <p:pic>
        <p:nvPicPr>
          <p:cNvPr id="51" name="Picture 5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5718696" y="1405407"/>
            <a:ext cx="3162315" cy="354380"/>
          </a:xfrm>
          <a:prstGeom prst="rect">
            <a:avLst/>
          </a:prstGeom>
          <a:noFill/>
          <a:ln/>
          <a:effectLst/>
        </p:spPr>
      </p:pic>
      <p:sp>
        <p:nvSpPr>
          <p:cNvPr id="30" name="TextBox 29"/>
          <p:cNvSpPr txBox="1"/>
          <p:nvPr/>
        </p:nvSpPr>
        <p:spPr>
          <a:xfrm>
            <a:off x="4389504" y="4250450"/>
            <a:ext cx="3317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= short-distance cut-off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3" name="Picture 3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4263322" y="4350598"/>
            <a:ext cx="161192" cy="258295"/>
          </a:xfrm>
          <a:prstGeom prst="rect">
            <a:avLst/>
          </a:prstGeom>
          <a:noFill/>
          <a:ln/>
          <a:effectLst/>
        </p:spPr>
      </p:pic>
      <p:grpSp>
        <p:nvGrpSpPr>
          <p:cNvPr id="4" name="Group 53"/>
          <p:cNvGrpSpPr/>
          <p:nvPr/>
        </p:nvGrpSpPr>
        <p:grpSpPr>
          <a:xfrm rot="1100475">
            <a:off x="6958189" y="2187034"/>
            <a:ext cx="1908922" cy="2068008"/>
            <a:chOff x="1439055" y="1281112"/>
            <a:chExt cx="1908922" cy="2068008"/>
          </a:xfrm>
        </p:grpSpPr>
        <p:sp>
          <p:nvSpPr>
            <p:cNvPr id="55" name="Oval 54"/>
            <p:cNvSpPr/>
            <p:nvPr/>
          </p:nvSpPr>
          <p:spPr bwMode="auto">
            <a:xfrm>
              <a:off x="1439055" y="1281659"/>
              <a:ext cx="1903751" cy="1939379"/>
            </a:xfrm>
            <a:prstGeom prst="ellipse">
              <a:avLst/>
            </a:prstGeom>
            <a:solidFill>
              <a:srgbClr val="00FF00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56" name="Picture 55" descr="Picture1.png"/>
            <p:cNvPicPr>
              <a:picLocks noChangeAspect="1"/>
            </p:cNvPicPr>
            <p:nvPr/>
          </p:nvPicPr>
          <p:blipFill>
            <a:blip r:embed="rId20" cstate="print"/>
            <a:srcRect l="49307"/>
            <a:stretch>
              <a:fillRect/>
            </a:stretch>
          </p:blipFill>
          <p:spPr>
            <a:xfrm rot="843641">
              <a:off x="2368445" y="1380275"/>
              <a:ext cx="979532" cy="1968845"/>
            </a:xfrm>
            <a:prstGeom prst="rect">
              <a:avLst/>
            </a:prstGeom>
          </p:spPr>
        </p:pic>
        <p:cxnSp>
          <p:nvCxnSpPr>
            <p:cNvPr id="57" name="Straight Connector 56"/>
            <p:cNvCxnSpPr/>
            <p:nvPr/>
          </p:nvCxnSpPr>
          <p:spPr bwMode="auto">
            <a:xfrm flipH="1">
              <a:off x="2157415" y="1319213"/>
              <a:ext cx="466723" cy="186214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flipH="1">
              <a:off x="2047873" y="1281112"/>
              <a:ext cx="476249" cy="18669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H="1">
              <a:off x="2257425" y="1354138"/>
              <a:ext cx="481011" cy="18669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2033588" y="2024063"/>
              <a:ext cx="290512" cy="8572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2519362" y="2157413"/>
              <a:ext cx="290512" cy="8572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sp>
        <p:nvSpPr>
          <p:cNvPr id="62" name="Oval 61"/>
          <p:cNvSpPr/>
          <p:nvPr/>
        </p:nvSpPr>
        <p:spPr bwMode="auto">
          <a:xfrm>
            <a:off x="5250425" y="3157538"/>
            <a:ext cx="132735" cy="144616"/>
          </a:xfrm>
          <a:prstGeom prst="ellips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4" name="Straight Connector 63"/>
          <p:cNvCxnSpPr/>
          <p:nvPr/>
        </p:nvCxnSpPr>
        <p:spPr bwMode="auto">
          <a:xfrm flipV="1">
            <a:off x="5307267" y="2238375"/>
            <a:ext cx="2322258" cy="914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62" idx="4"/>
          </p:cNvCxnSpPr>
          <p:nvPr/>
        </p:nvCxnSpPr>
        <p:spPr bwMode="auto">
          <a:xfrm>
            <a:off x="5316793" y="3302154"/>
            <a:ext cx="2298445" cy="77930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8" name="Picture 77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8190875" y="3364070"/>
            <a:ext cx="288099" cy="461653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103242" y="4247558"/>
            <a:ext cx="3869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must regulate calculation: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03242" y="5427420"/>
            <a:ext cx="790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leading coefficients sensitive to details of regulator, </a:t>
            </a:r>
            <a:r>
              <a:rPr lang="en-US" dirty="0" err="1" smtClean="0"/>
              <a:t>eg</a:t>
            </a:r>
            <a:r>
              <a:rPr lang="en-US" dirty="0" smtClean="0"/>
              <a:t>, </a:t>
            </a:r>
            <a:endParaRPr lang="en-US" dirty="0"/>
          </a:p>
        </p:txBody>
      </p:sp>
      <p:pic>
        <p:nvPicPr>
          <p:cNvPr id="42" name="Picture 41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7863554" y="5515900"/>
            <a:ext cx="1010262" cy="25989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4933" y="5824700"/>
            <a:ext cx="8333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find universal information characterizing underlying QFT in</a:t>
            </a:r>
          </a:p>
          <a:p>
            <a:pPr algn="l"/>
            <a:r>
              <a:rPr lang="en-US" dirty="0" smtClean="0"/>
              <a:t>  </a:t>
            </a:r>
            <a:r>
              <a:rPr lang="en-US" dirty="0" err="1" smtClean="0"/>
              <a:t>subleading</a:t>
            </a:r>
            <a:r>
              <a:rPr lang="en-US" dirty="0" smtClean="0"/>
              <a:t> terms, </a:t>
            </a:r>
            <a:r>
              <a:rPr lang="en-US" dirty="0" err="1" smtClean="0"/>
              <a:t>eg</a:t>
            </a:r>
            <a:r>
              <a:rPr lang="en-US" dirty="0" smtClean="0"/>
              <a:t>,</a:t>
            </a:r>
            <a:endParaRPr lang="en-US" dirty="0"/>
          </a:p>
        </p:txBody>
      </p:sp>
      <p:pic>
        <p:nvPicPr>
          <p:cNvPr id="44" name="Picture 43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3492416" y="6342849"/>
            <a:ext cx="4182136" cy="330310"/>
          </a:xfrm>
          <a:prstGeom prst="rect">
            <a:avLst/>
          </a:prstGeom>
          <a:noFill/>
          <a:ln/>
          <a:effectLst/>
        </p:spPr>
      </p:pic>
      <p:sp>
        <p:nvSpPr>
          <p:cNvPr id="45" name="Oval 44"/>
          <p:cNvSpPr/>
          <p:nvPr/>
        </p:nvSpPr>
        <p:spPr bwMode="auto">
          <a:xfrm>
            <a:off x="5047491" y="6272477"/>
            <a:ext cx="450515" cy="46139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RMYERS@YOU4MKNFUVWXY5LK" val="3581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Sigma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48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cal D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7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Sigma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48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t=0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"/>
  <p:tag name="PICTUREFILESIZE" val="64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cal{D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7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U(s)=\rho_A^{\,is}=e^{-iHs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5"/>
  <p:tag name="PICTUREFILESIZE" val="358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H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39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H=\int d^{d-1}x\, \gamma^{\mu\nu}_1(x)\,T_{\mu\nu}&#10;+\int d^{d-1}x \int d^{d-1}y\,  \gamma^{\mu\nu;\rho\sigma}_2(x,y)&#10;\,T_{\mu\nu}T_{\rho\sigma}+\cdots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03"/>
  <p:tag name="PICTUREFILESIZE" val="1353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rho_A=e^{-H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3"/>
  <p:tag name="PICTUREFILESIZE" val="131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H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39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Sigma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48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G_N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93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t=0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"/>
  <p:tag name="PICTUREFILESIZE" val="64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cal{D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7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rho_A=e^{-H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3"/>
  <p:tag name="PICTUREFILESIZE" val="131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H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39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H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39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H=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49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= 2\pi K = -2\pi \int_{A(x&gt;0)}\!\!\! \!\!\!\!\!\!d^{d-2}y\,dx\,\left[x\, T_{00}\right] 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2"/>
  <p:tag name="PICTUREFILESIZE" val="801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L_{geom}\gg L_{reg}\gg\delta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1"/>
  <p:tag name="PICTUREFILESIZE" val="323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Sigma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48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cal{D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7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_{\scriptscriptstyle \rm EE} 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80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L_{reg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93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L_{geom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123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L_{geom}\gg\delta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7"/>
  <p:tag name="PICTUREFILESIZE" val="209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partial{\cal D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96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partial{\cal D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96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H= 2\pi K +\cdots 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6"/>
  <p:tag name="PICTUREFILESIZE" val="181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H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39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rho_A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3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t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"/>
  <p:tag name="PICTUREFILESIZE" val="31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x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45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_{\scriptscriptstyle \rm EE} = &#10;\frac{{\cal A}_\Sigma}{4G_N}\ +\ \cdots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1"/>
  <p:tag name="PICTUREFILESIZE" val="349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y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47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Sigma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48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cal{D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7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L_{geom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123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H= 2\pi K +\cdots 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6"/>
  <p:tag name="PICTUREFILESIZE" val="181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H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39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rho_A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3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_{EE}=\frac{\cal A}{4}\,\delta\!\left(\frac1G \right)+\cdots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7"/>
  <p:tag name="PICTUREFILESIZE" val="505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1/G&#10;$$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88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delta S_{EE}\,=\,c_0\,{\delta{\cal A}_{\Sigma}}/\delta^{d-2}+\cdots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8"/>
  <p:tag name="PICTUREFILESIZE" val="476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_{BH} \ \simeq\ S_{EE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9"/>
  <p:tag name="PICTUREFILESIZE" val="221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H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39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Sigma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48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cal{D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7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L_{geom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123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_{EE}=\frac{\cal A}{4}\,\delta\!\left(\frac1G \right)+\cdots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7"/>
  <p:tag name="PICTUREFILESIZE" val="505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1/G&#10;$$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88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I=\int d^{d}x\sqrt{g} \bigg[ {R\over 16\pi  G_{d}}&#10;+\cdots  \bigg]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5"/>
  <p:tag name="PICTUREFILESIZE" val="600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&#10;S_{EE}&amp;=&amp;\frac {{\cal A}_\Sigma}{4 G_{d}} &#10;+\cdots&#10;\end{eqnarray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0"/>
  <p:tag name="PICTUREFILESIZE" val="361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H = 2\pi \int_\Sigma dV^\mu\,T_{\mu\nu}\,k^\nu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6"/>
  <p:tag name="PICTUREFILESIZE" val="503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I=\int d^{d}x\sqrt{g} \bigg[ {R\over 16\pi  G_{d}}&#10;+\,\frac{\alpha_1}{2\pi}R^2&#10;+\,\frac{\alpha_2}{2\pi}R_{ij}R^{ij}&#10;+\frac{\alpha_3}{2\pi} \,C_{ijkl} C^{ijkl}+\cdots  \bigg]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495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Sigma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48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&#10;S_{EE}&amp;=&amp;\frac {{\cal A}_\Sigma}{4 G_{d}} +&#10;4\alpha_1\int_{\Sigma} d^{d-2}y&#10;\sqrt{  h} R&#10;+2\alpha_2\int_{\Sigma} d^{d-2}y&#10;\sqrt{  h} \bigg[ 2R^{ij}\, {\tilde g}^{\perp}_{ij}-K^iK_i&#10;\bigg] \\&#10;&amp;&amp;\quad +\ 4\kappa_2\int_{\Sigma}d^{d-2}y \sqrt{ h}&#10;\bigg[ h^{ac} h^{bd}C_{abcd}-K^i_{ab}K_i{}^{ab}+\frac{1}{d-2}K^iK_i&#10;\bigg]&#10;+\cdots&#10;\end{eqnarray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33"/>
  <p:tag name="PICTUREFILESIZE" val="3156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_{Wald}=-2\pi\int_{\Sigma}d^{d-2}y\sqrt{h}\, {\partial \mathcal{ L} &#10;\over\partial R^{\mu\nu}_{\quad\rho\sigma}}\, \hat\epsilon^{\mu\nu}\hat&#10;\epsilon_{\rho\sigma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8"/>
  <p:tag name="PICTUREFILESIZE" val="1069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_{BH} \ \simeq\ S_{EE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9"/>
  <p:tag name="PICTUREFILESIZE" val="221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I_{RS}=2\,I_{bulk}+I_{brane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3"/>
  <p:tag name="PICTUREFILESIZE" val="342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I_{ind}=2\sum_{n=0}^{\lfloor d/2\rfloor}I^{( n)} + 2I_{fin} + I_{brane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7"/>
  <p:tag name="PICTUREFILESIZE" val="801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=2\int d^dx \sqrt{\tilde g}\left( {c_0\over \delta^d}&#10;+{c_1\over \delta^{d-2}}R + {c_2\over \delta^{d-4}}R^2+\cdots\right) &#10;+ 2I_{fin} + I_{brane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69"/>
  <p:tag name="PICTUREFILESIZE" val="1327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delta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45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delta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45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C_T\ \ (\gg1) 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5"/>
  <p:tag name="PICTUREFILESIZE" val="185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{1\over(G_N)_{bdry}}= {8\pi\over\ell^{d-2}_{P,bdry}}\simeq{C_T\over\delta^{d-2}}\ 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6"/>
  <p:tag name="PICTUREFILESIZE" val="828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rho_A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3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{1\over(G_N)_{bulk}}= {8\pi \over\ell^{d-1}_{P,bulk}}&#10;\simeq{C_T\over\delta^{d-1}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9"/>
  <p:tag name="PICTUREFILESIZE" val="750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(\delta\gg\ell_{P,b})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3"/>
  <p:tag name="PICTUREFILESIZE" val="234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C_T 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73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(A) = \frac{{\cal A}_\Sigma}{4\,(G_N)_{bdry}}\ +\ \cdots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3"/>
  <p:tag name="PICTUREFILESIZE" val="571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Sigma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48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I=\int d^{d}x\sqrt{\tilde g} \bigg[ {R\over 16\pi  G_{d}}&#10;+\,\frac{\kappa_1}{2\pi}\bigg(R_{ij}R^{ij}-{d\over 4(d-1)}R^2\bigg)&#10;+\frac{\kappa_2}{2\pi} \,C_{ijkl} C^{ijkl}+\cdots  \bigg]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29"/>
  <p:tag name="PICTUREFILESIZE" val="1783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&#10;S_{EE}&amp;=&amp;\frac {{\cal A}_\Sigma}{4 G_{d}} +\kappa_1\int_{\Sigma} d^{d-2}y&#10;\sqrt{  \tilde h} \bigg[ 2R^{ij}\, {\tilde g}^{\perp}_{ij}-{d\over d-1}\,R-K^iK_i&#10;\bigg] \\&#10;&amp;&amp;\quad +\ 4\kappa_2\int_{\Sigma}d^{d-2}y \sqrt{  \tilde h}&#10;\bigg[\tilde h^{ac}\tilde h^{bd}C_{abcd}-K^i_{ab}K_i{}^{ab}+\frac{1}{d-2}K^iK_i&#10;\bigg]&#10;+\cdots&#10;\end{eqnarray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35"/>
  <p:tag name="PICTUREFILESIZE" val="2853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I=\int d^{d}x\sqrt{g} \bigg[ {R\over 16\pi  G_{d}}&#10;+\,\frac{\alpha_1}{2\pi}R^2&#10;+\,\frac{\alpha_2}{2\pi}R_{ij}R^{ij}&#10;+\frac{\alpha_3}{2\pi} \,C_{ijkl} C^{ijkl}+\cdots  \bigg]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495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&#10;S_{EE}&amp;=&amp;\frac {{\cal A}_\Sigma}{4 G_{d}} +&#10;4\alpha_1\int_{\Sigma} d^{d-2}y&#10;\sqrt{  h} R&#10;+2\alpha_2\int_{\Sigma} d^{d-2}y&#10;\sqrt{  h} \bigg[ 2R^{ij}\, {\tilde g}^{\perp}_{ij}-K^iK_i&#10;\bigg] \\&#10;&amp;&amp;\quad +\ 4\alpha_3\int_{\Sigma}d^{d-2}y \sqrt{ h}&#10;\bigg[ h^{ac} h^{bd}C_{abcd}-K^i_{ab}K_i{}^{ab}+\frac{1}{d-2}K^iK_i&#10;\bigg]&#10;+\cdots&#10;\end{eqnarray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33"/>
  <p:tag name="PICTUREFILESIZE" val="3211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_{Wald}=-2\pi\int_{\Sigma}d^{d-2}y\sqrt{h}\, {\partial \mathcal{ L} &#10;\over\partial R^{\mu\nu}_{\quad\rho\sigma}}\, \hat\epsilon^{\mu\nu}\hat&#10;\epsilon_{\rho\sigma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8"/>
  <p:tag name="PICTUREFILESIZE" val="1069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_{\scriptscriptstyle EE}=-Tr\left[\rho_A\,\log\rho_A\right]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8"/>
  <p:tag name="PICTUREFILESIZE" val="354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I=\int d^{d}x\sqrt{\tilde g} \bigg[ {R\over 16\pi  G_{d}}&#10;+\,\frac{\kappa_1}{2\pi}\bigg(R_{ij}R^{ij}-{d\over 4(d-1)}R^2\bigg)&#10;+\frac{\kappa_2}{2\pi} \,C_{ijkl} C^{ijkl}+\cdots  \bigg]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29"/>
  <p:tag name="PICTUREFILESIZE" val="1783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&#10;S_{EE}&amp;=&amp;\frac {{\cal A}_\Sigma}{4 G_{d}} +\kappa_1\int_{\Sigma} d^{d-2}y&#10;\sqrt{  \tilde h} \bigg[ 2R^{ij}\, {\tilde g}^{\perp}_{ij}-{d\over d-1}\,R-K^iK_i&#10;\bigg] \\&#10;&amp;&amp;\quad +\ 4\kappa_2\int_{\Sigma}d^{d-2}y \sqrt{  \tilde h}&#10;\bigg[\tilde h^{ac}\tilde h^{bd}C_{abcd}-K^i_{ab}K_i{}^{ab}+\frac{1}{d-2}K^iK_i&#10;\bigg]&#10;+\cdots&#10;\end{eqnarray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35"/>
  <p:tag name="PICTUREFILESIZE" val="2853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Sigma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48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ell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47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(A) = \frac{4\pi\,H^{d-2}}{\ell_{P,bdry}^{d-2}}\ +\ \cdots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5"/>
  <p:tag name="PICTUREFILESIZE" val="600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 C(\ell)\equiv \ell\,S'(\ell)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0"/>
  <p:tag name="PICTUREFILESIZE" val="328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 C'(\ell)&lt;0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1"/>
  <p:tag name="PICTUREFILESIZE" val="224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ell\over\delta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83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d=3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"/>
  <p:tag name="PICTUREFILESIZE" val="89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d=4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74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Sigma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48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d=5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"/>
  <p:tag name="PICTUREFILESIZE" val="83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d=6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"/>
  <p:tag name="PICTUREFILESIZE" val="88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 \ell \sim \delta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"/>
  <p:tag name="PICTUREFILESIZE" val="109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 C'(\ell)&lt;0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1"/>
  <p:tag name="PICTUREFILESIZE" val="224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_{BH} \ \simeq\ S_{EE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9"/>
  <p:tag name="PICTUREFILESIZE" val="221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{1}/{G_0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1"/>
  <p:tag name="PICTUREFILESIZE" val="105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_{\scriptscriptstyle \rm EE} = &#10;\frac{{\cal A}_\Sigma}{4G_N}\ +\ \cdots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1"/>
  <p:tag name="PICTUREFILESIZE" val="349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Sigma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48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_{\rm res} \ \le\ \sum \left(S(I_j)-S(I_j\cap I_{j+1})\right)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7"/>
  <p:tag name="PICTUREFILESIZE" val="676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_{\scriptscriptstyle \rm EE} = &#10;\frac{{\cal A}_\Sigma}{4G_N}\ +\ \cdots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1"/>
  <p:tag name="PICTUREFILESIZE" val="349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&#10;(t=constant)&#10;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2"/>
  <p:tag name="PICTUREFILESIZE" val="27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_{BH} = \frac{k_B\,c^3}{\hbar}\ \frac{\cal A}{4G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6"/>
  <p:tag name="PICTUREFILESIZE" val="43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&#10;(t=constant)&#10;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2"/>
  <p:tag name="PICTUREFILESIZE" val="278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rho_A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3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\,=\,c_0\frac{R^{d-2}}{\delta^{d-2}}\ +\ c_2\frac{R^{d-4}}{\delta^{d-4}}&#10;\ +\ \cdots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9"/>
  <p:tag name="PICTUREFILESIZE" val="63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d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6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_{\scriptscriptstyle EE}=-Tr\left[\rho_A\,\log\rho_A\right]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8"/>
  <p:tag name="PICTUREFILESIZE" val="354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delta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45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delta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45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=\tilde{c}_0\frac{{\cal A}_{\Sigma}}{\delta^{d-2}}&#10;+\cdots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5"/>
  <p:tag name="PICTUREFILESIZE" val="349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Sigma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48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&#10;(t=constant)&#10;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2"/>
  <p:tag name="PICTUREFILESIZE" val="27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ell_P^2=8\pi\,G\ \hbar/c^3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7"/>
  <p:tag name="PICTUREFILESIZE" val="340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rho_A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3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\,=\,c_0\frac{R^{d-2}}{\delta^{d-2}}\ +\ c_2\frac{R^{d-4}}{\delta^{d-4}}&#10;\ +\ \cdots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9"/>
  <p:tag name="PICTUREFILESIZE" val="637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d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6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_{\scriptscriptstyle EE}=-Tr\left[\rho_A\,\log\rho_A\right]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8"/>
  <p:tag name="PICTUREFILESIZE" val="354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delta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45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delta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45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delta\to2\delta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1"/>
  <p:tag name="PICTUREFILESIZE" val="140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\,=\ \cdots\ +\ c_d\  \log&#10;\left(R/\delta\right)\ +\ \cdots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9"/>
  <p:tag name="PICTUREFILESIZE" val="435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Sigma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48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(A)\ = \ {\rm ext}\ \ {A_{V}\over 4G_N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4"/>
  <p:tag name="PICTUREFILESIZE" val="453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ell_P^2=8\pi\,G\ \hbar/c^3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7"/>
  <p:tag name="PICTUREFILESIZE" val="340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(A)\ = \ ??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03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V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46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partial V =\Sigma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5"/>
  <p:tag name="PICTUREFILESIZE" val="145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 = \ \infty!!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9"/>
  <p:tag name="PICTUREFILESIZE" val="90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r=\infty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9"/>
  <p:tag name="PICTUREFILESIZE" val="96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r=\infty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9"/>
  <p:tag name="PICTUREFILESIZE" val="96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Sigma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48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V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46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r=R_0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0"/>
  <p:tag name="PICTUREFILESIZE" val="101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r=\infty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9"/>
  <p:tag name="PICTUREFILESIZE" val="9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_{BH} = 2\pi\ \frac{\cal A}{\ell_P^2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0"/>
  <p:tag name="PICTUREFILESIZE" val="31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r=R_0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0"/>
  <p:tag name="PICTUREFILESIZE" val="101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delta=L^2/R_0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6"/>
  <p:tag name="PICTUREFILESIZE" val="203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(A)\ = \ {\rm ext}\ \ {A_{V}\over 4G_N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4"/>
  <p:tag name="PICTUREFILESIZE" val="453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r=\infty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9"/>
  <p:tag name="PICTUREFILESIZE" val="96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partial V =\Sigma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5"/>
  <p:tag name="PICTUREFILESIZE" val="145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delta=L^2/R_0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6"/>
  <p:tag name="PICTUREFILESIZE" val="203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Sigma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48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V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46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r=R_0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0"/>
  <p:tag name="PICTUREFILESIZE" val="101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r=\infty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9"/>
  <p:tag name="PICTUREFILESIZE" val="9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k_B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73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(A)\ \simeq\ c_0 (R/\delta)^{d-2}&#10;+c_1 (R/\delta)^{d-4}+\cdots+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5"/>
  <p:tag name="PICTUREFILESIZE" val="621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R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52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delta=L^2/R_0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6"/>
  <p:tag name="PICTUREFILESIZE" val="203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Sigma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48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_{BH} = {\cal A}/(4G_N)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4"/>
  <p:tag name="PICTUREFILESIZE" val="346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_{BH} = {\cal A}/(4G_N)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4"/>
  <p:tag name="PICTUREFILESIZE" val="346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_{BH} \ \simeq\ S_{EE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9"/>
  <p:tag name="PICTUREFILESIZE" val="221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\,=\,c_0\frac{{\cal A}_{\Sigma}}{\delta^{d-2}}+\cdots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344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delta\simeq\ell_P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9"/>
  <p:tag name="PICTUREFILESIZE" val="137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_0 = {\cal A}/4G_0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23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_{BH} = 2\pi\ \frac{\cal A}{\ell_P^{d-2}}\ +\ \cdots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9"/>
  <p:tag name="PICTUREFILESIZE" val="424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delta\left(\frac1G \right) = {4c_0\over\delta^{d-2}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6"/>
  <p:tag name="PICTUREFILESIZE" val="441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\,=\,c_0\frac{{\cal A}_{\Sigma}}{\delta^{d-2}}+\cdots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344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I=-\frac12 \int d^4x\sqrt{-g}\left[ g^{ab}\nabla_a\phi\nabla_b\phi&#10;+m^2 \phi^2\ \right]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2"/>
  <p:tag name="PICTUREFILESIZE" val="942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-\frac12 \int d^4x\sqrt{-g}\sum_{i=1}^5\left[ g^{ab}\nabla_a\phi_i\nabla_b\phi_i&#10;+m^2 \phi_i^2\ \right]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6"/>
  <p:tag name="PICTUREFILESIZE" val="1161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e^{iW(g)}=\int {\cal D}\phi\ e^{iI(\phi,g)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8"/>
  <p:tag name="PICTUREFILESIZE" val="555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m_{1,2}^2 = m^2+\mu^2\,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319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m_{3,4}^2 = m^2+3\mu^2\,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8"/>
  <p:tag name="PICTUREFILESIZE" val="363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m_{5}^2 = m^2+4\mu^2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7"/>
  <p:tag name="PICTUREFILESIZE" val="287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phi_{1,2}\ :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5"/>
  <p:tag name="PICTUREFILESIZE" val="113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phi_{3,4}\ :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5"/>
  <p:tag name="PICTUREFILESIZE" val="11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ell_P^{d-2}=8\pi\,G\ \hbar/c^3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6"/>
  <p:tag name="PICTUREFILESIZE" val="372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phi_{5}\ :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93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W\simeq \frac{1}{16\pi} \int d^4x\sqrt{-g}\,R \ \frac{B}{12\pi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3"/>
  <p:tag name="PICTUREFILESIZE" val="693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delta\left(\frac1G \right) = {B\over12\pi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2"/>
  <p:tag name="PICTUREFILESIZE" val="393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W\simeq \frac{1}{16\pi} \int d^4x\sqrt{-g}\,R \ \frac{B}{12\pi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3"/>
  <p:tag name="PICTUREFILESIZE" val="693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delta\!\left(\frac1G \right) = {B\over12\pi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394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\simeq\frac{\cal A}{4} {B\over12\pi}=\frac{\cal A}{4}\,\delta\!\left(\frac1G \right)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2"/>
  <p:tag name="PICTUREFILESIZE" val="638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delta\left(\frac1G \right) = {4c_0\over\delta^{d-2}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6"/>
  <p:tag name="PICTUREFILESIZE" val="441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\,=\,c_0\frac{{\cal A}_{\Sigma}}{\delta^{d-2}}+\cdots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344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delta\left(\frac1G \right) = {4c_0\over\delta^{d-2}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6"/>
  <p:tag name="PICTUREFILESIZE" val="441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\,=\,c_0\frac{{\cal A}_{\Sigma}}{\delta^{d-2}}+\cdots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344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_{\scriptscriptstyle \rm EE} = &#10;\frac{{\cal A}_\Sigma}{4G_N}\ +\ \cdots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1"/>
  <p:tag name="PICTUREFILESIZE" val="349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_{BH}=S_0+S_{EE}=\frac{\cal A}{4G_0}+&#10;\frac{\cal A}{4}\,\delta\!\left(\frac1G \right)+\cdots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5"/>
  <p:tag name="PICTUREFILESIZE" val="897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frac{1}{G_0}=0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2"/>
  <p:tag name="PICTUREFILESIZE" val="130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S_{BH} \ \simeq\ S_{EE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9"/>
  <p:tag name="PICTUREFILESIZE" val="221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Sigma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48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t=0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"/>
  <p:tag name="PICTUREFILESIZE" val="64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cal{D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7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rho_A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3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rho_A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3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{\rm Tr}(\rho_A\,\phi(x)\phi(y))=\langle0|\phi(x)\phi(y)|0\rangle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4"/>
  <p:tag name="PICTUREFILESIZE" val="807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rho_A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3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33448</TotalTime>
  <Words>3381</Words>
  <Application>Microsoft Office PowerPoint</Application>
  <PresentationFormat>On-screen Show (4:3)</PresentationFormat>
  <Paragraphs>589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Arial Black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Company>Perimter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Adventures with Superstrings</dc:title>
  <dc:creator>rmyers</dc:creator>
  <cp:lastModifiedBy>rmyers</cp:lastModifiedBy>
  <cp:revision>682</cp:revision>
  <dcterms:created xsi:type="dcterms:W3CDTF">2003-01-13T10:23:14Z</dcterms:created>
  <dcterms:modified xsi:type="dcterms:W3CDTF">2013-10-29T21:04:36Z</dcterms:modified>
</cp:coreProperties>
</file>